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57" r:id="rId4"/>
    <p:sldId id="258" r:id="rId5"/>
    <p:sldId id="259" r:id="rId6"/>
    <p:sldId id="260" r:id="rId7"/>
    <p:sldId id="261"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1" d="100"/>
          <a:sy n="81" d="100"/>
        </p:scale>
        <p:origin x="-104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2F72978A-E0B1-474A-8483-0428BB52DE13}" type="datetimeFigureOut">
              <a:rPr lang="en-US" smtClean="0"/>
              <a:t>7/16/2021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02E389-117F-4D76-8FF6-AF3AA9FDD319}" type="slidenum">
              <a:rPr lang="en-IN" smtClean="0"/>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F72978A-E0B1-474A-8483-0428BB52DE13}" type="datetimeFigureOut">
              <a:rPr lang="en-US" smtClean="0"/>
              <a:t>7/16/2021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02E389-117F-4D76-8FF6-AF3AA9FDD319}"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72978A-E0B1-474A-8483-0428BB52DE13}" type="datetimeFigureOut">
              <a:rPr lang="en-US" smtClean="0"/>
              <a:t>7/16/2021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02E389-117F-4D76-8FF6-AF3AA9FDD319}" type="slidenum">
              <a:rPr lang="en-IN" smtClean="0"/>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2F72978A-E0B1-474A-8483-0428BB52DE13}" type="datetimeFigureOut">
              <a:rPr lang="en-US" smtClean="0"/>
              <a:t>7/16/2021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502E389-117F-4D76-8FF6-AF3AA9FDD319}" type="slidenum">
              <a:rPr lang="en-IN" smtClean="0"/>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2F72978A-E0B1-474A-8483-0428BB52DE13}" type="datetimeFigureOut">
              <a:rPr lang="en-US" smtClean="0"/>
              <a:t>7/16/2021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502E389-117F-4D76-8FF6-AF3AA9FDD319}" type="slidenum">
              <a:rPr lang="en-IN" smtClean="0"/>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2F72978A-E0B1-474A-8483-0428BB52DE13}" type="datetimeFigureOut">
              <a:rPr lang="en-US" smtClean="0"/>
              <a:t>7/16/2021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502E389-117F-4D76-8FF6-AF3AA9FDD319}"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72978A-E0B1-474A-8483-0428BB52DE13}" type="datetimeFigureOut">
              <a:rPr lang="en-US" smtClean="0"/>
              <a:t>7/16/2021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502E389-117F-4D76-8FF6-AF3AA9FDD319}"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72978A-E0B1-474A-8483-0428BB52DE13}" type="datetimeFigureOut">
              <a:rPr lang="en-US" smtClean="0"/>
              <a:t>7/16/2021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502E389-117F-4D76-8FF6-AF3AA9FDD319}" type="slidenum">
              <a:rPr lang="en-IN" smtClean="0"/>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72978A-E0B1-474A-8483-0428BB52DE13}" type="datetimeFigureOut">
              <a:rPr lang="en-US" smtClean="0"/>
              <a:t>7/16/2021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502E389-117F-4D76-8FF6-AF3AA9FDD319}" type="slidenum">
              <a:rPr lang="en-IN" smtClean="0"/>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F72978A-E0B1-474A-8483-0428BB52DE13}" type="datetimeFigureOut">
              <a:rPr lang="en-US" smtClean="0"/>
              <a:t>7/16/2021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02E389-117F-4D76-8FF6-AF3AA9FDD319}"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F72978A-E0B1-474A-8483-0428BB52DE13}" type="datetimeFigureOut">
              <a:rPr lang="en-US" smtClean="0"/>
              <a:t>7/16/2021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02E389-117F-4D76-8FF6-AF3AA9FDD319}"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72978A-E0B1-474A-8483-0428BB52DE13}" type="datetimeFigureOut">
              <a:rPr lang="en-US" smtClean="0"/>
              <a:t>7/16/2021</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02E389-117F-4D76-8FF6-AF3AA9FDD319}"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2370145"/>
          </a:xfrm>
        </p:spPr>
        <p:txBody>
          <a:bodyPr/>
          <a:lstStyle/>
          <a:p>
            <a:r>
              <a:rPr lang="en-IN" dirty="0" smtClean="0"/>
              <a:t>TRANSLATION</a:t>
            </a:r>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786478"/>
          </a:xfrm>
        </p:spPr>
        <p:txBody>
          <a:bodyPr>
            <a:normAutofit fontScale="85000" lnSpcReduction="20000"/>
          </a:bodyPr>
          <a:lstStyle/>
          <a:p>
            <a:pPr algn="just"/>
            <a:r>
              <a:rPr lang="en-IN" dirty="0"/>
              <a:t>Translation is the RNA directed synthesis of polypeptides (proteins). This process requires all three classes of RNA</a:t>
            </a:r>
            <a:r>
              <a:rPr lang="en-IN" dirty="0" smtClean="0"/>
              <a:t>.</a:t>
            </a:r>
          </a:p>
          <a:p>
            <a:pPr algn="just"/>
            <a:r>
              <a:rPr lang="en-IN" dirty="0" smtClean="0"/>
              <a:t> </a:t>
            </a:r>
            <a:r>
              <a:rPr lang="en-IN" dirty="0"/>
              <a:t>Although the chemistry of peptide bond formation is relatively simple, the processes leading to the ability to form a peptide bond are exceedingly complex</a:t>
            </a:r>
            <a:r>
              <a:rPr lang="en-IN" dirty="0" smtClean="0"/>
              <a:t>.</a:t>
            </a:r>
          </a:p>
          <a:p>
            <a:pPr algn="just"/>
            <a:r>
              <a:rPr lang="en-IN" dirty="0" smtClean="0"/>
              <a:t> </a:t>
            </a:r>
            <a:r>
              <a:rPr lang="en-IN" dirty="0"/>
              <a:t>The template for correct addition of individual amino acids is the mRNA, yet both </a:t>
            </a:r>
            <a:r>
              <a:rPr lang="en-IN" dirty="0" err="1"/>
              <a:t>tRNAs</a:t>
            </a:r>
            <a:r>
              <a:rPr lang="en-IN" dirty="0"/>
              <a:t> and </a:t>
            </a:r>
            <a:r>
              <a:rPr lang="en-IN" dirty="0" err="1"/>
              <a:t>rRNAs</a:t>
            </a:r>
            <a:r>
              <a:rPr lang="en-IN" dirty="0"/>
              <a:t> are involved in the process</a:t>
            </a:r>
            <a:r>
              <a:rPr lang="en-IN" dirty="0" smtClean="0"/>
              <a:t>.</a:t>
            </a:r>
          </a:p>
          <a:p>
            <a:pPr algn="just"/>
            <a:r>
              <a:rPr lang="en-IN" dirty="0" smtClean="0"/>
              <a:t> </a:t>
            </a:r>
            <a:r>
              <a:rPr lang="en-IN" dirty="0"/>
              <a:t>The </a:t>
            </a:r>
            <a:r>
              <a:rPr lang="en-IN" dirty="0" err="1"/>
              <a:t>tRNAs</a:t>
            </a:r>
            <a:r>
              <a:rPr lang="en-IN" dirty="0"/>
              <a:t> carry activated amino acids into the ribosome which is composed of </a:t>
            </a:r>
            <a:r>
              <a:rPr lang="en-IN" dirty="0" err="1"/>
              <a:t>rRNA</a:t>
            </a:r>
            <a:r>
              <a:rPr lang="en-IN" dirty="0"/>
              <a:t> and ribosomal proteins. The ribosome is associated with the mRNA ensuring correct access of activated </a:t>
            </a:r>
            <a:r>
              <a:rPr lang="en-IN" dirty="0" err="1"/>
              <a:t>tRNAs</a:t>
            </a:r>
            <a:r>
              <a:rPr lang="en-IN" dirty="0"/>
              <a:t> and containing the necessary enzymatic activities to catalyze peptide bond formation.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fontScale="70000" lnSpcReduction="20000"/>
          </a:bodyPr>
          <a:lstStyle/>
          <a:p>
            <a:pPr algn="just"/>
            <a:r>
              <a:rPr lang="en-IN" dirty="0"/>
              <a:t>Translation refers to the process of polymerisation of amino acids </a:t>
            </a:r>
            <a:r>
              <a:rPr lang="en-IN" dirty="0" smtClean="0"/>
              <a:t>to form </a:t>
            </a:r>
            <a:r>
              <a:rPr lang="en-IN" dirty="0"/>
              <a:t>a </a:t>
            </a:r>
            <a:r>
              <a:rPr lang="en-IN" dirty="0" smtClean="0"/>
              <a:t>polypeptide. </a:t>
            </a:r>
            <a:r>
              <a:rPr lang="en-IN" dirty="0"/>
              <a:t>The order and sequence of amino </a:t>
            </a:r>
            <a:r>
              <a:rPr lang="en-IN" dirty="0" smtClean="0"/>
              <a:t>acids are </a:t>
            </a:r>
            <a:r>
              <a:rPr lang="en-IN" dirty="0"/>
              <a:t>defined by the sequence of bases in the mRNA. </a:t>
            </a:r>
            <a:endParaRPr lang="en-IN" dirty="0" smtClean="0"/>
          </a:p>
          <a:p>
            <a:pPr algn="just"/>
            <a:r>
              <a:rPr lang="en-IN" dirty="0" smtClean="0"/>
              <a:t>The </a:t>
            </a:r>
            <a:r>
              <a:rPr lang="en-IN" dirty="0"/>
              <a:t>amino acids </a:t>
            </a:r>
            <a:r>
              <a:rPr lang="en-IN" dirty="0" smtClean="0"/>
              <a:t>are joined </a:t>
            </a:r>
            <a:r>
              <a:rPr lang="en-IN" dirty="0"/>
              <a:t>by a bond which is known as a peptide bond. Formation of </a:t>
            </a:r>
            <a:r>
              <a:rPr lang="en-IN" dirty="0" smtClean="0"/>
              <a:t>a peptide </a:t>
            </a:r>
            <a:r>
              <a:rPr lang="en-IN" dirty="0"/>
              <a:t>bond requires energy. </a:t>
            </a:r>
            <a:endParaRPr lang="en-IN" dirty="0" smtClean="0"/>
          </a:p>
          <a:p>
            <a:pPr algn="just"/>
            <a:r>
              <a:rPr lang="en-IN" dirty="0" smtClean="0"/>
              <a:t>Therefore</a:t>
            </a:r>
            <a:r>
              <a:rPr lang="en-IN" dirty="0"/>
              <a:t>, in the first phase itself </a:t>
            </a:r>
            <a:r>
              <a:rPr lang="en-IN" dirty="0" smtClean="0"/>
              <a:t>amino acids </a:t>
            </a:r>
            <a:r>
              <a:rPr lang="en-IN" dirty="0"/>
              <a:t>are activated in the presence of ATP and linked to their </a:t>
            </a:r>
            <a:r>
              <a:rPr lang="en-IN" dirty="0" smtClean="0"/>
              <a:t>cognate </a:t>
            </a:r>
            <a:r>
              <a:rPr lang="en-IN" dirty="0" err="1" smtClean="0"/>
              <a:t>tRNA</a:t>
            </a:r>
            <a:r>
              <a:rPr lang="en-IN" dirty="0" smtClean="0"/>
              <a:t>–a </a:t>
            </a:r>
            <a:r>
              <a:rPr lang="en-IN" dirty="0"/>
              <a:t>process commonly called as charging of </a:t>
            </a:r>
            <a:r>
              <a:rPr lang="en-IN" dirty="0" err="1"/>
              <a:t>tRNA</a:t>
            </a:r>
            <a:r>
              <a:rPr lang="en-IN" dirty="0"/>
              <a:t> </a:t>
            </a:r>
            <a:r>
              <a:rPr lang="en-IN" dirty="0" smtClean="0"/>
              <a:t>or </a:t>
            </a:r>
            <a:r>
              <a:rPr lang="en-IN" dirty="0" err="1" smtClean="0"/>
              <a:t>aminoacylation</a:t>
            </a:r>
            <a:r>
              <a:rPr lang="en-IN" dirty="0" smtClean="0"/>
              <a:t> </a:t>
            </a:r>
            <a:r>
              <a:rPr lang="en-IN" dirty="0"/>
              <a:t>of </a:t>
            </a:r>
            <a:r>
              <a:rPr lang="en-IN" dirty="0" err="1"/>
              <a:t>tRNA</a:t>
            </a:r>
            <a:r>
              <a:rPr lang="en-IN" dirty="0"/>
              <a:t> to be more specific</a:t>
            </a:r>
            <a:r>
              <a:rPr lang="en-IN" dirty="0" smtClean="0"/>
              <a:t>.</a:t>
            </a:r>
          </a:p>
          <a:p>
            <a:pPr algn="just"/>
            <a:r>
              <a:rPr lang="en-IN" dirty="0" smtClean="0"/>
              <a:t> </a:t>
            </a:r>
            <a:r>
              <a:rPr lang="en-IN" dirty="0"/>
              <a:t>If two such charged </a:t>
            </a:r>
            <a:r>
              <a:rPr lang="en-IN" dirty="0" err="1" smtClean="0"/>
              <a:t>tRNAs</a:t>
            </a:r>
            <a:r>
              <a:rPr lang="en-IN" dirty="0" smtClean="0"/>
              <a:t> are </a:t>
            </a:r>
            <a:r>
              <a:rPr lang="en-IN" dirty="0"/>
              <a:t>brought close enough, the formation of peptide bond between </a:t>
            </a:r>
            <a:r>
              <a:rPr lang="en-IN" dirty="0" smtClean="0"/>
              <a:t>them </a:t>
            </a:r>
            <a:r>
              <a:rPr lang="en-IN" dirty="0"/>
              <a:t>would be favoured energetically. </a:t>
            </a:r>
            <a:r>
              <a:rPr lang="en-IN" dirty="0" smtClean="0"/>
              <a:t>The presence </a:t>
            </a:r>
            <a:r>
              <a:rPr lang="en-IN" dirty="0"/>
              <a:t>of a catalyst would </a:t>
            </a:r>
            <a:r>
              <a:rPr lang="en-IN" dirty="0" smtClean="0"/>
              <a:t>enhance the </a:t>
            </a:r>
            <a:r>
              <a:rPr lang="en-IN" dirty="0"/>
              <a:t>rate of peptide bond </a:t>
            </a:r>
            <a:r>
              <a:rPr lang="en-IN" dirty="0" smtClean="0"/>
              <a:t>formation. The </a:t>
            </a:r>
            <a:r>
              <a:rPr lang="en-IN" dirty="0"/>
              <a:t>cellular factory responsible </a:t>
            </a:r>
            <a:r>
              <a:rPr lang="en-IN" dirty="0" smtClean="0"/>
              <a:t>for synthesising </a:t>
            </a:r>
            <a:r>
              <a:rPr lang="en-IN" dirty="0"/>
              <a:t>proteins is the ribosome</a:t>
            </a:r>
            <a:r>
              <a:rPr lang="en-IN" dirty="0" smtClean="0"/>
              <a:t>.</a:t>
            </a:r>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5768997"/>
          </a:xfrm>
        </p:spPr>
        <p:txBody>
          <a:bodyPr>
            <a:normAutofit fontScale="92500" lnSpcReduction="10000"/>
          </a:bodyPr>
          <a:lstStyle/>
          <a:p>
            <a:pPr algn="just"/>
            <a:r>
              <a:rPr lang="en-IN" dirty="0" smtClean="0"/>
              <a:t>The ribosome consists of structural RNAs and about 80 different proteins.</a:t>
            </a:r>
          </a:p>
          <a:p>
            <a:pPr algn="just"/>
            <a:r>
              <a:rPr lang="en-IN" dirty="0" smtClean="0"/>
              <a:t>In its inactive state, it exists as two subunits; a large subunit and a small subunit. When the small subunit encounters an mRNA, the process of translation of the mRNA to protein begins. </a:t>
            </a:r>
          </a:p>
          <a:p>
            <a:pPr algn="just"/>
            <a:r>
              <a:rPr lang="en-IN" dirty="0" smtClean="0"/>
              <a:t>There are two sites in the large subunit, for subsequent amino acids to bind to and thus, be close enough to each other for the formation of a peptide bond. </a:t>
            </a:r>
          </a:p>
          <a:p>
            <a:pPr algn="just"/>
            <a:r>
              <a:rPr lang="en-IN" dirty="0" smtClean="0"/>
              <a:t>The ribosome also acts as a catalyst (23S </a:t>
            </a:r>
            <a:r>
              <a:rPr lang="en-IN" dirty="0" err="1" smtClean="0"/>
              <a:t>rRNA</a:t>
            </a:r>
            <a:r>
              <a:rPr lang="en-IN" dirty="0" smtClean="0"/>
              <a:t> in bacteria is the enzyme- </a:t>
            </a:r>
            <a:r>
              <a:rPr lang="en-IN" dirty="0" err="1" smtClean="0"/>
              <a:t>ribozyme</a:t>
            </a:r>
            <a:r>
              <a:rPr lang="en-IN" dirty="0" smtClean="0"/>
              <a:t>) for the formation of peptide bond.</a:t>
            </a:r>
          </a:p>
          <a:p>
            <a:pPr algn="just"/>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626121"/>
          </a:xfrm>
        </p:spPr>
        <p:txBody>
          <a:bodyPr>
            <a:normAutofit fontScale="70000" lnSpcReduction="20000"/>
          </a:bodyPr>
          <a:lstStyle/>
          <a:p>
            <a:pPr algn="just"/>
            <a:r>
              <a:rPr lang="en-IN" dirty="0"/>
              <a:t>A translational unit in mRNA is the sequence of RNA that is </a:t>
            </a:r>
            <a:r>
              <a:rPr lang="en-IN" dirty="0" smtClean="0"/>
              <a:t>flanked by </a:t>
            </a:r>
            <a:r>
              <a:rPr lang="en-IN" dirty="0"/>
              <a:t>the start </a:t>
            </a:r>
            <a:r>
              <a:rPr lang="en-IN" dirty="0" err="1"/>
              <a:t>codon</a:t>
            </a:r>
            <a:r>
              <a:rPr lang="en-IN" dirty="0"/>
              <a:t> (AUG) and the stop </a:t>
            </a:r>
            <a:r>
              <a:rPr lang="en-IN" dirty="0" err="1"/>
              <a:t>codon</a:t>
            </a:r>
            <a:r>
              <a:rPr lang="en-IN" dirty="0"/>
              <a:t> and codes for a polypeptide.</a:t>
            </a:r>
          </a:p>
          <a:p>
            <a:pPr algn="just"/>
            <a:r>
              <a:rPr lang="en-IN" dirty="0"/>
              <a:t>An mRNA also has some additional sequences that are not </a:t>
            </a:r>
            <a:r>
              <a:rPr lang="en-IN" dirty="0" smtClean="0"/>
              <a:t>translated and </a:t>
            </a:r>
            <a:r>
              <a:rPr lang="en-IN" dirty="0"/>
              <a:t>are referred as </a:t>
            </a:r>
            <a:r>
              <a:rPr lang="en-IN" dirty="0" err="1"/>
              <a:t>untranslated</a:t>
            </a:r>
            <a:r>
              <a:rPr lang="en-IN" dirty="0"/>
              <a:t> regions (UTR). The UTRs are </a:t>
            </a:r>
            <a:r>
              <a:rPr lang="en-IN" dirty="0" smtClean="0"/>
              <a:t>present at </a:t>
            </a:r>
            <a:r>
              <a:rPr lang="en-IN" dirty="0"/>
              <a:t>both 5</a:t>
            </a:r>
            <a:r>
              <a:rPr lang="en-IN" i="1" dirty="0"/>
              <a:t>' -end (before start </a:t>
            </a:r>
            <a:r>
              <a:rPr lang="en-IN" i="1" dirty="0" err="1"/>
              <a:t>codon</a:t>
            </a:r>
            <a:r>
              <a:rPr lang="en-IN" i="1" dirty="0"/>
              <a:t>) and at 3' -end (after stop </a:t>
            </a:r>
            <a:r>
              <a:rPr lang="en-IN" i="1" dirty="0" err="1"/>
              <a:t>codon</a:t>
            </a:r>
            <a:r>
              <a:rPr lang="en-IN" i="1" dirty="0"/>
              <a:t>). </a:t>
            </a:r>
            <a:r>
              <a:rPr lang="en-IN" i="1" dirty="0" smtClean="0"/>
              <a:t>They </a:t>
            </a:r>
            <a:r>
              <a:rPr lang="en-IN" dirty="0" smtClean="0"/>
              <a:t>are </a:t>
            </a:r>
            <a:r>
              <a:rPr lang="en-IN" dirty="0"/>
              <a:t>required for efficient translation process.</a:t>
            </a:r>
          </a:p>
          <a:p>
            <a:pPr algn="just"/>
            <a:r>
              <a:rPr lang="en-IN" dirty="0"/>
              <a:t>For initiation, the ribosome binds to the mRNA at the start </a:t>
            </a:r>
            <a:r>
              <a:rPr lang="en-IN" dirty="0" err="1"/>
              <a:t>codon</a:t>
            </a:r>
            <a:r>
              <a:rPr lang="en-IN" dirty="0"/>
              <a:t> (</a:t>
            </a:r>
            <a:r>
              <a:rPr lang="en-IN" dirty="0" smtClean="0"/>
              <a:t>AUG) that </a:t>
            </a:r>
            <a:r>
              <a:rPr lang="en-IN" dirty="0"/>
              <a:t>is recognised only by the initiator </a:t>
            </a:r>
            <a:r>
              <a:rPr lang="en-IN" dirty="0" err="1"/>
              <a:t>tRNA</a:t>
            </a:r>
            <a:r>
              <a:rPr lang="en-IN" dirty="0"/>
              <a:t>. The ribosome proceeds to </a:t>
            </a:r>
            <a:r>
              <a:rPr lang="en-IN" dirty="0" smtClean="0"/>
              <a:t>the elongation </a:t>
            </a:r>
            <a:r>
              <a:rPr lang="en-IN" dirty="0"/>
              <a:t>phase of protein synthesis. During this stage, </a:t>
            </a:r>
            <a:r>
              <a:rPr lang="en-IN" dirty="0" smtClean="0"/>
              <a:t>complexes composed </a:t>
            </a:r>
            <a:r>
              <a:rPr lang="en-IN" dirty="0"/>
              <a:t>of an amino acid linked to </a:t>
            </a:r>
            <a:r>
              <a:rPr lang="en-IN" dirty="0" err="1"/>
              <a:t>tRNA</a:t>
            </a:r>
            <a:r>
              <a:rPr lang="en-IN" dirty="0"/>
              <a:t>, sequentially bind to </a:t>
            </a:r>
            <a:r>
              <a:rPr lang="en-IN" dirty="0" smtClean="0"/>
              <a:t>the appropriate </a:t>
            </a:r>
            <a:r>
              <a:rPr lang="en-IN" dirty="0" err="1"/>
              <a:t>codon</a:t>
            </a:r>
            <a:r>
              <a:rPr lang="en-IN" dirty="0"/>
              <a:t> in mRNA by forming complementary base pairs </a:t>
            </a:r>
            <a:r>
              <a:rPr lang="en-IN" dirty="0" smtClean="0"/>
              <a:t>with the </a:t>
            </a:r>
            <a:r>
              <a:rPr lang="en-IN" dirty="0" err="1"/>
              <a:t>tRNA</a:t>
            </a:r>
            <a:r>
              <a:rPr lang="en-IN" dirty="0"/>
              <a:t> </a:t>
            </a:r>
            <a:r>
              <a:rPr lang="en-IN" dirty="0" err="1"/>
              <a:t>anticodon</a:t>
            </a:r>
            <a:r>
              <a:rPr lang="en-IN" dirty="0"/>
              <a:t>. The ribosome moves from </a:t>
            </a:r>
            <a:r>
              <a:rPr lang="en-IN" dirty="0" err="1"/>
              <a:t>codon</a:t>
            </a:r>
            <a:r>
              <a:rPr lang="en-IN" dirty="0"/>
              <a:t> to </a:t>
            </a:r>
            <a:r>
              <a:rPr lang="en-IN" dirty="0" err="1"/>
              <a:t>codon</a:t>
            </a:r>
            <a:r>
              <a:rPr lang="en-IN" dirty="0"/>
              <a:t> along </a:t>
            </a:r>
            <a:r>
              <a:rPr lang="en-IN" dirty="0" smtClean="0"/>
              <a:t>the mRNA</a:t>
            </a:r>
            <a:r>
              <a:rPr lang="en-IN" dirty="0"/>
              <a:t>. Amino acids are added one by one, translated into </a:t>
            </a:r>
            <a:r>
              <a:rPr lang="en-IN" dirty="0" smtClean="0"/>
              <a:t>Polypeptide sequences </a:t>
            </a:r>
            <a:r>
              <a:rPr lang="en-IN" dirty="0"/>
              <a:t>dictated by DNA and represented by mRNA. At the end, a </a:t>
            </a:r>
            <a:r>
              <a:rPr lang="en-IN" dirty="0" smtClean="0"/>
              <a:t>release factor </a:t>
            </a:r>
            <a:r>
              <a:rPr lang="en-IN" dirty="0"/>
              <a:t>binds to the stop </a:t>
            </a:r>
            <a:r>
              <a:rPr lang="en-IN" dirty="0" err="1"/>
              <a:t>codon</a:t>
            </a:r>
            <a:r>
              <a:rPr lang="en-IN" dirty="0"/>
              <a:t>, terminating translation and releasing </a:t>
            </a:r>
            <a:r>
              <a:rPr lang="en-IN" dirty="0" smtClean="0"/>
              <a:t>the complete </a:t>
            </a:r>
            <a:r>
              <a:rPr lang="en-IN" dirty="0"/>
              <a:t>polypeptide from the ribosome.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srcRect l="46146" t="23676" r="5934" b="11609"/>
          <a:stretch>
            <a:fillRect/>
          </a:stretch>
        </p:blipFill>
        <p:spPr bwMode="auto">
          <a:xfrm>
            <a:off x="1357290" y="1214422"/>
            <a:ext cx="6786610" cy="4286280"/>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6072230"/>
          </a:xfrm>
        </p:spPr>
        <p:txBody>
          <a:bodyPr>
            <a:normAutofit fontScale="70000" lnSpcReduction="20000"/>
          </a:bodyPr>
          <a:lstStyle/>
          <a:p>
            <a:pPr algn="just"/>
            <a:r>
              <a:rPr lang="en-IN" dirty="0"/>
              <a:t>Protein synthesis – Translation</a:t>
            </a:r>
          </a:p>
          <a:p>
            <a:pPr algn="just"/>
            <a:r>
              <a:rPr lang="en-IN" b="1" dirty="0"/>
              <a:t>The process by which the mRNA codes for a particular protein is known as Translation. </a:t>
            </a:r>
            <a:r>
              <a:rPr lang="en-IN" dirty="0"/>
              <a:t>In the process, the ribosome translates the mRNA produced from DNA into a chain of specific amino acids. This chain of amino acids leads to protein synthesis. It is a process where the expense of ATP is required and this energy is given by the charged </a:t>
            </a:r>
            <a:r>
              <a:rPr lang="en-IN" dirty="0" err="1"/>
              <a:t>tRNA</a:t>
            </a:r>
            <a:r>
              <a:rPr lang="en-IN" dirty="0"/>
              <a:t>.  The whole machinery of translation is present in the </a:t>
            </a:r>
            <a:r>
              <a:rPr lang="en-IN" dirty="0" err="1"/>
              <a:t>ribosomes</a:t>
            </a:r>
            <a:r>
              <a:rPr lang="en-IN" dirty="0"/>
              <a:t>.</a:t>
            </a:r>
          </a:p>
          <a:p>
            <a:pPr algn="just"/>
            <a:r>
              <a:rPr lang="en-IN" dirty="0"/>
              <a:t>The </a:t>
            </a:r>
            <a:r>
              <a:rPr lang="en-IN" dirty="0" err="1"/>
              <a:t>ribosomes</a:t>
            </a:r>
            <a:r>
              <a:rPr lang="en-IN" dirty="0"/>
              <a:t> consist of a bigger subunit and a smaller subunit. The larger subunit, in turn, consists of two molecules of </a:t>
            </a:r>
            <a:r>
              <a:rPr lang="en-IN" dirty="0" err="1"/>
              <a:t>tRNA</a:t>
            </a:r>
            <a:r>
              <a:rPr lang="en-IN" dirty="0"/>
              <a:t> that are placed close so that peptide bond could be developed at the expense of sufficient energy. The mRNA enters the smaller subunit which is held by the molecules of </a:t>
            </a:r>
            <a:r>
              <a:rPr lang="en-IN" dirty="0" err="1"/>
              <a:t>tRNA</a:t>
            </a:r>
            <a:r>
              <a:rPr lang="en-IN" dirty="0"/>
              <a:t> of the complementary </a:t>
            </a:r>
            <a:r>
              <a:rPr lang="en-IN" dirty="0" err="1"/>
              <a:t>codon</a:t>
            </a:r>
            <a:r>
              <a:rPr lang="en-IN" dirty="0"/>
              <a:t>, that exists in the bigger subunit. Hence, two </a:t>
            </a:r>
            <a:r>
              <a:rPr lang="en-IN" dirty="0" err="1"/>
              <a:t>codons</a:t>
            </a:r>
            <a:r>
              <a:rPr lang="en-IN" dirty="0"/>
              <a:t> are held by two molecules of </a:t>
            </a:r>
            <a:r>
              <a:rPr lang="en-IN" dirty="0" err="1"/>
              <a:t>tRNA</a:t>
            </a:r>
            <a:r>
              <a:rPr lang="en-IN" dirty="0"/>
              <a:t>, placed near to each other and a peptide bond is produced among them. When this process repeats, a large chain of amino acids is synthesized. At the stop, </a:t>
            </a:r>
            <a:r>
              <a:rPr lang="en-IN" dirty="0" err="1"/>
              <a:t>codon</a:t>
            </a:r>
            <a:r>
              <a:rPr lang="en-IN" dirty="0"/>
              <a:t> ribosome releases the amino acid chain.</a:t>
            </a:r>
          </a:p>
          <a:p>
            <a:pPr algn="just"/>
            <a:endParaRPr lang="en-I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697559"/>
          </a:xfrm>
        </p:spPr>
        <p:txBody>
          <a:bodyPr>
            <a:normAutofit fontScale="55000" lnSpcReduction="20000"/>
          </a:bodyPr>
          <a:lstStyle/>
          <a:p>
            <a:pPr algn="just" fontAlgn="base"/>
            <a:r>
              <a:rPr lang="en-IN" dirty="0"/>
              <a:t>Activation of Amino Acids</a:t>
            </a:r>
          </a:p>
          <a:p>
            <a:pPr algn="just" fontAlgn="base"/>
            <a:r>
              <a:rPr lang="en-IN" dirty="0"/>
              <a:t>Activation of amino acids is carried out by a two step process catalyzed by </a:t>
            </a:r>
            <a:r>
              <a:rPr lang="en-IN" dirty="0" err="1"/>
              <a:t>aminoacyl-tRNA</a:t>
            </a:r>
            <a:r>
              <a:rPr lang="en-IN" dirty="0"/>
              <a:t> </a:t>
            </a:r>
            <a:r>
              <a:rPr lang="en-IN" dirty="0" err="1"/>
              <a:t>synthetases</a:t>
            </a:r>
            <a:r>
              <a:rPr lang="en-IN" dirty="0"/>
              <a:t>. Humans express both nuclear genome and mitochondrial </a:t>
            </a:r>
            <a:r>
              <a:rPr lang="en-IN" dirty="0" smtClean="0"/>
              <a:t>genome</a:t>
            </a:r>
            <a:r>
              <a:rPr lang="en-IN" dirty="0"/>
              <a:t> encoded </a:t>
            </a:r>
            <a:r>
              <a:rPr lang="en-IN" dirty="0" err="1"/>
              <a:t>aminoacyl-tRNA</a:t>
            </a:r>
            <a:r>
              <a:rPr lang="en-IN" dirty="0"/>
              <a:t> </a:t>
            </a:r>
            <a:r>
              <a:rPr lang="en-IN" dirty="0" err="1"/>
              <a:t>synthetases</a:t>
            </a:r>
            <a:r>
              <a:rPr lang="en-IN" dirty="0"/>
              <a:t>. The </a:t>
            </a:r>
            <a:r>
              <a:rPr lang="en-IN" dirty="0" err="1"/>
              <a:t>aminoacyl-tRNA</a:t>
            </a:r>
            <a:r>
              <a:rPr lang="en-IN" dirty="0"/>
              <a:t> </a:t>
            </a:r>
            <a:r>
              <a:rPr lang="en-IN" dirty="0" err="1"/>
              <a:t>synthetases</a:t>
            </a:r>
            <a:r>
              <a:rPr lang="en-IN" dirty="0"/>
              <a:t> are divided into two classes: class I and class II. The class I enzymes catalyze addition of the amino acid to the 2′-OH of a target </a:t>
            </a:r>
            <a:r>
              <a:rPr lang="en-IN" dirty="0" err="1"/>
              <a:t>tRNA</a:t>
            </a:r>
            <a:r>
              <a:rPr lang="en-IN" dirty="0"/>
              <a:t> and do so as either </a:t>
            </a:r>
            <a:r>
              <a:rPr lang="en-IN" dirty="0" err="1"/>
              <a:t>monomeric</a:t>
            </a:r>
            <a:r>
              <a:rPr lang="en-IN" dirty="0"/>
              <a:t> or </a:t>
            </a:r>
            <a:r>
              <a:rPr lang="en-IN" dirty="0" err="1"/>
              <a:t>dimeric</a:t>
            </a:r>
            <a:r>
              <a:rPr lang="en-IN" dirty="0"/>
              <a:t> enzymes. The class II enzymes catalyze addition of the amino acid to the 3′-OH of a target </a:t>
            </a:r>
            <a:r>
              <a:rPr lang="en-IN" dirty="0" err="1"/>
              <a:t>tRNA</a:t>
            </a:r>
            <a:r>
              <a:rPr lang="en-IN" dirty="0"/>
              <a:t> and do so as </a:t>
            </a:r>
            <a:r>
              <a:rPr lang="en-IN" dirty="0" err="1"/>
              <a:t>dimeric</a:t>
            </a:r>
            <a:r>
              <a:rPr lang="en-IN" dirty="0"/>
              <a:t> or </a:t>
            </a:r>
            <a:r>
              <a:rPr lang="en-IN" dirty="0" err="1"/>
              <a:t>tetrameric</a:t>
            </a:r>
            <a:r>
              <a:rPr lang="en-IN" dirty="0"/>
              <a:t> enzymes. Humans express 19 class I </a:t>
            </a:r>
            <a:r>
              <a:rPr lang="en-IN" dirty="0" err="1"/>
              <a:t>aminoacyl-tRNA</a:t>
            </a:r>
            <a:r>
              <a:rPr lang="en-IN" dirty="0"/>
              <a:t> </a:t>
            </a:r>
            <a:r>
              <a:rPr lang="en-IN" dirty="0" err="1"/>
              <a:t>synthetases</a:t>
            </a:r>
            <a:r>
              <a:rPr lang="en-IN" dirty="0"/>
              <a:t> of which 8 are mitochondrial genes. Humans express 19 class II </a:t>
            </a:r>
            <a:r>
              <a:rPr lang="en-IN" dirty="0" err="1"/>
              <a:t>aminoacyl-tRNA</a:t>
            </a:r>
            <a:r>
              <a:rPr lang="en-IN" dirty="0"/>
              <a:t> </a:t>
            </a:r>
            <a:r>
              <a:rPr lang="en-IN" dirty="0" err="1"/>
              <a:t>synthetase</a:t>
            </a:r>
            <a:r>
              <a:rPr lang="en-IN" dirty="0"/>
              <a:t> genes which includes two genes that encode the two subunits (α and β) of a phenylalanine-</a:t>
            </a:r>
            <a:r>
              <a:rPr lang="en-IN" dirty="0" err="1"/>
              <a:t>tRNA</a:t>
            </a:r>
            <a:r>
              <a:rPr lang="en-IN" dirty="0"/>
              <a:t> </a:t>
            </a:r>
            <a:r>
              <a:rPr lang="en-IN" dirty="0" err="1"/>
              <a:t>synthetase</a:t>
            </a:r>
            <a:r>
              <a:rPr lang="en-IN" dirty="0"/>
              <a:t> and 8 mitochondrial </a:t>
            </a:r>
            <a:r>
              <a:rPr lang="en-IN" dirty="0" err="1"/>
              <a:t>synthetase</a:t>
            </a:r>
            <a:r>
              <a:rPr lang="en-IN" dirty="0"/>
              <a:t> genes.</a:t>
            </a:r>
          </a:p>
          <a:p>
            <a:pPr algn="just" fontAlgn="base"/>
            <a:r>
              <a:rPr lang="en-IN" dirty="0"/>
              <a:t>Activation of amino acids requires energy in the form of ATP and occurs in a two step reaction catalyzed by the </a:t>
            </a:r>
            <a:r>
              <a:rPr lang="en-IN" dirty="0" err="1"/>
              <a:t>aminoacyl-tRNA</a:t>
            </a:r>
            <a:r>
              <a:rPr lang="en-IN" dirty="0"/>
              <a:t> </a:t>
            </a:r>
            <a:r>
              <a:rPr lang="en-IN" dirty="0" err="1"/>
              <a:t>synthetases</a:t>
            </a:r>
            <a:r>
              <a:rPr lang="en-IN" dirty="0"/>
              <a:t>. First the enzyme attaches the amino acid to the α-phosphate of ATP with the concomitant release of pyrophosphate (</a:t>
            </a:r>
            <a:r>
              <a:rPr lang="en-IN" dirty="0" err="1"/>
              <a:t>PP</a:t>
            </a:r>
            <a:r>
              <a:rPr lang="en-IN" baseline="-25000" dirty="0" err="1"/>
              <a:t>i</a:t>
            </a:r>
            <a:r>
              <a:rPr lang="en-IN" dirty="0"/>
              <a:t>). This is termed an </a:t>
            </a:r>
            <a:r>
              <a:rPr lang="en-IN" dirty="0" err="1"/>
              <a:t>aminoacyl-adenylate</a:t>
            </a:r>
            <a:r>
              <a:rPr lang="en-IN" dirty="0"/>
              <a:t> (</a:t>
            </a:r>
            <a:r>
              <a:rPr lang="en-IN" dirty="0" err="1"/>
              <a:t>aminoacyl</a:t>
            </a:r>
            <a:r>
              <a:rPr lang="en-IN" dirty="0"/>
              <a:t>-AMP) intermediate. In the second step the enzyme catalyzes transfer of the amino acid to either the 2’–OH (class I enzymes) or 3’–OH (class II enzymes) of the ribose portion of the 3′-terminal adenosine residue of the </a:t>
            </a:r>
            <a:r>
              <a:rPr lang="en-IN" dirty="0" err="1"/>
              <a:t>tRNA</a:t>
            </a:r>
            <a:r>
              <a:rPr lang="en-IN" dirty="0"/>
              <a:t> generating the activated </a:t>
            </a:r>
            <a:r>
              <a:rPr lang="en-IN" dirty="0" err="1"/>
              <a:t>aminoacyl-tRNA</a:t>
            </a:r>
            <a:r>
              <a:rPr lang="en-IN" dirty="0"/>
              <a:t>. Although these reactions are freely reversible, the forward reaction is </a:t>
            </a:r>
            <a:r>
              <a:rPr lang="en-IN" dirty="0" err="1"/>
              <a:t>favored</a:t>
            </a:r>
            <a:r>
              <a:rPr lang="en-IN" dirty="0"/>
              <a:t> by the coupled hydrolysis of </a:t>
            </a:r>
            <a:r>
              <a:rPr lang="en-IN" dirty="0" err="1"/>
              <a:t>PP</a:t>
            </a:r>
            <a:r>
              <a:rPr lang="en-IN" baseline="-25000" dirty="0" err="1"/>
              <a:t>i</a:t>
            </a:r>
            <a:r>
              <a:rPr lang="en-IN" dirty="0"/>
              <a:t>.</a:t>
            </a:r>
          </a:p>
          <a:p>
            <a:pPr algn="just"/>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6072230"/>
          </a:xfrm>
        </p:spPr>
        <p:txBody>
          <a:bodyPr>
            <a:normAutofit fontScale="62500" lnSpcReduction="20000"/>
          </a:bodyPr>
          <a:lstStyle/>
          <a:p>
            <a:pPr algn="just" fontAlgn="base"/>
            <a:r>
              <a:rPr lang="en-IN" dirty="0"/>
              <a:t>Order of Events in Translation</a:t>
            </a:r>
          </a:p>
          <a:p>
            <a:pPr algn="just" fontAlgn="base"/>
            <a:r>
              <a:rPr lang="en-IN" dirty="0"/>
              <a:t>The ability to begin to identify the roles of the various ribosomal proteins in the processes of ribosome assembly and translation was aided by the discovery that the ribosomal subunits will self assemble in vitro from their constituent parts.</a:t>
            </a:r>
          </a:p>
          <a:p>
            <a:pPr algn="just" fontAlgn="base"/>
            <a:r>
              <a:rPr lang="en-IN" dirty="0"/>
              <a:t>Following assembly of both the small and large subunits onto the mRNA, and given the presence of charged </a:t>
            </a:r>
            <a:r>
              <a:rPr lang="en-IN" dirty="0" err="1"/>
              <a:t>tRNAs</a:t>
            </a:r>
            <a:r>
              <a:rPr lang="en-IN" dirty="0"/>
              <a:t>, protein synthesis can take place. To reiterate the process of protein synthesis:</a:t>
            </a:r>
          </a:p>
          <a:p>
            <a:pPr algn="just" fontAlgn="base"/>
            <a:r>
              <a:rPr lang="en-IN" dirty="0"/>
              <a:t>Synthesis proceeds from the N-terminus to the C-terminus of the protein</a:t>
            </a:r>
          </a:p>
          <a:p>
            <a:pPr algn="just" fontAlgn="base"/>
            <a:r>
              <a:rPr lang="en-IN" dirty="0"/>
              <a:t>The </a:t>
            </a:r>
            <a:r>
              <a:rPr lang="en-IN" dirty="0" err="1"/>
              <a:t>ribosomes</a:t>
            </a:r>
            <a:r>
              <a:rPr lang="en-IN" dirty="0"/>
              <a:t> “read” the mRNA in the 5′ to 3′ direction</a:t>
            </a:r>
          </a:p>
          <a:p>
            <a:pPr algn="just" fontAlgn="base"/>
            <a:r>
              <a:rPr lang="en-IN" dirty="0"/>
              <a:t>Active translation occurs on </a:t>
            </a:r>
            <a:r>
              <a:rPr lang="en-IN" dirty="0" err="1"/>
              <a:t>polyribosomes</a:t>
            </a:r>
            <a:r>
              <a:rPr lang="en-IN" dirty="0"/>
              <a:t> (also termed </a:t>
            </a:r>
            <a:r>
              <a:rPr lang="en-IN" dirty="0" err="1"/>
              <a:t>polysomes</a:t>
            </a:r>
            <a:r>
              <a:rPr lang="en-IN" dirty="0"/>
              <a:t>). This means that more than one ribosome can be bound to and translate a given mRNA at any one time</a:t>
            </a:r>
          </a:p>
          <a:p>
            <a:pPr algn="just" fontAlgn="base"/>
            <a:r>
              <a:rPr lang="en-IN" dirty="0"/>
              <a:t>Active translation occurs on </a:t>
            </a:r>
            <a:r>
              <a:rPr lang="en-IN" dirty="0" err="1"/>
              <a:t>polyribosomes</a:t>
            </a:r>
            <a:r>
              <a:rPr lang="en-IN" dirty="0"/>
              <a:t> (also termed </a:t>
            </a:r>
            <a:r>
              <a:rPr lang="en-IN" dirty="0" err="1"/>
              <a:t>polysomes</a:t>
            </a:r>
            <a:r>
              <a:rPr lang="en-IN" dirty="0"/>
              <a:t>). This means that more than one ribosome can be bound to and translate a given mRNA at any one time</a:t>
            </a:r>
          </a:p>
          <a:p>
            <a:pPr algn="just" fontAlgn="base"/>
            <a:r>
              <a:rPr lang="en-IN" dirty="0"/>
              <a:t>Translation proceeds in an ordered process. First accurate and efficient </a:t>
            </a:r>
            <a:r>
              <a:rPr lang="en-IN" b="1" dirty="0"/>
              <a:t>initiation</a:t>
            </a:r>
            <a:r>
              <a:rPr lang="en-IN" dirty="0"/>
              <a:t> occurs, then chain </a:t>
            </a:r>
            <a:r>
              <a:rPr lang="en-IN" b="1" dirty="0"/>
              <a:t>elongation</a:t>
            </a:r>
            <a:r>
              <a:rPr lang="en-IN" dirty="0"/>
              <a:t>, and finally accurate and efficient </a:t>
            </a:r>
            <a:r>
              <a:rPr lang="en-IN" b="1" dirty="0"/>
              <a:t>termination</a:t>
            </a:r>
            <a:r>
              <a:rPr lang="en-IN" dirty="0"/>
              <a:t> must occur. All three of these processes require specific proteins, some of which are ribosome associated and some of which are separate from the ribosome, but may be temporarily associated with it.</a:t>
            </a:r>
          </a:p>
          <a:p>
            <a:pPr algn="just"/>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786478"/>
          </a:xfrm>
        </p:spPr>
        <p:txBody>
          <a:bodyPr>
            <a:normAutofit fontScale="62500" lnSpcReduction="20000"/>
          </a:bodyPr>
          <a:lstStyle/>
          <a:p>
            <a:pPr fontAlgn="base"/>
            <a:r>
              <a:rPr lang="en-IN" b="1" dirty="0"/>
              <a:t>Initiation</a:t>
            </a:r>
          </a:p>
          <a:p>
            <a:pPr algn="just" fontAlgn="base"/>
            <a:r>
              <a:rPr lang="en-IN" dirty="0"/>
              <a:t>Initiation of translation in both prokaryotes and eukaryotes requires a specific initiator </a:t>
            </a:r>
            <a:r>
              <a:rPr lang="en-IN" dirty="0" err="1"/>
              <a:t>tRNA</a:t>
            </a:r>
            <a:r>
              <a:rPr lang="en-IN" dirty="0"/>
              <a:t>, </a:t>
            </a:r>
            <a:r>
              <a:rPr lang="en-IN" dirty="0" err="1"/>
              <a:t>tRNA</a:t>
            </a:r>
            <a:r>
              <a:rPr lang="en-IN" baseline="-25000" dirty="0" err="1"/>
              <a:t>i</a:t>
            </a:r>
            <a:r>
              <a:rPr lang="en-IN" baseline="30000" dirty="0" err="1"/>
              <a:t>met</a:t>
            </a:r>
            <a:r>
              <a:rPr lang="en-IN" dirty="0"/>
              <a:t>, that is used to incorporate the initial </a:t>
            </a:r>
            <a:r>
              <a:rPr lang="en-IN" dirty="0" err="1"/>
              <a:t>methionine</a:t>
            </a:r>
            <a:r>
              <a:rPr lang="en-IN" dirty="0"/>
              <a:t> residue into all proteins. In </a:t>
            </a:r>
            <a:r>
              <a:rPr lang="en-IN" i="1" dirty="0"/>
              <a:t>E. coli</a:t>
            </a:r>
            <a:r>
              <a:rPr lang="en-IN" dirty="0"/>
              <a:t> a specific version of </a:t>
            </a:r>
            <a:r>
              <a:rPr lang="en-IN" dirty="0" err="1"/>
              <a:t>tRNA</a:t>
            </a:r>
            <a:r>
              <a:rPr lang="en-IN" baseline="-25000" dirty="0" err="1"/>
              <a:t>i</a:t>
            </a:r>
            <a:r>
              <a:rPr lang="en-IN" baseline="30000" dirty="0" err="1"/>
              <a:t>met</a:t>
            </a:r>
            <a:r>
              <a:rPr lang="en-IN" dirty="0"/>
              <a:t> is required to initiate translation, [</a:t>
            </a:r>
            <a:r>
              <a:rPr lang="en-IN" dirty="0" err="1"/>
              <a:t>tRNA</a:t>
            </a:r>
            <a:r>
              <a:rPr lang="en-IN" baseline="-25000" dirty="0" err="1"/>
              <a:t>i</a:t>
            </a:r>
            <a:r>
              <a:rPr lang="en-IN" baseline="30000" dirty="0" err="1"/>
              <a:t>fmet</a:t>
            </a:r>
            <a:r>
              <a:rPr lang="en-IN" dirty="0"/>
              <a:t>]. The </a:t>
            </a:r>
            <a:r>
              <a:rPr lang="en-IN" dirty="0" err="1"/>
              <a:t>methionine</a:t>
            </a:r>
            <a:r>
              <a:rPr lang="en-IN" dirty="0"/>
              <a:t> attached to this initiator </a:t>
            </a:r>
            <a:r>
              <a:rPr lang="en-IN" dirty="0" err="1"/>
              <a:t>tRNA</a:t>
            </a:r>
            <a:r>
              <a:rPr lang="en-IN" dirty="0"/>
              <a:t> is </a:t>
            </a:r>
            <a:r>
              <a:rPr lang="en-IN" dirty="0" err="1"/>
              <a:t>formylated</a:t>
            </a:r>
            <a:r>
              <a:rPr lang="en-IN" dirty="0"/>
              <a:t>. </a:t>
            </a:r>
            <a:r>
              <a:rPr lang="en-IN" dirty="0" err="1"/>
              <a:t>Formylation</a:t>
            </a:r>
            <a:r>
              <a:rPr lang="en-IN" dirty="0"/>
              <a:t> requires N</a:t>
            </a:r>
            <a:r>
              <a:rPr lang="en-IN" baseline="30000" dirty="0"/>
              <a:t>10</a:t>
            </a:r>
            <a:r>
              <a:rPr lang="en-IN" dirty="0"/>
              <a:t>-formy-THF and is carried out after the </a:t>
            </a:r>
            <a:r>
              <a:rPr lang="en-IN" dirty="0" err="1"/>
              <a:t>methionine</a:t>
            </a:r>
            <a:r>
              <a:rPr lang="en-IN" dirty="0"/>
              <a:t> is attached to the </a:t>
            </a:r>
            <a:r>
              <a:rPr lang="en-IN" dirty="0" err="1"/>
              <a:t>tRNA</a:t>
            </a:r>
            <a:r>
              <a:rPr lang="en-IN" dirty="0"/>
              <a:t>. The </a:t>
            </a:r>
            <a:r>
              <a:rPr lang="en-IN" dirty="0" err="1"/>
              <a:t>fmet-tRNA</a:t>
            </a:r>
            <a:r>
              <a:rPr lang="en-IN" baseline="-25000" dirty="0" err="1"/>
              <a:t>i</a:t>
            </a:r>
            <a:r>
              <a:rPr lang="en-IN" baseline="30000" dirty="0" err="1"/>
              <a:t>fmet</a:t>
            </a:r>
            <a:r>
              <a:rPr lang="en-IN" dirty="0"/>
              <a:t> still recognizes the same </a:t>
            </a:r>
            <a:r>
              <a:rPr lang="en-IN" dirty="0" err="1"/>
              <a:t>codon</a:t>
            </a:r>
            <a:r>
              <a:rPr lang="en-IN" dirty="0"/>
              <a:t>, AUG, as regular </a:t>
            </a:r>
            <a:r>
              <a:rPr lang="en-IN" dirty="0" err="1"/>
              <a:t>tRNA</a:t>
            </a:r>
            <a:r>
              <a:rPr lang="en-IN" baseline="30000" dirty="0" err="1"/>
              <a:t>met</a:t>
            </a:r>
            <a:r>
              <a:rPr lang="en-IN" dirty="0"/>
              <a:t>. Although </a:t>
            </a:r>
            <a:r>
              <a:rPr lang="en-IN" dirty="0" err="1"/>
              <a:t>tRNA</a:t>
            </a:r>
            <a:r>
              <a:rPr lang="en-IN" baseline="-25000" dirty="0" err="1"/>
              <a:t>i</a:t>
            </a:r>
            <a:r>
              <a:rPr lang="en-IN" baseline="30000" dirty="0" err="1"/>
              <a:t>met</a:t>
            </a:r>
            <a:r>
              <a:rPr lang="en-IN" dirty="0"/>
              <a:t> is specific for initiation in eukaryotes it is not a </a:t>
            </a:r>
            <a:r>
              <a:rPr lang="en-IN" dirty="0" err="1"/>
              <a:t>formylated</a:t>
            </a:r>
            <a:r>
              <a:rPr lang="en-IN" dirty="0"/>
              <a:t> </a:t>
            </a:r>
            <a:r>
              <a:rPr lang="en-IN" dirty="0" err="1"/>
              <a:t>tRNA</a:t>
            </a:r>
            <a:r>
              <a:rPr lang="en-IN" baseline="30000" dirty="0" err="1"/>
              <a:t>met</a:t>
            </a:r>
            <a:r>
              <a:rPr lang="en-IN" dirty="0"/>
              <a:t>.</a:t>
            </a:r>
          </a:p>
          <a:p>
            <a:pPr algn="just" fontAlgn="base"/>
            <a:r>
              <a:rPr lang="en-IN" dirty="0"/>
              <a:t>The initiation of translation requires recognition of an AUG </a:t>
            </a:r>
            <a:r>
              <a:rPr lang="en-IN" dirty="0" err="1"/>
              <a:t>codon</a:t>
            </a:r>
            <a:r>
              <a:rPr lang="en-IN" dirty="0"/>
              <a:t>. In the </a:t>
            </a:r>
            <a:r>
              <a:rPr lang="en-IN" dirty="0" err="1"/>
              <a:t>polycistronic</a:t>
            </a:r>
            <a:r>
              <a:rPr lang="en-IN" dirty="0"/>
              <a:t> prokaryotic RNAs this AUG </a:t>
            </a:r>
            <a:r>
              <a:rPr lang="en-IN" dirty="0" err="1"/>
              <a:t>codon</a:t>
            </a:r>
            <a:r>
              <a:rPr lang="en-IN" dirty="0"/>
              <a:t> is located adjacent to a Shine-</a:t>
            </a:r>
            <a:r>
              <a:rPr lang="en-IN" dirty="0" err="1"/>
              <a:t>Dalgarno</a:t>
            </a:r>
            <a:r>
              <a:rPr lang="en-IN" dirty="0"/>
              <a:t> element in the mRNA. The Shine-</a:t>
            </a:r>
            <a:r>
              <a:rPr lang="en-IN" dirty="0" err="1"/>
              <a:t>Dalgarno</a:t>
            </a:r>
            <a:r>
              <a:rPr lang="en-IN" dirty="0"/>
              <a:t> element is recognized by complimentary sequences in the small subunit </a:t>
            </a:r>
            <a:r>
              <a:rPr lang="en-IN" dirty="0" err="1"/>
              <a:t>rRNA</a:t>
            </a:r>
            <a:r>
              <a:rPr lang="en-IN" dirty="0"/>
              <a:t> (16</a:t>
            </a:r>
            <a:r>
              <a:rPr lang="en-IN" i="1" dirty="0"/>
              <a:t>S</a:t>
            </a:r>
            <a:r>
              <a:rPr lang="en-IN" dirty="0"/>
              <a:t> in </a:t>
            </a:r>
            <a:r>
              <a:rPr lang="en-IN" i="1" dirty="0"/>
              <a:t>E. coli</a:t>
            </a:r>
            <a:r>
              <a:rPr lang="en-IN" dirty="0" smtClean="0"/>
              <a:t>).</a:t>
            </a:r>
          </a:p>
          <a:p>
            <a:pPr algn="just" fontAlgn="base"/>
            <a:r>
              <a:rPr lang="en-IN" dirty="0"/>
              <a:t>In eukaryotes, initiator AUGs are generally, but not always, the first encountered by the translational machinery. A specific sequence context, surrounding the initiator AUG, aids ribosomal discrimination. This context is </a:t>
            </a:r>
            <a:r>
              <a:rPr lang="en-IN" b="1" baseline="30000" dirty="0"/>
              <a:t>A</a:t>
            </a:r>
            <a:r>
              <a:rPr lang="en-IN" b="1" dirty="0"/>
              <a:t>/</a:t>
            </a:r>
            <a:r>
              <a:rPr lang="en-IN" b="1" baseline="-25000" dirty="0"/>
              <a:t>G</a:t>
            </a:r>
            <a:r>
              <a:rPr lang="en-IN" b="1" dirty="0"/>
              <a:t>CC</a:t>
            </a:r>
            <a:r>
              <a:rPr lang="en-IN" b="1" baseline="30000" dirty="0"/>
              <a:t>A</a:t>
            </a:r>
            <a:r>
              <a:rPr lang="en-IN" b="1" dirty="0"/>
              <a:t>/</a:t>
            </a:r>
            <a:r>
              <a:rPr lang="en-IN" b="1" baseline="-25000" dirty="0"/>
              <a:t>G</a:t>
            </a:r>
            <a:r>
              <a:rPr lang="en-IN" b="1" dirty="0"/>
              <a:t>CCAUG</a:t>
            </a:r>
            <a:r>
              <a:rPr lang="en-IN" b="1" baseline="30000" dirty="0"/>
              <a:t>A</a:t>
            </a:r>
            <a:r>
              <a:rPr lang="en-IN" b="1" dirty="0"/>
              <a:t>/</a:t>
            </a:r>
            <a:r>
              <a:rPr lang="en-IN" b="1" baseline="-25000" dirty="0"/>
              <a:t>G</a:t>
            </a:r>
            <a:r>
              <a:rPr lang="en-IN" dirty="0"/>
              <a:t> in most mRNAs and is referred to as the </a:t>
            </a:r>
            <a:r>
              <a:rPr lang="en-IN" dirty="0" err="1"/>
              <a:t>Kozak</a:t>
            </a:r>
            <a:r>
              <a:rPr lang="en-IN" dirty="0"/>
              <a:t> consensus sequence.</a:t>
            </a:r>
          </a:p>
          <a:p>
            <a:pPr algn="just"/>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l="20715" t="30936" r="24265" b="21712"/>
          <a:stretch>
            <a:fillRect/>
          </a:stretch>
        </p:blipFill>
        <p:spPr bwMode="auto">
          <a:xfrm>
            <a:off x="928662" y="1142984"/>
            <a:ext cx="7429552" cy="4500594"/>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626121"/>
          </a:xfrm>
        </p:spPr>
        <p:txBody>
          <a:bodyPr>
            <a:normAutofit fontScale="70000" lnSpcReduction="20000"/>
          </a:bodyPr>
          <a:lstStyle/>
          <a:p>
            <a:pPr algn="just" fontAlgn="base"/>
            <a:r>
              <a:rPr lang="en-IN" dirty="0"/>
              <a:t>Eukaryotic Initiation Factors and Their Functions</a:t>
            </a:r>
          </a:p>
          <a:p>
            <a:pPr algn="just" fontAlgn="base"/>
            <a:r>
              <a:rPr lang="en-IN" dirty="0"/>
              <a:t>The specific non-ribosome-associated proteins required for accurate translational initiation are termed initiation factors. In </a:t>
            </a:r>
            <a:r>
              <a:rPr lang="en-IN" i="1" dirty="0"/>
              <a:t>E. coli</a:t>
            </a:r>
            <a:r>
              <a:rPr lang="en-IN" dirty="0"/>
              <a:t> they are IFs in eukaryotes they are </a:t>
            </a:r>
            <a:r>
              <a:rPr lang="en-IN" dirty="0" err="1"/>
              <a:t>eIFs</a:t>
            </a:r>
            <a:r>
              <a:rPr lang="en-IN" dirty="0"/>
              <a:t>. Numerous </a:t>
            </a:r>
            <a:r>
              <a:rPr lang="en-IN" dirty="0" err="1"/>
              <a:t>eIFs</a:t>
            </a:r>
            <a:r>
              <a:rPr lang="en-IN" dirty="0"/>
              <a:t> have been identified. </a:t>
            </a:r>
            <a:endParaRPr lang="en-IN" dirty="0" smtClean="0"/>
          </a:p>
          <a:p>
            <a:pPr algn="just" fontAlgn="base"/>
            <a:r>
              <a:rPr lang="en-IN" dirty="0" smtClean="0"/>
              <a:t>Current </a:t>
            </a:r>
            <a:r>
              <a:rPr lang="en-IN" dirty="0"/>
              <a:t>research has shown that the mammalian </a:t>
            </a:r>
            <a:r>
              <a:rPr lang="en-IN" dirty="0" err="1"/>
              <a:t>eIF</a:t>
            </a:r>
            <a:r>
              <a:rPr lang="en-IN" dirty="0"/>
              <a:t> family of protein complexes consists of at least 12 members that together consist of at least 29 distinct proteins. By far the largest </a:t>
            </a:r>
            <a:r>
              <a:rPr lang="en-IN" dirty="0" err="1"/>
              <a:t>eIF</a:t>
            </a:r>
            <a:r>
              <a:rPr lang="en-IN" dirty="0"/>
              <a:t> complex is the eIF-3 complex (described in the next section) which contains 13 protein subunits and has an overall mass of &gt;800 </a:t>
            </a:r>
            <a:r>
              <a:rPr lang="en-IN" dirty="0" err="1"/>
              <a:t>kDa</a:t>
            </a:r>
            <a:r>
              <a:rPr lang="en-IN" dirty="0"/>
              <a:t>.</a:t>
            </a:r>
          </a:p>
          <a:p>
            <a:pPr algn="just" fontAlgn="base"/>
            <a:r>
              <a:rPr lang="en-IN" dirty="0"/>
              <a:t>Specific Steps in Translational Initiation</a:t>
            </a:r>
          </a:p>
          <a:p>
            <a:pPr algn="just" fontAlgn="base"/>
            <a:r>
              <a:rPr lang="en-IN" dirty="0"/>
              <a:t>Initiation of translation requires 4 specific steps:</a:t>
            </a:r>
          </a:p>
          <a:p>
            <a:pPr algn="just" fontAlgn="base"/>
            <a:r>
              <a:rPr lang="en-IN" b="1" dirty="0"/>
              <a:t>1.</a:t>
            </a:r>
            <a:r>
              <a:rPr lang="en-IN" dirty="0"/>
              <a:t> A ribosome must dissociate into its’ 40</a:t>
            </a:r>
            <a:r>
              <a:rPr lang="en-IN" i="1" dirty="0"/>
              <a:t>S</a:t>
            </a:r>
            <a:r>
              <a:rPr lang="en-IN" dirty="0"/>
              <a:t> and 60</a:t>
            </a:r>
            <a:r>
              <a:rPr lang="en-IN" i="1" dirty="0"/>
              <a:t>S</a:t>
            </a:r>
            <a:r>
              <a:rPr lang="en-IN" dirty="0"/>
              <a:t> subunits.</a:t>
            </a:r>
          </a:p>
          <a:p>
            <a:pPr algn="just" fontAlgn="base"/>
            <a:r>
              <a:rPr lang="en-IN" b="1" dirty="0"/>
              <a:t>2.</a:t>
            </a:r>
            <a:r>
              <a:rPr lang="en-IN" dirty="0"/>
              <a:t> A ternary complex termed the pre-initiation complex is formed consisting of the initiator, GTP, eIF-2 and the 40</a:t>
            </a:r>
            <a:r>
              <a:rPr lang="en-IN" i="1" dirty="0"/>
              <a:t>S</a:t>
            </a:r>
            <a:r>
              <a:rPr lang="en-IN" dirty="0"/>
              <a:t> subunit.</a:t>
            </a:r>
          </a:p>
          <a:p>
            <a:pPr algn="just" fontAlgn="base"/>
            <a:r>
              <a:rPr lang="en-IN" b="1" dirty="0"/>
              <a:t>3.</a:t>
            </a:r>
            <a:r>
              <a:rPr lang="en-IN" dirty="0"/>
              <a:t> The mRNA is bound to the pre-initiation complex.</a:t>
            </a:r>
          </a:p>
          <a:p>
            <a:pPr algn="just" fontAlgn="base"/>
            <a:r>
              <a:rPr lang="en-IN" b="1" dirty="0"/>
              <a:t>4.</a:t>
            </a:r>
            <a:r>
              <a:rPr lang="en-IN" dirty="0"/>
              <a:t> The 60</a:t>
            </a:r>
            <a:r>
              <a:rPr lang="en-IN" i="1" dirty="0"/>
              <a:t>S</a:t>
            </a:r>
            <a:r>
              <a:rPr lang="en-IN" dirty="0"/>
              <a:t> subunit associates with the pre-initiation complex to form the 80</a:t>
            </a:r>
            <a:r>
              <a:rPr lang="en-IN" i="1" dirty="0"/>
              <a:t>S</a:t>
            </a:r>
            <a:r>
              <a:rPr lang="en-IN" dirty="0"/>
              <a:t> initiation complex.</a:t>
            </a:r>
          </a:p>
          <a:p>
            <a:pPr algn="just"/>
            <a:endParaRPr lang="en-I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6143668"/>
          </a:xfrm>
        </p:spPr>
        <p:txBody>
          <a:bodyPr>
            <a:normAutofit fontScale="47500" lnSpcReduction="20000"/>
          </a:bodyPr>
          <a:lstStyle/>
          <a:p>
            <a:pPr algn="just" fontAlgn="base"/>
            <a:r>
              <a:rPr lang="en-IN" sz="3800" b="1" dirty="0"/>
              <a:t>Elongation</a:t>
            </a:r>
          </a:p>
          <a:p>
            <a:pPr algn="just" fontAlgn="base"/>
            <a:r>
              <a:rPr lang="en-IN" dirty="0"/>
              <a:t>The process of elongation, like that of initiation requires specific non-ribosomal proteins. In prokaryotes these are designated EFs and in eukaryotes, </a:t>
            </a:r>
            <a:r>
              <a:rPr lang="en-IN" dirty="0" err="1"/>
              <a:t>eEFs</a:t>
            </a:r>
            <a:r>
              <a:rPr lang="en-IN" dirty="0" smtClean="0"/>
              <a:t>.</a:t>
            </a:r>
          </a:p>
          <a:p>
            <a:pPr algn="just" fontAlgn="base"/>
            <a:r>
              <a:rPr lang="en-IN" dirty="0" smtClean="0"/>
              <a:t> </a:t>
            </a:r>
            <a:r>
              <a:rPr lang="en-IN" dirty="0"/>
              <a:t>Elongation of polypeptides occurs in a cyclic manner such that at the end of one complete round of amino acid addition the A site will be empty and ready to accept the incoming </a:t>
            </a:r>
            <a:r>
              <a:rPr lang="en-IN" dirty="0" err="1"/>
              <a:t>aminoacyl-tRNA</a:t>
            </a:r>
            <a:r>
              <a:rPr lang="en-IN" dirty="0"/>
              <a:t> dictated by the next </a:t>
            </a:r>
            <a:r>
              <a:rPr lang="en-IN" dirty="0" err="1"/>
              <a:t>codon</a:t>
            </a:r>
            <a:r>
              <a:rPr lang="en-IN" dirty="0"/>
              <a:t> of the mRNA. This means that not only does the incoming amino acid need to be attached to the peptide chain but the ribosome must move down the mRNA to the next </a:t>
            </a:r>
            <a:r>
              <a:rPr lang="en-IN" dirty="0" err="1"/>
              <a:t>codon</a:t>
            </a:r>
            <a:r>
              <a:rPr lang="en-IN" dirty="0"/>
              <a:t>. </a:t>
            </a:r>
            <a:endParaRPr lang="en-IN" dirty="0" smtClean="0"/>
          </a:p>
          <a:p>
            <a:pPr algn="just" fontAlgn="base"/>
            <a:r>
              <a:rPr lang="en-IN" dirty="0" smtClean="0"/>
              <a:t>Each </a:t>
            </a:r>
            <a:r>
              <a:rPr lang="en-IN" dirty="0"/>
              <a:t>incoming </a:t>
            </a:r>
            <a:r>
              <a:rPr lang="en-IN" dirty="0" err="1"/>
              <a:t>aminoacyl-tRNA</a:t>
            </a:r>
            <a:r>
              <a:rPr lang="en-IN" dirty="0"/>
              <a:t> is brought to the ribosome by an eEF-1α-GTP complex. When the correct </a:t>
            </a:r>
            <a:r>
              <a:rPr lang="en-IN" dirty="0" err="1"/>
              <a:t>tRNA</a:t>
            </a:r>
            <a:r>
              <a:rPr lang="en-IN" dirty="0"/>
              <a:t> is deposited into the A site the GTP is hydrolyzed and the eEF-1α-GDP complex dissociates. In order for additional translocation events the GDP must be exchanged for GTP. This is carried out by eEF-1βγ similarly to the GTP exchange that occurs with eIF-2 catalyzed by eIF-2B.</a:t>
            </a:r>
          </a:p>
          <a:p>
            <a:pPr algn="just" fontAlgn="base"/>
            <a:r>
              <a:rPr lang="en-IN" dirty="0"/>
              <a:t>The peptide attached to the </a:t>
            </a:r>
            <a:r>
              <a:rPr lang="en-IN" dirty="0" err="1"/>
              <a:t>tRNA</a:t>
            </a:r>
            <a:r>
              <a:rPr lang="en-IN" dirty="0"/>
              <a:t> in the P site is transferred to the amino group at the </a:t>
            </a:r>
            <a:r>
              <a:rPr lang="en-IN" dirty="0" err="1"/>
              <a:t>aminoacyl-tRNA</a:t>
            </a:r>
            <a:r>
              <a:rPr lang="en-IN" dirty="0"/>
              <a:t> in the A site forming a new peptide bond. This reaction is catalyzed by </a:t>
            </a:r>
            <a:r>
              <a:rPr lang="en-IN" dirty="0" err="1"/>
              <a:t>peptidyltransferase</a:t>
            </a:r>
            <a:r>
              <a:rPr lang="en-IN" dirty="0"/>
              <a:t> activity which resides in what is termed the </a:t>
            </a:r>
            <a:r>
              <a:rPr lang="en-IN" dirty="0" err="1"/>
              <a:t>peptidyltransferase</a:t>
            </a:r>
            <a:r>
              <a:rPr lang="en-IN" dirty="0"/>
              <a:t> </a:t>
            </a:r>
            <a:r>
              <a:rPr lang="en-IN" dirty="0" err="1"/>
              <a:t>center</a:t>
            </a:r>
            <a:r>
              <a:rPr lang="en-IN" dirty="0"/>
              <a:t> (PTC) of the large ribosomal subunit (60</a:t>
            </a:r>
            <a:r>
              <a:rPr lang="en-IN" i="1" dirty="0"/>
              <a:t>S</a:t>
            </a:r>
            <a:r>
              <a:rPr lang="en-IN" dirty="0"/>
              <a:t> subunit). This enzymatic process is termed </a:t>
            </a:r>
            <a:r>
              <a:rPr lang="en-IN" dirty="0" err="1"/>
              <a:t>transpeptidation</a:t>
            </a:r>
            <a:r>
              <a:rPr lang="en-IN" dirty="0"/>
              <a:t>. This enzymatic activity is not mediated by any ribosomal proteins but instead by the large ribosomal RNA (28</a:t>
            </a:r>
            <a:r>
              <a:rPr lang="en-IN" i="1" dirty="0"/>
              <a:t>S</a:t>
            </a:r>
            <a:r>
              <a:rPr lang="en-IN" dirty="0"/>
              <a:t>) contained in the 60</a:t>
            </a:r>
            <a:r>
              <a:rPr lang="en-IN" i="1" dirty="0"/>
              <a:t>S</a:t>
            </a:r>
            <a:r>
              <a:rPr lang="en-IN" dirty="0"/>
              <a:t> subunit. This RNA encoded enzymatic activity is referred to as a </a:t>
            </a:r>
            <a:r>
              <a:rPr lang="en-IN" dirty="0" err="1"/>
              <a:t>ribozyme</a:t>
            </a:r>
            <a:r>
              <a:rPr lang="en-IN" dirty="0"/>
              <a:t>.</a:t>
            </a:r>
          </a:p>
          <a:p>
            <a:pPr algn="just" fontAlgn="base"/>
            <a:r>
              <a:rPr lang="en-IN" dirty="0"/>
              <a:t>The elongated peptide now resides on a </a:t>
            </a:r>
            <a:r>
              <a:rPr lang="en-IN" dirty="0" err="1"/>
              <a:t>tRNA</a:t>
            </a:r>
            <a:r>
              <a:rPr lang="en-IN" dirty="0"/>
              <a:t> in the A site. The A site needs to be freed in order to accept the next </a:t>
            </a:r>
            <a:r>
              <a:rPr lang="en-IN" dirty="0" err="1"/>
              <a:t>aminoacyl-tRNA</a:t>
            </a:r>
            <a:r>
              <a:rPr lang="en-IN" dirty="0"/>
              <a:t>. The process of moving the </a:t>
            </a:r>
            <a:r>
              <a:rPr lang="en-IN" dirty="0" err="1"/>
              <a:t>peptidyl-tRNA</a:t>
            </a:r>
            <a:r>
              <a:rPr lang="en-IN" dirty="0"/>
              <a:t> from the A site to the P site is termed, translocation. Translocation is catalyzed by eEF-2 coupled to GTP hydrolysis. In the process of translocation the ribosome is moved along the mRNA such that the next </a:t>
            </a:r>
            <a:r>
              <a:rPr lang="en-IN" dirty="0" err="1"/>
              <a:t>codon</a:t>
            </a:r>
            <a:r>
              <a:rPr lang="en-IN" dirty="0"/>
              <a:t> of the mRNA resides under the A site. Following translocation eEF-2 is released from the ribosome. The cycle can now begin again.</a:t>
            </a:r>
          </a:p>
          <a:p>
            <a:pPr algn="just"/>
            <a:endParaRPr lang="en-I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srcRect l="18053" t="13574" r="24265" b="15398"/>
          <a:stretch>
            <a:fillRect/>
          </a:stretch>
        </p:blipFill>
        <p:spPr bwMode="auto">
          <a:xfrm>
            <a:off x="357158" y="428604"/>
            <a:ext cx="8429684" cy="5643602"/>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6143668"/>
          </a:xfrm>
        </p:spPr>
        <p:txBody>
          <a:bodyPr>
            <a:normAutofit fontScale="70000" lnSpcReduction="20000"/>
          </a:bodyPr>
          <a:lstStyle/>
          <a:p>
            <a:pPr algn="just" fontAlgn="base"/>
            <a:r>
              <a:rPr lang="en-IN" dirty="0"/>
              <a:t>Termination</a:t>
            </a:r>
          </a:p>
          <a:p>
            <a:pPr algn="just" fontAlgn="base"/>
            <a:r>
              <a:rPr lang="en-IN" dirty="0"/>
              <a:t>Like initiation and elongation, translational termination requires specific protein factors identified as releasing factors, RFs in </a:t>
            </a:r>
            <a:r>
              <a:rPr lang="en-IN" i="1" dirty="0"/>
              <a:t>E. coli</a:t>
            </a:r>
            <a:r>
              <a:rPr lang="en-IN" dirty="0"/>
              <a:t> and </a:t>
            </a:r>
            <a:r>
              <a:rPr lang="en-IN" dirty="0" err="1"/>
              <a:t>eRFs</a:t>
            </a:r>
            <a:r>
              <a:rPr lang="en-IN" dirty="0"/>
              <a:t> in eukaryotes. </a:t>
            </a:r>
            <a:endParaRPr lang="en-IN" dirty="0" smtClean="0"/>
          </a:p>
          <a:p>
            <a:pPr algn="just" fontAlgn="base"/>
            <a:r>
              <a:rPr lang="en-IN" dirty="0" smtClean="0"/>
              <a:t>There </a:t>
            </a:r>
            <a:r>
              <a:rPr lang="en-IN" dirty="0"/>
              <a:t>are 2 RFs in </a:t>
            </a:r>
            <a:r>
              <a:rPr lang="en-IN" i="1" dirty="0"/>
              <a:t>E. coli</a:t>
            </a:r>
            <a:r>
              <a:rPr lang="en-IN" dirty="0"/>
              <a:t> and one in eukaryotes. The signals for termination are the same in both prokaryotes and eukaryotes. These signals are termination </a:t>
            </a:r>
            <a:r>
              <a:rPr lang="en-IN" dirty="0" err="1"/>
              <a:t>codons</a:t>
            </a:r>
            <a:r>
              <a:rPr lang="en-IN" dirty="0"/>
              <a:t> present in the mRNA. There are 3 termination </a:t>
            </a:r>
            <a:r>
              <a:rPr lang="en-IN" dirty="0" err="1"/>
              <a:t>codons</a:t>
            </a:r>
            <a:r>
              <a:rPr lang="en-IN" dirty="0"/>
              <a:t>, UAG, UAA and UGA</a:t>
            </a:r>
            <a:r>
              <a:rPr lang="en-IN" dirty="0" smtClean="0"/>
              <a:t>.</a:t>
            </a:r>
          </a:p>
          <a:p>
            <a:pPr algn="just" fontAlgn="base"/>
            <a:r>
              <a:rPr lang="en-IN" dirty="0"/>
              <a:t>In </a:t>
            </a:r>
            <a:r>
              <a:rPr lang="en-IN" i="1" dirty="0"/>
              <a:t>E. coli</a:t>
            </a:r>
            <a:r>
              <a:rPr lang="en-IN" dirty="0"/>
              <a:t> the termination </a:t>
            </a:r>
            <a:r>
              <a:rPr lang="en-IN" dirty="0" err="1"/>
              <a:t>codons</a:t>
            </a:r>
            <a:r>
              <a:rPr lang="en-IN" dirty="0"/>
              <a:t> UAA and UAG are recognized by RF-1, whereas RF-2 recognizes the termination </a:t>
            </a:r>
            <a:r>
              <a:rPr lang="en-IN" dirty="0" err="1"/>
              <a:t>codons</a:t>
            </a:r>
            <a:r>
              <a:rPr lang="en-IN" dirty="0"/>
              <a:t> UAA and UGA. The </a:t>
            </a:r>
            <a:r>
              <a:rPr lang="en-IN" dirty="0" err="1"/>
              <a:t>eRF</a:t>
            </a:r>
            <a:r>
              <a:rPr lang="en-IN" dirty="0"/>
              <a:t> binds to the A site of the ribosome in conjunction with GTP. </a:t>
            </a:r>
            <a:endParaRPr lang="en-IN" dirty="0" smtClean="0"/>
          </a:p>
          <a:p>
            <a:pPr algn="just" fontAlgn="base"/>
            <a:r>
              <a:rPr lang="en-IN" dirty="0" smtClean="0"/>
              <a:t>The </a:t>
            </a:r>
            <a:r>
              <a:rPr lang="en-IN" dirty="0"/>
              <a:t>binding of </a:t>
            </a:r>
            <a:r>
              <a:rPr lang="en-IN" dirty="0" err="1"/>
              <a:t>eRF</a:t>
            </a:r>
            <a:r>
              <a:rPr lang="en-IN" dirty="0"/>
              <a:t> to the ribosome stimulates the </a:t>
            </a:r>
            <a:r>
              <a:rPr lang="en-IN" dirty="0" err="1"/>
              <a:t>peptidyltransferase</a:t>
            </a:r>
            <a:r>
              <a:rPr lang="en-IN" dirty="0"/>
              <a:t> activity to transfer the </a:t>
            </a:r>
            <a:r>
              <a:rPr lang="en-IN" dirty="0" err="1"/>
              <a:t>peptidyl</a:t>
            </a:r>
            <a:r>
              <a:rPr lang="en-IN" dirty="0"/>
              <a:t> group to water instead of an </a:t>
            </a:r>
            <a:r>
              <a:rPr lang="en-IN" dirty="0" err="1"/>
              <a:t>aminoacyl-tRNA</a:t>
            </a:r>
            <a:r>
              <a:rPr lang="en-IN" dirty="0"/>
              <a:t>. The resulting uncharged </a:t>
            </a:r>
            <a:r>
              <a:rPr lang="en-IN" dirty="0" err="1"/>
              <a:t>tRNA</a:t>
            </a:r>
            <a:r>
              <a:rPr lang="en-IN" dirty="0"/>
              <a:t> left in the P site is expelled with concomitant hydrolysis of GTP. The inactive ribosome then releases its mRNA and the 80S complex dissociates into the 40</a:t>
            </a:r>
            <a:r>
              <a:rPr lang="en-IN" i="1" dirty="0"/>
              <a:t>S</a:t>
            </a:r>
            <a:r>
              <a:rPr lang="en-IN" dirty="0"/>
              <a:t> and 60</a:t>
            </a:r>
            <a:r>
              <a:rPr lang="en-IN" i="1" dirty="0"/>
              <a:t>S</a:t>
            </a:r>
            <a:r>
              <a:rPr lang="en-IN" dirty="0"/>
              <a:t> subunits ready for another round of translation.</a:t>
            </a:r>
          </a:p>
          <a:p>
            <a:pPr algn="just"/>
            <a:endParaRPr lang="en-IN"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1092</Words>
  <Application>Microsoft Office PowerPoint</Application>
  <PresentationFormat>On-screen Show (4:3)</PresentationFormat>
  <Paragraphs>54</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TRANSLATION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PRITI</dc:creator>
  <cp:lastModifiedBy>PRITI</cp:lastModifiedBy>
  <cp:revision>2</cp:revision>
  <dcterms:created xsi:type="dcterms:W3CDTF">2021-07-16T04:02:19Z</dcterms:created>
  <dcterms:modified xsi:type="dcterms:W3CDTF">2021-07-16T04:22:33Z</dcterms:modified>
</cp:coreProperties>
</file>