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6" r:id="rId5"/>
    <p:sldId id="258" r:id="rId6"/>
    <p:sldId id="259" r:id="rId7"/>
    <p:sldId id="260" r:id="rId8"/>
    <p:sldId id="261" r:id="rId9"/>
    <p:sldId id="262" r:id="rId10"/>
    <p:sldId id="263"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C26EDD-F64A-4227-BEE2-5BBE4FF288B4}" type="datetimeFigureOut">
              <a:rPr lang="en-US" smtClean="0"/>
              <a:pPr/>
              <a:t>12/15/2021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DE9488-8184-4811-B4A8-A7A93AEBBC8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26EDD-F64A-4227-BEE2-5BBE4FF288B4}" type="datetimeFigureOut">
              <a:rPr lang="en-US" smtClean="0"/>
              <a:pPr/>
              <a:t>12/15/2021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E9488-8184-4811-B4A8-A7A93AEBBC8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TRANSCRIPTION</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72230"/>
          </a:xfrm>
        </p:spPr>
        <p:txBody>
          <a:bodyPr>
            <a:normAutofit fontScale="92500" lnSpcReduction="10000"/>
          </a:bodyPr>
          <a:lstStyle/>
          <a:p>
            <a:r>
              <a:rPr lang="en-IN" dirty="0"/>
              <a:t>TRANSCRIPTION</a:t>
            </a:r>
          </a:p>
          <a:p>
            <a:pPr algn="just"/>
            <a:r>
              <a:rPr lang="en-IN" dirty="0"/>
              <a:t>The process of copying genetic information from </a:t>
            </a:r>
            <a:r>
              <a:rPr lang="en-IN" dirty="0" smtClean="0"/>
              <a:t>one strand </a:t>
            </a:r>
            <a:r>
              <a:rPr lang="en-IN" dirty="0"/>
              <a:t>of the DNA into RNA is termed </a:t>
            </a:r>
            <a:r>
              <a:rPr lang="en-IN" dirty="0" smtClean="0"/>
              <a:t>as transcription</a:t>
            </a:r>
            <a:r>
              <a:rPr lang="en-IN" dirty="0"/>
              <a:t>. Here also, the principle </a:t>
            </a:r>
            <a:r>
              <a:rPr lang="en-IN" dirty="0" smtClean="0"/>
              <a:t>of </a:t>
            </a:r>
            <a:r>
              <a:rPr lang="en-IN" dirty="0" err="1" smtClean="0"/>
              <a:t>complementarity</a:t>
            </a:r>
            <a:r>
              <a:rPr lang="en-IN" dirty="0" smtClean="0"/>
              <a:t> </a:t>
            </a:r>
            <a:r>
              <a:rPr lang="en-IN" dirty="0"/>
              <a:t>governs the process of transcription, except the </a:t>
            </a:r>
            <a:r>
              <a:rPr lang="en-IN" dirty="0" smtClean="0"/>
              <a:t>adenosine complements </a:t>
            </a:r>
            <a:r>
              <a:rPr lang="en-IN" dirty="0"/>
              <a:t>now forms base pair with </a:t>
            </a:r>
            <a:r>
              <a:rPr lang="en-IN" dirty="0" err="1"/>
              <a:t>uracil</a:t>
            </a:r>
            <a:r>
              <a:rPr lang="en-IN" dirty="0"/>
              <a:t> instead of thymine. </a:t>
            </a:r>
            <a:r>
              <a:rPr lang="en-IN" dirty="0" smtClean="0"/>
              <a:t>However, unlike </a:t>
            </a:r>
            <a:r>
              <a:rPr lang="en-IN" dirty="0"/>
              <a:t>in the process of replication, which once set in, the total DNA of </a:t>
            </a:r>
            <a:r>
              <a:rPr lang="en-IN" dirty="0" smtClean="0"/>
              <a:t>an organism </a:t>
            </a:r>
            <a:r>
              <a:rPr lang="en-IN" dirty="0"/>
              <a:t>gets duplicated, in transcription only a segment of DNA </a:t>
            </a:r>
            <a:r>
              <a:rPr lang="en-IN" dirty="0" smtClean="0"/>
              <a:t>and only </a:t>
            </a:r>
            <a:r>
              <a:rPr lang="en-IN" dirty="0"/>
              <a:t>one of the strands is copied into RNA. This necessitates defining </a:t>
            </a:r>
            <a:r>
              <a:rPr lang="en-IN" dirty="0" smtClean="0"/>
              <a:t>the boundaries </a:t>
            </a:r>
            <a:r>
              <a:rPr lang="en-IN" dirty="0"/>
              <a:t>that would demarcate the region and the strand of DNA </a:t>
            </a:r>
            <a:r>
              <a:rPr lang="en-IN" dirty="0" smtClean="0"/>
              <a:t>that would </a:t>
            </a:r>
            <a:r>
              <a:rPr lang="en-IN" dirty="0"/>
              <a:t>be transcribed</a:t>
            </a:r>
            <a:r>
              <a:rPr lang="en-IN" dirty="0" smtClean="0"/>
              <a:t>.</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15040"/>
          </a:xfrm>
        </p:spPr>
        <p:txBody>
          <a:bodyPr>
            <a:normAutofit fontScale="92500" lnSpcReduction="20000"/>
          </a:bodyPr>
          <a:lstStyle/>
          <a:p>
            <a:pPr algn="just"/>
            <a:r>
              <a:rPr lang="en-IN" dirty="0" smtClean="0"/>
              <a:t>First, if both strands act as a template, they would code for RNA molecule with different sequences, and in turn, if they code for proteins, the sequence of amino acids in the proteins would be different. Hence, one segment of the DNA would be coding for two different proteins, and this would complicate the genetic information transfer machinery. Second, the two RNA molecules if produced simultaneously would be complementary to each other, hence would form a double stranded RNA. This would prevent RNA from being translated into protein and the exercise of transcription would become a futile one.</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000792"/>
          </a:xfrm>
        </p:spPr>
        <p:txBody>
          <a:bodyPr/>
          <a:lstStyle/>
          <a:p>
            <a:r>
              <a:rPr lang="en-IN" dirty="0"/>
              <a:t>Transcription Unit</a:t>
            </a:r>
          </a:p>
          <a:p>
            <a:r>
              <a:rPr lang="en-IN" dirty="0"/>
              <a:t>A transcription unit in DNA is defined primarily by the three regions </a:t>
            </a:r>
            <a:r>
              <a:rPr lang="en-IN" dirty="0" smtClean="0"/>
              <a:t>in the </a:t>
            </a:r>
            <a:r>
              <a:rPr lang="en-IN" dirty="0"/>
              <a:t>DNA:</a:t>
            </a:r>
          </a:p>
          <a:p>
            <a:r>
              <a:rPr lang="en-IN" dirty="0"/>
              <a:t>(</a:t>
            </a:r>
            <a:r>
              <a:rPr lang="en-IN" dirty="0" err="1"/>
              <a:t>i</a:t>
            </a:r>
            <a:r>
              <a:rPr lang="en-IN" dirty="0"/>
              <a:t>) A Promoter</a:t>
            </a:r>
          </a:p>
          <a:p>
            <a:r>
              <a:rPr lang="en-IN" dirty="0"/>
              <a:t>(ii) The Structural gene</a:t>
            </a:r>
          </a:p>
          <a:p>
            <a:r>
              <a:rPr lang="en-IN" dirty="0"/>
              <a:t>(iii) A Terminator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00792"/>
          </a:xfrm>
        </p:spPr>
        <p:txBody>
          <a:bodyPr>
            <a:normAutofit fontScale="92500" lnSpcReduction="20000"/>
          </a:bodyPr>
          <a:lstStyle/>
          <a:p>
            <a:pPr algn="just"/>
            <a:r>
              <a:rPr lang="en-IN" dirty="0"/>
              <a:t>There is a convention in defining the two strands of the DNA in </a:t>
            </a:r>
            <a:r>
              <a:rPr lang="en-IN" dirty="0" smtClean="0"/>
              <a:t>the structural </a:t>
            </a:r>
            <a:r>
              <a:rPr lang="en-IN" dirty="0"/>
              <a:t>gene of a transcription unit. Since the two strands have </a:t>
            </a:r>
            <a:r>
              <a:rPr lang="en-IN" dirty="0" smtClean="0"/>
              <a:t>opposite polarity </a:t>
            </a:r>
            <a:r>
              <a:rPr lang="en-IN" dirty="0"/>
              <a:t>and the DNA-dependent RNA polymerase also catalyse </a:t>
            </a:r>
            <a:r>
              <a:rPr lang="en-IN" dirty="0" smtClean="0"/>
              <a:t>the polymerisation </a:t>
            </a:r>
            <a:r>
              <a:rPr lang="en-IN" dirty="0"/>
              <a:t>in only one direction, that is, </a:t>
            </a:r>
            <a:r>
              <a:rPr lang="en-IN" dirty="0" smtClean="0"/>
              <a:t>5</a:t>
            </a:r>
            <a:r>
              <a:rPr lang="en-IN" i="1" dirty="0" smtClean="0"/>
              <a:t>‘ to 3</a:t>
            </a:r>
            <a:r>
              <a:rPr lang="en-IN" i="1" dirty="0"/>
              <a:t>' , the strand that </a:t>
            </a:r>
            <a:r>
              <a:rPr lang="en-IN" i="1" dirty="0" smtClean="0"/>
              <a:t>has </a:t>
            </a:r>
            <a:r>
              <a:rPr lang="en-IN" dirty="0" smtClean="0"/>
              <a:t>the </a:t>
            </a:r>
            <a:r>
              <a:rPr lang="en-IN" dirty="0"/>
              <a:t>polarity </a:t>
            </a:r>
            <a:r>
              <a:rPr lang="en-IN" dirty="0" smtClean="0"/>
              <a:t>3</a:t>
            </a:r>
            <a:r>
              <a:rPr lang="en-IN" i="1" dirty="0" smtClean="0"/>
              <a:t>‘ to 5</a:t>
            </a:r>
            <a:r>
              <a:rPr lang="en-IN" i="1" dirty="0"/>
              <a:t>' acts as a template, and is also referred to as </a:t>
            </a:r>
            <a:r>
              <a:rPr lang="en-IN" i="1" dirty="0" smtClean="0"/>
              <a:t>template </a:t>
            </a:r>
            <a:r>
              <a:rPr lang="en-IN" dirty="0" smtClean="0"/>
              <a:t>strand</a:t>
            </a:r>
            <a:r>
              <a:rPr lang="en-IN" dirty="0"/>
              <a:t>. The other strand which has the polarity (</a:t>
            </a:r>
            <a:r>
              <a:rPr lang="en-IN" dirty="0" smtClean="0"/>
              <a:t>5</a:t>
            </a:r>
            <a:r>
              <a:rPr lang="en-IN" i="1" dirty="0" smtClean="0"/>
              <a:t>‘ to 3</a:t>
            </a:r>
            <a:r>
              <a:rPr lang="en-IN" i="1" dirty="0"/>
              <a:t>') and the </a:t>
            </a:r>
            <a:r>
              <a:rPr lang="en-IN" i="1" dirty="0" smtClean="0"/>
              <a:t>sequence </a:t>
            </a:r>
            <a:r>
              <a:rPr lang="en-IN" dirty="0" smtClean="0"/>
              <a:t>same </a:t>
            </a:r>
            <a:r>
              <a:rPr lang="en-IN" dirty="0"/>
              <a:t>as RNA (except thymine at the place of </a:t>
            </a:r>
            <a:r>
              <a:rPr lang="en-IN" dirty="0" err="1"/>
              <a:t>uracil</a:t>
            </a:r>
            <a:r>
              <a:rPr lang="en-IN" dirty="0"/>
              <a:t>), is displaced </a:t>
            </a:r>
            <a:r>
              <a:rPr lang="en-IN" dirty="0" smtClean="0"/>
              <a:t>during transcription</a:t>
            </a:r>
            <a:r>
              <a:rPr lang="en-IN" dirty="0"/>
              <a:t>. </a:t>
            </a:r>
          </a:p>
          <a:p>
            <a:pPr algn="just"/>
            <a:r>
              <a:rPr lang="en-IN" dirty="0"/>
              <a:t>3</a:t>
            </a:r>
            <a:r>
              <a:rPr lang="en-IN" i="1" dirty="0"/>
              <a:t>'-</a:t>
            </a:r>
            <a:r>
              <a:rPr lang="en-IN" i="1" dirty="0" smtClean="0"/>
              <a:t>ATGCATGCATGCATGCATGCATGC-5‘-Template </a:t>
            </a:r>
            <a:r>
              <a:rPr lang="en-IN" i="1" dirty="0"/>
              <a:t>Strand</a:t>
            </a:r>
          </a:p>
          <a:p>
            <a:pPr algn="just"/>
            <a:r>
              <a:rPr lang="en-IN" dirty="0"/>
              <a:t>5</a:t>
            </a:r>
            <a:r>
              <a:rPr lang="en-IN" i="1" dirty="0"/>
              <a:t>'-</a:t>
            </a:r>
            <a:r>
              <a:rPr lang="en-IN" i="1" dirty="0" smtClean="0"/>
              <a:t>TACGTACGTACGTACGTACGTACG-3‘-Coding </a:t>
            </a:r>
            <a:r>
              <a:rPr lang="en-IN" i="1" dirty="0"/>
              <a:t>Strand</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929354"/>
          </a:xfrm>
        </p:spPr>
        <p:txBody>
          <a:bodyPr>
            <a:normAutofit fontScale="77500" lnSpcReduction="20000"/>
          </a:bodyPr>
          <a:lstStyle/>
          <a:p>
            <a:pPr algn="just"/>
            <a:r>
              <a:rPr lang="en-IN" dirty="0"/>
              <a:t>The promoter and terminator flank the structural gene in </a:t>
            </a:r>
            <a:r>
              <a:rPr lang="en-IN" dirty="0" smtClean="0"/>
              <a:t>a transcription </a:t>
            </a:r>
            <a:r>
              <a:rPr lang="en-IN" dirty="0"/>
              <a:t>unit. The promoter is said to be located towards 5</a:t>
            </a:r>
            <a:r>
              <a:rPr lang="en-IN" i="1" dirty="0"/>
              <a:t>'-</a:t>
            </a:r>
            <a:r>
              <a:rPr lang="en-IN" i="1" dirty="0" smtClean="0"/>
              <a:t>end </a:t>
            </a:r>
            <a:r>
              <a:rPr lang="en-IN" dirty="0" smtClean="0"/>
              <a:t>(upstream</a:t>
            </a:r>
            <a:r>
              <a:rPr lang="en-IN" dirty="0"/>
              <a:t>) of the structural </a:t>
            </a:r>
            <a:r>
              <a:rPr lang="en-IN" dirty="0" smtClean="0"/>
              <a:t>gene. </a:t>
            </a:r>
          </a:p>
          <a:p>
            <a:pPr algn="just"/>
            <a:r>
              <a:rPr lang="en-IN" dirty="0" smtClean="0"/>
              <a:t>It </a:t>
            </a:r>
            <a:r>
              <a:rPr lang="en-IN" dirty="0"/>
              <a:t>is a DNA sequence that provides </a:t>
            </a:r>
            <a:r>
              <a:rPr lang="en-IN" dirty="0" smtClean="0"/>
              <a:t>binding site </a:t>
            </a:r>
            <a:r>
              <a:rPr lang="en-IN" dirty="0"/>
              <a:t>for RNA polymerase, and it is the presence of a promoter in </a:t>
            </a:r>
            <a:r>
              <a:rPr lang="en-IN" dirty="0" smtClean="0"/>
              <a:t>a transcription </a:t>
            </a:r>
            <a:r>
              <a:rPr lang="en-IN" dirty="0"/>
              <a:t>unit that also defines the template and coding strands. </a:t>
            </a:r>
            <a:endParaRPr lang="en-IN" dirty="0" smtClean="0"/>
          </a:p>
          <a:p>
            <a:pPr algn="just"/>
            <a:r>
              <a:rPr lang="en-IN" dirty="0" smtClean="0"/>
              <a:t>By switching </a:t>
            </a:r>
            <a:r>
              <a:rPr lang="en-IN" dirty="0"/>
              <a:t>its position with terminator, the definition of coding and </a:t>
            </a:r>
            <a:r>
              <a:rPr lang="en-IN" dirty="0" smtClean="0"/>
              <a:t>template strands </a:t>
            </a:r>
            <a:r>
              <a:rPr lang="en-IN" dirty="0"/>
              <a:t>could be reversed. </a:t>
            </a:r>
            <a:endParaRPr lang="en-IN" dirty="0" smtClean="0"/>
          </a:p>
          <a:p>
            <a:pPr algn="just"/>
            <a:r>
              <a:rPr lang="en-IN" dirty="0" smtClean="0"/>
              <a:t>The </a:t>
            </a:r>
            <a:r>
              <a:rPr lang="en-IN" dirty="0"/>
              <a:t>terminator is located towards 3</a:t>
            </a:r>
            <a:r>
              <a:rPr lang="en-IN" i="1" dirty="0"/>
              <a:t>'-</a:t>
            </a:r>
            <a:r>
              <a:rPr lang="en-IN" i="1" dirty="0" smtClean="0"/>
              <a:t>end </a:t>
            </a:r>
            <a:r>
              <a:rPr lang="en-IN" dirty="0" smtClean="0"/>
              <a:t>(downstream</a:t>
            </a:r>
            <a:r>
              <a:rPr lang="en-IN" dirty="0"/>
              <a:t>) of the coding strand and it usually defines the end of </a:t>
            </a:r>
            <a:r>
              <a:rPr lang="en-IN" dirty="0" smtClean="0"/>
              <a:t>the process </a:t>
            </a:r>
            <a:r>
              <a:rPr lang="en-IN" dirty="0"/>
              <a:t>of </a:t>
            </a:r>
            <a:r>
              <a:rPr lang="en-IN" dirty="0" smtClean="0"/>
              <a:t>transcription. </a:t>
            </a:r>
          </a:p>
          <a:p>
            <a:pPr algn="just"/>
            <a:r>
              <a:rPr lang="en-IN" dirty="0" smtClean="0"/>
              <a:t>There </a:t>
            </a:r>
            <a:r>
              <a:rPr lang="en-IN" dirty="0"/>
              <a:t>are additional </a:t>
            </a:r>
            <a:r>
              <a:rPr lang="en-IN" dirty="0" smtClean="0"/>
              <a:t>regulatory sequences </a:t>
            </a:r>
            <a:r>
              <a:rPr lang="en-IN" dirty="0"/>
              <a:t>that may be present further upstream or downstream to </a:t>
            </a:r>
            <a:r>
              <a:rPr lang="en-IN" dirty="0" smtClean="0"/>
              <a:t>the promoter</a:t>
            </a:r>
            <a:r>
              <a:rPr lang="en-IN" dirty="0"/>
              <a:t>. Some of the properties of these sequences shall be </a:t>
            </a:r>
            <a:r>
              <a:rPr lang="en-IN" dirty="0" smtClean="0"/>
              <a:t>discussed while </a:t>
            </a:r>
            <a:r>
              <a:rPr lang="en-IN" dirty="0"/>
              <a:t>dealing with regulation of gene expression.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072230"/>
          </a:xfrm>
        </p:spPr>
        <p:txBody>
          <a:bodyPr>
            <a:normAutofit fontScale="70000" lnSpcReduction="20000"/>
          </a:bodyPr>
          <a:lstStyle/>
          <a:p>
            <a:r>
              <a:rPr lang="en-IN" sz="4000" b="1" dirty="0"/>
              <a:t>Transcription Unit and the </a:t>
            </a:r>
            <a:r>
              <a:rPr lang="en-IN" sz="4000" b="1" dirty="0" smtClean="0"/>
              <a:t>Gene:</a:t>
            </a:r>
          </a:p>
          <a:p>
            <a:pPr>
              <a:buNone/>
            </a:pPr>
            <a:endParaRPr lang="en-IN" sz="4000" b="1" dirty="0"/>
          </a:p>
          <a:p>
            <a:pPr algn="just"/>
            <a:r>
              <a:rPr lang="en-IN" dirty="0"/>
              <a:t>A gene is defined as the functional unit of inheritance. Though there is </a:t>
            </a:r>
            <a:r>
              <a:rPr lang="en-IN" dirty="0" smtClean="0"/>
              <a:t>no ambiguity </a:t>
            </a:r>
            <a:r>
              <a:rPr lang="en-IN" dirty="0"/>
              <a:t>that the genes are located on the DNA, it is difficult to </a:t>
            </a:r>
            <a:r>
              <a:rPr lang="en-IN" dirty="0" smtClean="0"/>
              <a:t>literally </a:t>
            </a:r>
            <a:r>
              <a:rPr lang="en-IN" dirty="0"/>
              <a:t>define a gene in terms of DNA sequence</a:t>
            </a:r>
            <a:r>
              <a:rPr lang="en-IN" dirty="0" smtClean="0"/>
              <a:t>.</a:t>
            </a:r>
          </a:p>
          <a:p>
            <a:pPr algn="just"/>
            <a:r>
              <a:rPr lang="en-IN" dirty="0" smtClean="0"/>
              <a:t> </a:t>
            </a:r>
            <a:r>
              <a:rPr lang="en-IN" dirty="0"/>
              <a:t>The DNA sequence coding </a:t>
            </a:r>
            <a:r>
              <a:rPr lang="en-IN" dirty="0" smtClean="0"/>
              <a:t>for </a:t>
            </a:r>
            <a:r>
              <a:rPr lang="en-IN" dirty="0" err="1" smtClean="0"/>
              <a:t>tRNA</a:t>
            </a:r>
            <a:r>
              <a:rPr lang="en-IN" dirty="0" smtClean="0"/>
              <a:t> </a:t>
            </a:r>
            <a:r>
              <a:rPr lang="en-IN" dirty="0"/>
              <a:t>or </a:t>
            </a:r>
            <a:r>
              <a:rPr lang="en-IN" dirty="0" err="1"/>
              <a:t>rRNA</a:t>
            </a:r>
            <a:r>
              <a:rPr lang="en-IN" dirty="0"/>
              <a:t> molecule also define a gene. </a:t>
            </a:r>
            <a:endParaRPr lang="en-IN" dirty="0" smtClean="0"/>
          </a:p>
          <a:p>
            <a:pPr algn="just"/>
            <a:r>
              <a:rPr lang="en-IN" dirty="0" smtClean="0"/>
              <a:t>However </a:t>
            </a:r>
            <a:r>
              <a:rPr lang="en-IN" dirty="0"/>
              <a:t>by defining a </a:t>
            </a:r>
            <a:r>
              <a:rPr lang="en-IN" dirty="0" err="1" smtClean="0"/>
              <a:t>cistron</a:t>
            </a:r>
            <a:r>
              <a:rPr lang="en-IN" dirty="0" smtClean="0"/>
              <a:t> as </a:t>
            </a:r>
            <a:r>
              <a:rPr lang="en-IN" dirty="0"/>
              <a:t>a segment of DNA coding for a polypeptide, the structural gene in </a:t>
            </a:r>
            <a:r>
              <a:rPr lang="en-IN" dirty="0" smtClean="0"/>
              <a:t>a transcription </a:t>
            </a:r>
            <a:r>
              <a:rPr lang="en-IN" dirty="0"/>
              <a:t>unit could be said as </a:t>
            </a:r>
            <a:r>
              <a:rPr lang="en-IN" dirty="0" err="1"/>
              <a:t>monocistronic</a:t>
            </a:r>
            <a:r>
              <a:rPr lang="en-IN" dirty="0"/>
              <a:t> (mostly in </a:t>
            </a:r>
            <a:r>
              <a:rPr lang="en-IN" dirty="0" smtClean="0"/>
              <a:t>eukaryotes) or </a:t>
            </a:r>
            <a:r>
              <a:rPr lang="en-IN" dirty="0" err="1"/>
              <a:t>polycistronic</a:t>
            </a:r>
            <a:r>
              <a:rPr lang="en-IN" dirty="0"/>
              <a:t> (mostly in bacteria or prokaryotes</a:t>
            </a:r>
            <a:r>
              <a:rPr lang="en-IN" dirty="0" smtClean="0"/>
              <a:t>).</a:t>
            </a:r>
          </a:p>
          <a:p>
            <a:pPr algn="just"/>
            <a:r>
              <a:rPr lang="en-IN" dirty="0" smtClean="0"/>
              <a:t> </a:t>
            </a:r>
            <a:r>
              <a:rPr lang="en-IN" dirty="0"/>
              <a:t>In eukaryotes, </a:t>
            </a:r>
            <a:r>
              <a:rPr lang="en-IN" dirty="0" smtClean="0"/>
              <a:t>the </a:t>
            </a:r>
            <a:r>
              <a:rPr lang="en-IN" dirty="0" err="1" smtClean="0"/>
              <a:t>monocistronic</a:t>
            </a:r>
            <a:r>
              <a:rPr lang="en-IN" dirty="0" smtClean="0"/>
              <a:t> </a:t>
            </a:r>
            <a:r>
              <a:rPr lang="en-IN" dirty="0"/>
              <a:t>structural genes have interrupted coding sequences – </a:t>
            </a:r>
            <a:r>
              <a:rPr lang="en-IN" dirty="0" smtClean="0"/>
              <a:t>the genes </a:t>
            </a:r>
            <a:r>
              <a:rPr lang="en-IN" dirty="0"/>
              <a:t>in eukaryotes are split. The coding sequences or </a:t>
            </a:r>
            <a:r>
              <a:rPr lang="en-IN" dirty="0" smtClean="0"/>
              <a:t>expressed sequences </a:t>
            </a:r>
            <a:r>
              <a:rPr lang="en-IN" dirty="0"/>
              <a:t>are defined as </a:t>
            </a:r>
            <a:r>
              <a:rPr lang="en-IN" dirty="0" err="1"/>
              <a:t>exons</a:t>
            </a:r>
            <a:r>
              <a:rPr lang="en-IN" dirty="0"/>
              <a:t>. </a:t>
            </a:r>
            <a:endParaRPr lang="en-IN" dirty="0" smtClean="0"/>
          </a:p>
          <a:p>
            <a:pPr algn="just"/>
            <a:r>
              <a:rPr lang="en-IN" dirty="0" err="1" smtClean="0"/>
              <a:t>Exons</a:t>
            </a:r>
            <a:r>
              <a:rPr lang="en-IN" dirty="0" smtClean="0"/>
              <a:t> </a:t>
            </a:r>
            <a:r>
              <a:rPr lang="en-IN" dirty="0"/>
              <a:t>are said to be those </a:t>
            </a:r>
            <a:r>
              <a:rPr lang="en-IN" dirty="0" smtClean="0"/>
              <a:t>sequence that </a:t>
            </a:r>
            <a:r>
              <a:rPr lang="en-IN" dirty="0"/>
              <a:t>appear in mature or processed RNA. The </a:t>
            </a:r>
            <a:r>
              <a:rPr lang="en-IN" dirty="0" err="1"/>
              <a:t>exons</a:t>
            </a:r>
            <a:r>
              <a:rPr lang="en-IN" dirty="0"/>
              <a:t> are interrupted </a:t>
            </a:r>
            <a:r>
              <a:rPr lang="en-IN" dirty="0" smtClean="0"/>
              <a:t>by </a:t>
            </a:r>
            <a:r>
              <a:rPr lang="en-IN" dirty="0" err="1" smtClean="0"/>
              <a:t>introns</a:t>
            </a:r>
            <a:r>
              <a:rPr lang="en-IN" dirty="0"/>
              <a:t>. </a:t>
            </a:r>
            <a:r>
              <a:rPr lang="en-IN" dirty="0" err="1"/>
              <a:t>Introns</a:t>
            </a:r>
            <a:r>
              <a:rPr lang="en-IN" dirty="0"/>
              <a:t> or intervening sequences do not appear in mature </a:t>
            </a:r>
            <a:r>
              <a:rPr lang="en-IN" dirty="0" smtClean="0"/>
              <a:t>or processed RNA</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00792"/>
          </a:xfrm>
        </p:spPr>
        <p:txBody>
          <a:bodyPr>
            <a:normAutofit fontScale="70000" lnSpcReduction="20000"/>
          </a:bodyPr>
          <a:lstStyle/>
          <a:p>
            <a:r>
              <a:rPr lang="en-IN" sz="4000" b="1" dirty="0"/>
              <a:t>Types of RNA and the process of Transcription</a:t>
            </a:r>
          </a:p>
          <a:p>
            <a:pPr algn="just"/>
            <a:r>
              <a:rPr lang="en-IN" dirty="0"/>
              <a:t>In bacteria, there are three major types of RNAs: mRNA (messenger RNA</a:t>
            </a:r>
            <a:r>
              <a:rPr lang="en-IN" dirty="0" smtClean="0"/>
              <a:t>), </a:t>
            </a:r>
            <a:r>
              <a:rPr lang="en-IN" dirty="0" err="1" smtClean="0"/>
              <a:t>tRNA</a:t>
            </a:r>
            <a:r>
              <a:rPr lang="en-IN" dirty="0" smtClean="0"/>
              <a:t> </a:t>
            </a:r>
            <a:r>
              <a:rPr lang="en-IN" dirty="0"/>
              <a:t>(transfer RNA), and </a:t>
            </a:r>
            <a:r>
              <a:rPr lang="en-IN" dirty="0" err="1"/>
              <a:t>rRNA</a:t>
            </a:r>
            <a:r>
              <a:rPr lang="en-IN" dirty="0"/>
              <a:t> (ribosomal RNA). </a:t>
            </a:r>
            <a:endParaRPr lang="en-IN" dirty="0" smtClean="0"/>
          </a:p>
          <a:p>
            <a:pPr algn="just"/>
            <a:r>
              <a:rPr lang="en-IN" dirty="0" smtClean="0"/>
              <a:t>All </a:t>
            </a:r>
            <a:r>
              <a:rPr lang="en-IN" dirty="0"/>
              <a:t>three RNAs </a:t>
            </a:r>
            <a:r>
              <a:rPr lang="en-IN" dirty="0" smtClean="0"/>
              <a:t>are needed </a:t>
            </a:r>
            <a:r>
              <a:rPr lang="en-IN" dirty="0"/>
              <a:t>to synthesise a protein in a cell. The mRNA provides the </a:t>
            </a:r>
            <a:r>
              <a:rPr lang="en-IN" dirty="0" smtClean="0"/>
              <a:t>template, </a:t>
            </a:r>
            <a:r>
              <a:rPr lang="en-IN" dirty="0" err="1" smtClean="0"/>
              <a:t>tRNA</a:t>
            </a:r>
            <a:r>
              <a:rPr lang="en-IN" dirty="0" smtClean="0"/>
              <a:t> </a:t>
            </a:r>
            <a:r>
              <a:rPr lang="en-IN" dirty="0"/>
              <a:t>brings </a:t>
            </a:r>
            <a:r>
              <a:rPr lang="en-IN" dirty="0" err="1"/>
              <a:t>aminoacids</a:t>
            </a:r>
            <a:r>
              <a:rPr lang="en-IN" dirty="0"/>
              <a:t> and reads the genetic code, and </a:t>
            </a:r>
            <a:r>
              <a:rPr lang="en-IN" dirty="0" err="1"/>
              <a:t>rRNAs</a:t>
            </a:r>
            <a:r>
              <a:rPr lang="en-IN" dirty="0"/>
              <a:t> </a:t>
            </a:r>
            <a:r>
              <a:rPr lang="en-IN" dirty="0" smtClean="0"/>
              <a:t>play structural </a:t>
            </a:r>
            <a:r>
              <a:rPr lang="en-IN" dirty="0"/>
              <a:t>and catalytic role during translation. </a:t>
            </a:r>
            <a:endParaRPr lang="en-IN" dirty="0" smtClean="0"/>
          </a:p>
          <a:p>
            <a:pPr algn="just"/>
            <a:r>
              <a:rPr lang="en-IN" dirty="0" smtClean="0"/>
              <a:t>There </a:t>
            </a:r>
            <a:r>
              <a:rPr lang="en-IN" dirty="0"/>
              <a:t>is </a:t>
            </a:r>
            <a:r>
              <a:rPr lang="en-IN" dirty="0" smtClean="0"/>
              <a:t>single DNA-dependent </a:t>
            </a:r>
            <a:r>
              <a:rPr lang="en-IN" dirty="0"/>
              <a:t>RNA polymerase that catalyses transcription of all </a:t>
            </a:r>
            <a:r>
              <a:rPr lang="en-IN" dirty="0" smtClean="0"/>
              <a:t>types of </a:t>
            </a:r>
            <a:r>
              <a:rPr lang="en-IN" dirty="0"/>
              <a:t>RNA in bacteria. RNA polymerase binds to promoter and </a:t>
            </a:r>
            <a:r>
              <a:rPr lang="en-IN" dirty="0" smtClean="0"/>
              <a:t>initiates transcription </a:t>
            </a:r>
            <a:r>
              <a:rPr lang="en-IN" dirty="0"/>
              <a:t>(Initiation). </a:t>
            </a:r>
            <a:endParaRPr lang="en-IN" dirty="0" smtClean="0"/>
          </a:p>
          <a:p>
            <a:pPr algn="just"/>
            <a:r>
              <a:rPr lang="en-IN" dirty="0" smtClean="0"/>
              <a:t>It </a:t>
            </a:r>
            <a:r>
              <a:rPr lang="en-IN" dirty="0"/>
              <a:t>uses nucleoside </a:t>
            </a:r>
            <a:r>
              <a:rPr lang="en-IN" dirty="0" err="1"/>
              <a:t>triphosphates</a:t>
            </a:r>
            <a:r>
              <a:rPr lang="en-IN" dirty="0"/>
              <a:t> as </a:t>
            </a:r>
            <a:r>
              <a:rPr lang="en-IN" dirty="0" smtClean="0"/>
              <a:t>substrate </a:t>
            </a:r>
            <a:r>
              <a:rPr lang="en-IN" dirty="0"/>
              <a:t>and polymerises in a template depended fashion following the rule </a:t>
            </a:r>
            <a:r>
              <a:rPr lang="en-IN" dirty="0" smtClean="0"/>
              <a:t>of </a:t>
            </a:r>
            <a:r>
              <a:rPr lang="en-IN" dirty="0" err="1" smtClean="0"/>
              <a:t>complementarity</a:t>
            </a:r>
            <a:r>
              <a:rPr lang="en-IN" dirty="0"/>
              <a:t>. </a:t>
            </a:r>
            <a:endParaRPr lang="en-IN" dirty="0" smtClean="0"/>
          </a:p>
          <a:p>
            <a:pPr algn="just"/>
            <a:r>
              <a:rPr lang="en-IN" dirty="0" smtClean="0"/>
              <a:t>It </a:t>
            </a:r>
            <a:r>
              <a:rPr lang="en-IN" dirty="0"/>
              <a:t>somehow also facilitates opening of the helix </a:t>
            </a:r>
            <a:r>
              <a:rPr lang="en-IN" dirty="0" smtClean="0"/>
              <a:t>and continues </a:t>
            </a:r>
            <a:r>
              <a:rPr lang="en-IN" dirty="0"/>
              <a:t>elongation. Only a short stretch of RNA remains bound to </a:t>
            </a:r>
            <a:r>
              <a:rPr lang="en-IN" dirty="0" smtClean="0"/>
              <a:t>the enzyme</a:t>
            </a:r>
            <a:r>
              <a:rPr lang="en-IN" dirty="0"/>
              <a:t>. Once the polymerases reaches the terminator region, the </a:t>
            </a:r>
            <a:r>
              <a:rPr lang="en-IN" dirty="0" smtClean="0"/>
              <a:t>nascent RNA </a:t>
            </a:r>
            <a:r>
              <a:rPr lang="en-IN" dirty="0"/>
              <a:t>falls off, so also the RNA polymerase. This results in termination </a:t>
            </a:r>
            <a:r>
              <a:rPr lang="en-IN" dirty="0" smtClean="0"/>
              <a:t>of transcription</a:t>
            </a:r>
            <a:r>
              <a:rPr lang="en-IN"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857916"/>
          </a:xfrm>
        </p:spPr>
        <p:txBody>
          <a:bodyPr>
            <a:normAutofit fontScale="85000" lnSpcReduction="10000"/>
          </a:bodyPr>
          <a:lstStyle/>
          <a:p>
            <a:pPr algn="just"/>
            <a:r>
              <a:rPr lang="en-IN" dirty="0" smtClean="0"/>
              <a:t>The </a:t>
            </a:r>
            <a:r>
              <a:rPr lang="en-IN" dirty="0"/>
              <a:t>RNA polymerase is only capable of catalysing </a:t>
            </a:r>
            <a:r>
              <a:rPr lang="en-IN" dirty="0" smtClean="0"/>
              <a:t>the process </a:t>
            </a:r>
            <a:r>
              <a:rPr lang="en-IN" dirty="0"/>
              <a:t>of elongation. It associates transiently with initiation-factor (</a:t>
            </a:r>
            <a:r>
              <a:rPr lang="en-IN" dirty="0" smtClean="0"/>
              <a:t>s) and </a:t>
            </a:r>
            <a:r>
              <a:rPr lang="en-IN" dirty="0"/>
              <a:t>termination-factor (r) to initiate and terminate the </a:t>
            </a:r>
            <a:r>
              <a:rPr lang="en-IN" dirty="0" smtClean="0"/>
              <a:t>transcription, respectively</a:t>
            </a:r>
            <a:r>
              <a:rPr lang="en-IN" dirty="0"/>
              <a:t>. </a:t>
            </a:r>
            <a:endParaRPr lang="en-IN" dirty="0" smtClean="0"/>
          </a:p>
          <a:p>
            <a:pPr algn="just"/>
            <a:r>
              <a:rPr lang="en-IN" dirty="0" smtClean="0"/>
              <a:t>Association </a:t>
            </a:r>
            <a:r>
              <a:rPr lang="en-IN" dirty="0"/>
              <a:t>with these factors alter the specificity of </a:t>
            </a:r>
            <a:r>
              <a:rPr lang="en-IN" dirty="0" smtClean="0"/>
              <a:t>the RNA </a:t>
            </a:r>
            <a:r>
              <a:rPr lang="en-IN" dirty="0"/>
              <a:t>polymerase to either initiate or </a:t>
            </a:r>
            <a:r>
              <a:rPr lang="en-IN" dirty="0" smtClean="0"/>
              <a:t>terminate.</a:t>
            </a:r>
          </a:p>
          <a:p>
            <a:pPr algn="just"/>
            <a:r>
              <a:rPr lang="en-IN" dirty="0" smtClean="0"/>
              <a:t> In </a:t>
            </a:r>
            <a:r>
              <a:rPr lang="en-IN" dirty="0"/>
              <a:t>bacteria, since the mRNA does not require any processing to </a:t>
            </a:r>
            <a:r>
              <a:rPr lang="en-IN" dirty="0" smtClean="0"/>
              <a:t>become active</a:t>
            </a:r>
            <a:r>
              <a:rPr lang="en-IN" dirty="0"/>
              <a:t>, and also since transcription and translation take place in the </a:t>
            </a:r>
            <a:r>
              <a:rPr lang="en-IN" dirty="0" smtClean="0"/>
              <a:t>same compartment </a:t>
            </a:r>
            <a:r>
              <a:rPr lang="en-IN" dirty="0"/>
              <a:t>(there is no separation of </a:t>
            </a:r>
            <a:r>
              <a:rPr lang="en-IN" dirty="0" err="1"/>
              <a:t>cytosol</a:t>
            </a:r>
            <a:r>
              <a:rPr lang="en-IN" dirty="0"/>
              <a:t> and nucleus in bacteria</a:t>
            </a:r>
            <a:r>
              <a:rPr lang="en-IN" dirty="0" smtClean="0"/>
              <a:t>), many </a:t>
            </a:r>
            <a:r>
              <a:rPr lang="en-IN" dirty="0"/>
              <a:t>times the translation can begin much before the mRNA is </a:t>
            </a:r>
            <a:r>
              <a:rPr lang="en-IN" dirty="0" smtClean="0"/>
              <a:t>fully transcribed</a:t>
            </a:r>
            <a:r>
              <a:rPr lang="en-IN" dirty="0"/>
              <a:t>. </a:t>
            </a:r>
            <a:endParaRPr lang="en-IN" dirty="0" smtClean="0"/>
          </a:p>
          <a:p>
            <a:pPr algn="just"/>
            <a:r>
              <a:rPr lang="en-IN" dirty="0" smtClean="0"/>
              <a:t>Consequently</a:t>
            </a:r>
            <a:r>
              <a:rPr lang="en-IN" dirty="0"/>
              <a:t>, the transcription and translation can be </a:t>
            </a:r>
            <a:r>
              <a:rPr lang="en-IN" dirty="0" smtClean="0"/>
              <a:t>coupled in </a:t>
            </a:r>
            <a:r>
              <a:rPr lang="en-IN" dirty="0"/>
              <a:t>bacteria.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143668"/>
          </a:xfrm>
        </p:spPr>
        <p:txBody>
          <a:bodyPr>
            <a:normAutofit fontScale="70000" lnSpcReduction="20000"/>
          </a:bodyPr>
          <a:lstStyle/>
          <a:p>
            <a:r>
              <a:rPr lang="en-IN" sz="3400" b="1" dirty="0"/>
              <a:t>In eukaryotes, there are two additional complexities –</a:t>
            </a:r>
          </a:p>
          <a:p>
            <a:pPr algn="just"/>
            <a:r>
              <a:rPr lang="en-IN" dirty="0"/>
              <a:t>(</a:t>
            </a:r>
            <a:r>
              <a:rPr lang="en-IN" dirty="0" err="1"/>
              <a:t>i</a:t>
            </a:r>
            <a:r>
              <a:rPr lang="en-IN" dirty="0"/>
              <a:t>) There are at least three RNA polymerases in the nucleus (in </a:t>
            </a:r>
            <a:r>
              <a:rPr lang="en-IN" dirty="0" smtClean="0"/>
              <a:t>addition to </a:t>
            </a:r>
            <a:r>
              <a:rPr lang="en-IN" dirty="0"/>
              <a:t>the RNA polymerase found in the organelles). There is a </a:t>
            </a:r>
            <a:r>
              <a:rPr lang="en-IN" dirty="0" smtClean="0"/>
              <a:t>clear cut </a:t>
            </a:r>
            <a:r>
              <a:rPr lang="en-IN" dirty="0"/>
              <a:t>division of labour. The RNA polymerase I transcribes </a:t>
            </a:r>
            <a:r>
              <a:rPr lang="en-IN" dirty="0" err="1" smtClean="0"/>
              <a:t>rRNAs</a:t>
            </a:r>
            <a:r>
              <a:rPr lang="en-IN" dirty="0" smtClean="0"/>
              <a:t> </a:t>
            </a:r>
            <a:r>
              <a:rPr lang="en-IN" dirty="0"/>
              <a:t>(28S, 18S, and 5.8S), whereas the RNA polymerase III is </a:t>
            </a:r>
            <a:r>
              <a:rPr lang="en-IN" dirty="0" smtClean="0"/>
              <a:t>responsible for </a:t>
            </a:r>
            <a:r>
              <a:rPr lang="en-IN" dirty="0"/>
              <a:t>transcription of </a:t>
            </a:r>
            <a:r>
              <a:rPr lang="en-IN" dirty="0" err="1"/>
              <a:t>tRNA</a:t>
            </a:r>
            <a:r>
              <a:rPr lang="en-IN" dirty="0"/>
              <a:t>, 5srRNA, and </a:t>
            </a:r>
            <a:r>
              <a:rPr lang="en-IN" dirty="0" err="1"/>
              <a:t>snRNAs</a:t>
            </a:r>
            <a:r>
              <a:rPr lang="en-IN" dirty="0"/>
              <a:t> (small </a:t>
            </a:r>
            <a:r>
              <a:rPr lang="en-IN" dirty="0" smtClean="0"/>
              <a:t>nuclear RNAs</a:t>
            </a:r>
            <a:r>
              <a:rPr lang="en-IN" dirty="0"/>
              <a:t>). The RNA polymerase II transcribes precursor of mRNA, </a:t>
            </a:r>
            <a:r>
              <a:rPr lang="en-IN" dirty="0" smtClean="0"/>
              <a:t>the heterogeneous </a:t>
            </a:r>
            <a:r>
              <a:rPr lang="en-IN" dirty="0"/>
              <a:t>nuclear RNA (</a:t>
            </a:r>
            <a:r>
              <a:rPr lang="en-IN" dirty="0" err="1"/>
              <a:t>hnRNA</a:t>
            </a:r>
            <a:r>
              <a:rPr lang="en-IN" dirty="0" smtClean="0"/>
              <a:t>).</a:t>
            </a:r>
          </a:p>
          <a:p>
            <a:pPr algn="just"/>
            <a:r>
              <a:rPr lang="en-IN" dirty="0" smtClean="0"/>
              <a:t> (</a:t>
            </a:r>
            <a:r>
              <a:rPr lang="en-IN" dirty="0"/>
              <a:t>ii) The second complexity is that the primary transcripts contain </a:t>
            </a:r>
            <a:r>
              <a:rPr lang="en-IN" dirty="0" smtClean="0"/>
              <a:t>both the </a:t>
            </a:r>
            <a:r>
              <a:rPr lang="en-IN" dirty="0" err="1"/>
              <a:t>exons</a:t>
            </a:r>
            <a:r>
              <a:rPr lang="en-IN" dirty="0"/>
              <a:t> and the </a:t>
            </a:r>
            <a:r>
              <a:rPr lang="en-IN" dirty="0" err="1"/>
              <a:t>introns</a:t>
            </a:r>
            <a:r>
              <a:rPr lang="en-IN" dirty="0"/>
              <a:t> and are non-functional. Hence, it </a:t>
            </a:r>
            <a:r>
              <a:rPr lang="en-IN" dirty="0" smtClean="0"/>
              <a:t>is subjected </a:t>
            </a:r>
            <a:r>
              <a:rPr lang="en-IN" dirty="0"/>
              <a:t>to a process called splicing where the </a:t>
            </a:r>
            <a:r>
              <a:rPr lang="en-IN" dirty="0" err="1"/>
              <a:t>introns</a:t>
            </a:r>
            <a:r>
              <a:rPr lang="en-IN" dirty="0"/>
              <a:t> are </a:t>
            </a:r>
            <a:r>
              <a:rPr lang="en-IN" dirty="0" smtClean="0"/>
              <a:t>removed and </a:t>
            </a:r>
            <a:r>
              <a:rPr lang="en-IN" dirty="0" err="1"/>
              <a:t>exons</a:t>
            </a:r>
            <a:r>
              <a:rPr lang="en-IN" dirty="0"/>
              <a:t> are joined in a defined order. </a:t>
            </a:r>
            <a:endParaRPr lang="en-IN" dirty="0" smtClean="0"/>
          </a:p>
          <a:p>
            <a:pPr algn="just"/>
            <a:r>
              <a:rPr lang="en-IN" dirty="0" err="1" smtClean="0"/>
              <a:t>hnRNA</a:t>
            </a:r>
            <a:r>
              <a:rPr lang="en-IN" dirty="0" smtClean="0"/>
              <a:t> undergoes additional </a:t>
            </a:r>
            <a:r>
              <a:rPr lang="en-IN" dirty="0"/>
              <a:t>processing called as capping and tailing. In capping </a:t>
            </a:r>
            <a:r>
              <a:rPr lang="en-IN" dirty="0" smtClean="0"/>
              <a:t>an unusual </a:t>
            </a:r>
            <a:r>
              <a:rPr lang="en-IN" dirty="0"/>
              <a:t>nucleotide (methyl </a:t>
            </a:r>
            <a:r>
              <a:rPr lang="en-IN" dirty="0" err="1"/>
              <a:t>guanosine</a:t>
            </a:r>
            <a:r>
              <a:rPr lang="en-IN" dirty="0"/>
              <a:t> </a:t>
            </a:r>
            <a:r>
              <a:rPr lang="en-IN" dirty="0" err="1"/>
              <a:t>triphosphate</a:t>
            </a:r>
            <a:r>
              <a:rPr lang="en-IN" dirty="0"/>
              <a:t>) is added </a:t>
            </a:r>
            <a:r>
              <a:rPr lang="en-IN" dirty="0" smtClean="0"/>
              <a:t>to the </a:t>
            </a:r>
            <a:r>
              <a:rPr lang="en-IN" dirty="0"/>
              <a:t>5</a:t>
            </a:r>
            <a:r>
              <a:rPr lang="en-IN" i="1" dirty="0"/>
              <a:t>'-end of </a:t>
            </a:r>
            <a:r>
              <a:rPr lang="en-IN" i="1" dirty="0" err="1"/>
              <a:t>hnRNA</a:t>
            </a:r>
            <a:r>
              <a:rPr lang="en-IN" i="1" dirty="0"/>
              <a:t>. </a:t>
            </a:r>
            <a:endParaRPr lang="en-IN" i="1" dirty="0" smtClean="0"/>
          </a:p>
          <a:p>
            <a:pPr algn="just"/>
            <a:r>
              <a:rPr lang="en-IN" i="1" dirty="0" smtClean="0"/>
              <a:t>In </a:t>
            </a:r>
            <a:r>
              <a:rPr lang="en-IN" i="1" dirty="0"/>
              <a:t>tailing, </a:t>
            </a:r>
            <a:r>
              <a:rPr lang="en-IN" i="1" dirty="0" err="1"/>
              <a:t>adenylate</a:t>
            </a:r>
            <a:r>
              <a:rPr lang="en-IN" i="1" dirty="0"/>
              <a:t> residues (200-300) </a:t>
            </a:r>
            <a:r>
              <a:rPr lang="en-IN" i="1" dirty="0" smtClean="0"/>
              <a:t>are </a:t>
            </a:r>
            <a:r>
              <a:rPr lang="en-IN" dirty="0" smtClean="0"/>
              <a:t>added </a:t>
            </a:r>
            <a:r>
              <a:rPr lang="en-IN" dirty="0"/>
              <a:t>at 3</a:t>
            </a:r>
            <a:r>
              <a:rPr lang="en-IN" i="1" dirty="0"/>
              <a:t>'-end in a template independent manner. It is the </a:t>
            </a:r>
            <a:r>
              <a:rPr lang="en-IN" i="1" dirty="0" smtClean="0"/>
              <a:t>fully </a:t>
            </a:r>
            <a:r>
              <a:rPr lang="en-IN" dirty="0" smtClean="0"/>
              <a:t>processed </a:t>
            </a:r>
            <a:r>
              <a:rPr lang="en-IN" dirty="0" err="1"/>
              <a:t>hnRNA</a:t>
            </a:r>
            <a:r>
              <a:rPr lang="en-IN" dirty="0"/>
              <a:t>, now called mRNA, that is transported out of </a:t>
            </a:r>
            <a:r>
              <a:rPr lang="en-IN" dirty="0" smtClean="0"/>
              <a:t>the nucleus </a:t>
            </a:r>
            <a:r>
              <a:rPr lang="en-IN" dirty="0"/>
              <a:t>for </a:t>
            </a:r>
            <a:r>
              <a:rPr lang="en-IN" dirty="0" smtClean="0"/>
              <a:t>translation. The </a:t>
            </a:r>
            <a:r>
              <a:rPr lang="en-IN" dirty="0"/>
              <a:t>split-gene arrangements represent probably an </a:t>
            </a:r>
            <a:r>
              <a:rPr lang="en-IN" dirty="0" smtClean="0"/>
              <a:t>ancient feature </a:t>
            </a:r>
            <a:r>
              <a:rPr lang="en-IN" dirty="0"/>
              <a:t>of the genome.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1200</Words>
  <Application>Microsoft Office PowerPoint</Application>
  <PresentationFormat>On-screen Show (4:3)</PresentationFormat>
  <Paragraphs>39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TRANSCRIPTION</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PRITI</dc:creator>
  <cp:lastModifiedBy>PRITI</cp:lastModifiedBy>
  <cp:revision>5</cp:revision>
  <dcterms:created xsi:type="dcterms:W3CDTF">2021-07-02T14:59:23Z</dcterms:created>
  <dcterms:modified xsi:type="dcterms:W3CDTF">2021-12-15T12:59:12Z</dcterms:modified>
</cp:coreProperties>
</file>