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7" r:id="rId2"/>
    <p:sldId id="258" r:id="rId3"/>
    <p:sldId id="259" r:id="rId4"/>
    <p:sldId id="278" r:id="rId5"/>
    <p:sldId id="260" r:id="rId6"/>
    <p:sldId id="261" r:id="rId7"/>
    <p:sldId id="263" r:id="rId8"/>
    <p:sldId id="264" r:id="rId9"/>
    <p:sldId id="265" r:id="rId10"/>
    <p:sldId id="276" r:id="rId11"/>
    <p:sldId id="267" r:id="rId12"/>
    <p:sldId id="268" r:id="rId13"/>
    <p:sldId id="269" r:id="rId14"/>
    <p:sldId id="273" r:id="rId15"/>
    <p:sldId id="274" r:id="rId16"/>
    <p:sldId id="271" r:id="rId17"/>
    <p:sldId id="275" r:id="rId18"/>
    <p:sldId id="277" r:id="rId19"/>
    <p:sldId id="27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5ACB8D-0D7C-4B85-8F7B-71A7E14CE351}" type="datetimeFigureOut">
              <a:rPr lang="en-IN" smtClean="0"/>
              <a:pPr/>
              <a:t>11-08-2022</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96D3CD-E339-4317-985A-D777B4184ED1}"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0CE79DF-C4B3-4553-9665-42023B391D33}" type="slidenum">
              <a:rPr lang="en-IN" smtClean="0"/>
              <a:pPr/>
              <a:t>1</a:t>
            </a:fld>
            <a:endParaRPr lang="en-IN"/>
          </a:p>
        </p:txBody>
      </p:sp>
    </p:spTree>
    <p:extLst>
      <p:ext uri="{BB962C8B-B14F-4D97-AF65-F5344CB8AC3E}">
        <p14:creationId xmlns="" xmlns:p14="http://schemas.microsoft.com/office/powerpoint/2010/main" val="488892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D8BD707-D9CF-40AE-B4C6-C98DA3205C09}" type="datetimeFigureOut">
              <a:rPr lang="en-US" smtClean="0"/>
              <a:pPr/>
              <a:t>8/11/2022</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D8BD707-D9CF-40AE-B4C6-C98DA3205C09}" type="datetimeFigureOut">
              <a:rPr lang="en-US" smtClean="0"/>
              <a:pPr/>
              <a:t>8/11/2022</a:t>
            </a:fld>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D8BD707-D9CF-40AE-B4C6-C98DA3205C09}" type="datetimeFigureOut">
              <a:rPr lang="en-US" smtClean="0"/>
              <a:pPr/>
              <a:t>8/11/2022</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8/11/2022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8/11/2022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D8BD707-D9CF-40AE-B4C6-C98DA3205C09}" type="datetimeFigureOut">
              <a:rPr lang="en-US" smtClean="0"/>
              <a:pPr/>
              <a:t>8/11/2022</a:t>
            </a:fld>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D8BD707-D9CF-40AE-B4C6-C98DA3205C09}" type="datetimeFigureOut">
              <a:rPr lang="en-US" smtClean="0"/>
              <a:pPr/>
              <a:t>8/11/2022</a:t>
            </a:fld>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D8BD707-D9CF-40AE-B4C6-C98DA3205C09}" type="datetimeFigureOut">
              <a:rPr lang="en-US" smtClean="0"/>
              <a:pPr/>
              <a:t>8/11/2022</a:t>
            </a:fld>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pPr/>
              <a:t>8/11/2022</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33400" y="1752600"/>
            <a:ext cx="8208963" cy="2016224"/>
          </a:xfrm>
          <a:blipFill>
            <a:blip r:embed="rId3" cstate="print"/>
            <a:tile tx="0" ty="0" sx="100000" sy="100000" flip="none" algn="tl"/>
          </a:blipFill>
          <a:effectLst>
            <a:glow rad="228600">
              <a:schemeClr val="accent3">
                <a:lumMod val="50000"/>
                <a:alpha val="40000"/>
              </a:schemeClr>
            </a:glow>
            <a:outerShdw blurRad="1270000" dist="1231900" dir="11400000" sx="1000" sy="1000" algn="ctr" rotWithShape="0">
              <a:srgbClr val="000000"/>
            </a:outerShdw>
          </a:effectLst>
          <a:scene3d>
            <a:camera prst="obliqueBottomRight"/>
            <a:lightRig rig="threePt" dir="t"/>
          </a:scene3d>
        </p:spPr>
        <p:style>
          <a:lnRef idx="2">
            <a:schemeClr val="accent3"/>
          </a:lnRef>
          <a:fillRef idx="1">
            <a:schemeClr val="lt1"/>
          </a:fillRef>
          <a:effectRef idx="0">
            <a:schemeClr val="accent3"/>
          </a:effectRef>
          <a:fontRef idx="minor">
            <a:schemeClr val="dk1"/>
          </a:fontRef>
        </p:style>
        <p:txBody>
          <a:bodyPr>
            <a:normAutofit/>
          </a:bodyPr>
          <a:lstStyle/>
          <a:p>
            <a:pPr algn="ctr"/>
            <a:r>
              <a:rPr lang="en-IN" sz="3200" b="1" dirty="0" smtClean="0">
                <a:solidFill>
                  <a:srgbClr val="002060"/>
                </a:solidFill>
                <a:latin typeface="Bahnschrift SemiBold" pitchFamily="34" charset="0"/>
              </a:rPr>
              <a:t>PORIFERA-SPICULES AND SIGNIFICANCE</a:t>
            </a:r>
            <a:r>
              <a:rPr lang="en-IN" sz="2800" b="1" dirty="0" smtClean="0">
                <a:solidFill>
                  <a:srgbClr val="002060"/>
                </a:solidFill>
                <a:latin typeface="Bahnschrift SemiBold" pitchFamily="34" charset="0"/>
              </a:rPr>
              <a:t> </a:t>
            </a:r>
            <a:endParaRPr lang="en-IN" sz="2800" b="1" dirty="0">
              <a:solidFill>
                <a:srgbClr val="002060"/>
              </a:solidFill>
              <a:latin typeface="Bahnschrift SemiBold" pitchFamily="34" charset="0"/>
            </a:endParaRPr>
          </a:p>
        </p:txBody>
      </p:sp>
      <p:sp>
        <p:nvSpPr>
          <p:cNvPr id="4" name="Subtitle 3"/>
          <p:cNvSpPr>
            <a:spLocks noGrp="1"/>
          </p:cNvSpPr>
          <p:nvPr>
            <p:ph type="subTitle" idx="1"/>
          </p:nvPr>
        </p:nvSpPr>
        <p:spPr>
          <a:xfrm>
            <a:off x="304800" y="4197085"/>
            <a:ext cx="8382000" cy="2279915"/>
          </a:xfrm>
        </p:spPr>
        <p:txBody>
          <a:bodyPr>
            <a:normAutofit fontScale="32500" lnSpcReduction="20000"/>
          </a:bodyPr>
          <a:lstStyle/>
          <a:p>
            <a:pPr>
              <a:defRPr/>
            </a:pPr>
            <a:r>
              <a:rPr lang="en-US" sz="6400" b="1" dirty="0">
                <a:solidFill>
                  <a:srgbClr val="FF0000"/>
                </a:solidFill>
                <a:latin typeface="Arial" pitchFamily="34" charset="0"/>
                <a:cs typeface="Arial" pitchFamily="34" charset="0"/>
              </a:rPr>
              <a:t>Delivered by-</a:t>
            </a:r>
          </a:p>
          <a:p>
            <a:pPr>
              <a:defRPr/>
            </a:pPr>
            <a:r>
              <a:rPr lang="en-US" sz="6400" b="1" dirty="0">
                <a:solidFill>
                  <a:srgbClr val="002060"/>
                </a:solidFill>
                <a:latin typeface="Edwardian Script ITC" pitchFamily="66" charset="0"/>
                <a:cs typeface="Arial" pitchFamily="34" charset="0"/>
              </a:rPr>
              <a:t>Dr. Seema Jyoti</a:t>
            </a:r>
          </a:p>
          <a:p>
            <a:pPr>
              <a:defRPr/>
            </a:pPr>
            <a:r>
              <a:rPr lang="en-US" sz="6400" b="1" dirty="0" smtClean="0">
                <a:solidFill>
                  <a:srgbClr val="002060"/>
                </a:solidFill>
                <a:latin typeface="Bodoni MT Condensed" pitchFamily="18" charset="0"/>
                <a:cs typeface="Arial" pitchFamily="34" charset="0"/>
              </a:rPr>
              <a:t>Associate </a:t>
            </a:r>
            <a:r>
              <a:rPr lang="en-US" sz="6400" b="1" dirty="0">
                <a:solidFill>
                  <a:srgbClr val="002060"/>
                </a:solidFill>
                <a:latin typeface="Bodoni MT Condensed" pitchFamily="18" charset="0"/>
                <a:cs typeface="Arial" pitchFamily="34" charset="0"/>
              </a:rPr>
              <a:t>Professor, Department of Zoology</a:t>
            </a:r>
          </a:p>
          <a:p>
            <a:pPr>
              <a:defRPr/>
            </a:pPr>
            <a:r>
              <a:rPr lang="en-US" sz="6400" b="1" dirty="0">
                <a:solidFill>
                  <a:srgbClr val="002060"/>
                </a:solidFill>
                <a:latin typeface="Bodoni MT Condensed" pitchFamily="18" charset="0"/>
                <a:cs typeface="Arial" pitchFamily="34" charset="0"/>
              </a:rPr>
              <a:t>Mangaldai College (Affiliated to Gauhati University)</a:t>
            </a:r>
          </a:p>
          <a:p>
            <a:pPr>
              <a:defRPr/>
            </a:pPr>
            <a:r>
              <a:rPr lang="en-US" sz="6400" b="1" dirty="0">
                <a:solidFill>
                  <a:srgbClr val="002060"/>
                </a:solidFill>
                <a:latin typeface="Bodoni MT Condensed" pitchFamily="18" charset="0"/>
                <a:cs typeface="Arial" pitchFamily="34" charset="0"/>
              </a:rPr>
              <a:t> Darrang, Assam, India</a:t>
            </a:r>
          </a:p>
          <a:p>
            <a:pPr>
              <a:defRPr/>
            </a:pPr>
            <a:r>
              <a:rPr lang="en-IN" sz="6400" b="1" dirty="0" err="1">
                <a:solidFill>
                  <a:srgbClr val="002060"/>
                </a:solidFill>
                <a:latin typeface="Bodoni MT Condensed" pitchFamily="18" charset="0"/>
                <a:cs typeface="Arial" pitchFamily="34" charset="0"/>
              </a:rPr>
              <a:t>e</a:t>
            </a:r>
            <a:r>
              <a:rPr lang="en-IN" sz="6400" b="1" dirty="0" err="1" smtClean="0">
                <a:solidFill>
                  <a:srgbClr val="002060"/>
                </a:solidFill>
                <a:latin typeface="Bodoni MT Condensed" pitchFamily="18" charset="0"/>
                <a:cs typeface="Arial" pitchFamily="34" charset="0"/>
              </a:rPr>
              <a:t>m</a:t>
            </a:r>
            <a:r>
              <a:rPr lang="en-US" sz="6400" b="1" dirty="0">
                <a:solidFill>
                  <a:srgbClr val="002060"/>
                </a:solidFill>
                <a:latin typeface="Bodoni MT Condensed" pitchFamily="18" charset="0"/>
                <a:cs typeface="Arial" pitchFamily="34" charset="0"/>
              </a:rPr>
              <a:t>ail Id: </a:t>
            </a:r>
            <a:r>
              <a:rPr lang="en-IN" sz="6400" b="1" dirty="0">
                <a:solidFill>
                  <a:srgbClr val="C00000"/>
                </a:solidFill>
                <a:latin typeface="Bodoni MT Condensed" panose="02070606080606020203" pitchFamily="18" charset="0"/>
              </a:rPr>
              <a:t>seema.jyoti@gmail.com</a:t>
            </a:r>
            <a:endParaRPr lang="en-US" sz="6400" b="1" dirty="0">
              <a:solidFill>
                <a:srgbClr val="C00000"/>
              </a:solidFill>
              <a:latin typeface="Bodoni MT Condensed" pitchFamily="18" charset="0"/>
              <a:cs typeface="Arial" pitchFamily="34" charset="0"/>
            </a:endParaRPr>
          </a:p>
          <a:p>
            <a:endParaRPr lang="en-IN" dirty="0"/>
          </a:p>
        </p:txBody>
      </p:sp>
      <p:sp>
        <p:nvSpPr>
          <p:cNvPr id="2" name="AutoShape 2" descr="Gauhati University Recruitment 2020 for LDC- Sentinelassam"/>
          <p:cNvSpPr>
            <a:spLocks noChangeAspect="1" noChangeArrowheads="1"/>
          </p:cNvSpPr>
          <p:nvPr/>
        </p:nvSpPr>
        <p:spPr bwMode="auto">
          <a:xfrm>
            <a:off x="155575" y="-192617"/>
            <a:ext cx="3048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pic>
        <p:nvPicPr>
          <p:cNvPr id="10" name="image1.png" descr="http://cdn.htcampus.com/cmsmedia/uploads/files/department-commerce-gauhati-university/Gauhati-University_8VjhinU.jpg"/>
          <p:cNvPicPr/>
          <p:nvPr/>
        </p:nvPicPr>
        <p:blipFill>
          <a:blip r:embed="rId4" cstate="print"/>
          <a:srcRect/>
          <a:stretch>
            <a:fillRect/>
          </a:stretch>
        </p:blipFill>
        <p:spPr>
          <a:xfrm>
            <a:off x="685800" y="0"/>
            <a:ext cx="1296144" cy="1619261"/>
          </a:xfrm>
          <a:prstGeom prst="rect">
            <a:avLst/>
          </a:prstGeom>
          <a:ln/>
        </p:spPr>
      </p:pic>
      <p:pic>
        <p:nvPicPr>
          <p:cNvPr id="1027"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308304" y="68627"/>
            <a:ext cx="1296144" cy="159321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mc:Choice xmlns="" xmlns:p14="http://schemas.microsoft.com/office/powerpoint/2010/main" Requires="p14">
      <p:transition spd="slow" p14:dur="800" advTm="27138">
        <p:circle/>
      </p:transition>
    </mc:Choice>
    <mc:Fallback>
      <p:transition spd="slow" advTm="27138">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IN" dirty="0" smtClean="0">
                <a:solidFill>
                  <a:schemeClr val="accent2">
                    <a:lumMod val="75000"/>
                  </a:schemeClr>
                </a:solidFill>
              </a:rPr>
              <a:t>INTRODUCTION</a:t>
            </a:r>
            <a:endParaRPr lang="en-IN" dirty="0">
              <a:solidFill>
                <a:schemeClr val="accent2">
                  <a:lumMod val="75000"/>
                </a:schemeClr>
              </a:solidFill>
            </a:endParaRPr>
          </a:p>
        </p:txBody>
      </p:sp>
      <p:sp>
        <p:nvSpPr>
          <p:cNvPr id="3" name="Content Placeholder 2"/>
          <p:cNvSpPr>
            <a:spLocks noGrp="1"/>
          </p:cNvSpPr>
          <p:nvPr>
            <p:ph sz="quarter" idx="1"/>
          </p:nvPr>
        </p:nvSpPr>
        <p:spPr>
          <a:xfrm>
            <a:off x="457200" y="1371600"/>
            <a:ext cx="8229600" cy="4754563"/>
          </a:xfrm>
        </p:spPr>
        <p:txBody>
          <a:bodyPr>
            <a:normAutofit/>
          </a:bodyPr>
          <a:lstStyle/>
          <a:p>
            <a:pPr algn="just"/>
            <a:r>
              <a:rPr lang="en-IN" b="1" dirty="0" smtClean="0"/>
              <a:t>Spicules</a:t>
            </a:r>
            <a:r>
              <a:rPr lang="en-IN" dirty="0" smtClean="0"/>
              <a:t> (or “spikes” for short) are structural elements found in most sponges. </a:t>
            </a:r>
          </a:p>
          <a:p>
            <a:pPr algn="just"/>
            <a:r>
              <a:rPr lang="en-IN" dirty="0" smtClean="0"/>
              <a:t>They provide structural support and deter predators. </a:t>
            </a:r>
          </a:p>
          <a:p>
            <a:pPr algn="just"/>
            <a:r>
              <a:rPr lang="en-IN" dirty="0" smtClean="0"/>
              <a:t>Large spicules that are visible to the naked eye are referred to as </a:t>
            </a:r>
            <a:r>
              <a:rPr lang="en-IN" b="1" dirty="0" smtClean="0"/>
              <a:t>megascleres</a:t>
            </a:r>
            <a:r>
              <a:rPr lang="en-IN" dirty="0" smtClean="0"/>
              <a:t>, while smaller, microscopic ones are termed </a:t>
            </a:r>
            <a:r>
              <a:rPr lang="en-IN" b="1" dirty="0" smtClean="0"/>
              <a:t>microscleres</a:t>
            </a:r>
            <a:r>
              <a:rPr lang="en-IN" dirty="0" smtClean="0"/>
              <a:t>.</a:t>
            </a:r>
          </a:p>
          <a:p>
            <a:pPr algn="just"/>
            <a:r>
              <a:rPr lang="en-IN" dirty="0" smtClean="0"/>
              <a:t> The meshing of many spicules serves as the sponge’s skeleton and thus it provides structural support and defence against predators. The composition, size, and shape of spicules is one of the largest determining factors in sponge taxonomy.</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096962"/>
          </a:xfrm>
        </p:spPr>
        <p:txBody>
          <a:bodyPr>
            <a:normAutofit/>
          </a:bodyPr>
          <a:lstStyle/>
          <a:p>
            <a:r>
              <a:rPr lang="en-IN" b="1" dirty="0" smtClean="0">
                <a:solidFill>
                  <a:schemeClr val="accent2">
                    <a:lumMod val="75000"/>
                  </a:schemeClr>
                </a:solidFill>
              </a:rPr>
              <a:t>Structure and types</a:t>
            </a:r>
            <a:r>
              <a:rPr lang="en-IN" dirty="0" smtClean="0">
                <a:solidFill>
                  <a:schemeClr val="accent2">
                    <a:lumMod val="75000"/>
                  </a:schemeClr>
                </a:solidFill>
              </a:rPr>
              <a:t/>
            </a:r>
            <a:br>
              <a:rPr lang="en-IN" dirty="0" smtClean="0">
                <a:solidFill>
                  <a:schemeClr val="accent2">
                    <a:lumMod val="75000"/>
                  </a:schemeClr>
                </a:solidFill>
              </a:rPr>
            </a:br>
            <a:endParaRPr lang="en-IN" dirty="0">
              <a:solidFill>
                <a:schemeClr val="accent2">
                  <a:lumMod val="75000"/>
                </a:schemeClr>
              </a:solidFill>
            </a:endParaRPr>
          </a:p>
        </p:txBody>
      </p:sp>
      <p:sp>
        <p:nvSpPr>
          <p:cNvPr id="3" name="Content Placeholder 2"/>
          <p:cNvSpPr>
            <a:spLocks noGrp="1"/>
          </p:cNvSpPr>
          <p:nvPr>
            <p:ph sz="quarter" idx="1"/>
          </p:nvPr>
        </p:nvSpPr>
        <p:spPr>
          <a:xfrm>
            <a:off x="533400" y="1371600"/>
            <a:ext cx="7467600" cy="4873752"/>
          </a:xfrm>
        </p:spPr>
        <p:txBody>
          <a:bodyPr/>
          <a:lstStyle/>
          <a:p>
            <a:pPr algn="just"/>
            <a:r>
              <a:rPr lang="en-IN" dirty="0" smtClean="0"/>
              <a:t>Spicules are microscopic crystalline structures which gives the sponges their rigidity and form.</a:t>
            </a:r>
          </a:p>
          <a:p>
            <a:pPr algn="just"/>
            <a:r>
              <a:rPr lang="en-IN" dirty="0" smtClean="0"/>
              <a:t> </a:t>
            </a:r>
            <a:r>
              <a:rPr lang="en-IN" dirty="0" err="1" smtClean="0"/>
              <a:t>Spicule</a:t>
            </a:r>
            <a:r>
              <a:rPr lang="en-IN" dirty="0" smtClean="0"/>
              <a:t> consists of spines or rays that radiate from a point. </a:t>
            </a:r>
          </a:p>
          <a:p>
            <a:pPr algn="just"/>
            <a:r>
              <a:rPr lang="en-IN" dirty="0" smtClean="0"/>
              <a:t>These are secreted by special </a:t>
            </a:r>
            <a:r>
              <a:rPr lang="en-IN" dirty="0" err="1" smtClean="0"/>
              <a:t>mesenchymal</a:t>
            </a:r>
            <a:r>
              <a:rPr lang="en-IN" dirty="0" smtClean="0"/>
              <a:t> amoebocytes called </a:t>
            </a:r>
            <a:r>
              <a:rPr lang="en-IN" dirty="0" err="1" smtClean="0"/>
              <a:t>scleroblast</a:t>
            </a:r>
            <a:r>
              <a:rPr lang="en-IN" dirty="0" smtClean="0"/>
              <a:t> cells.</a:t>
            </a:r>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iologyanimal-kingdomphylum-porifera_7.jpg"/>
          <p:cNvPicPr>
            <a:picLocks noGrp="1" noChangeAspect="1"/>
          </p:cNvPicPr>
          <p:nvPr>
            <p:ph sz="quarter" idx="4294967295"/>
          </p:nvPr>
        </p:nvPicPr>
        <p:blipFill>
          <a:blip r:embed="rId2" cstate="print"/>
          <a:stretch>
            <a:fillRect/>
          </a:stretch>
        </p:blipFill>
        <p:spPr>
          <a:xfrm>
            <a:off x="381000" y="762000"/>
            <a:ext cx="3519488" cy="4343400"/>
          </a:xfrm>
        </p:spPr>
      </p:pic>
      <p:pic>
        <p:nvPicPr>
          <p:cNvPr id="6" name="Content Placeholder 5" descr="PORIFERA WALL.gif"/>
          <p:cNvPicPr>
            <a:picLocks noGrp="1" noChangeAspect="1"/>
          </p:cNvPicPr>
          <p:nvPr>
            <p:ph sz="quarter" idx="4294967295"/>
          </p:nvPr>
        </p:nvPicPr>
        <p:blipFill>
          <a:blip r:embed="rId3" cstate="print"/>
          <a:stretch>
            <a:fillRect/>
          </a:stretch>
        </p:blipFill>
        <p:spPr>
          <a:xfrm>
            <a:off x="4038600" y="914400"/>
            <a:ext cx="3657600" cy="4460875"/>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62000" y="1143000"/>
            <a:ext cx="7467600" cy="5059363"/>
          </a:xfrm>
        </p:spPr>
        <p:txBody>
          <a:bodyPr>
            <a:normAutofit lnSpcReduction="10000"/>
          </a:bodyPr>
          <a:lstStyle/>
          <a:p>
            <a:pPr>
              <a:buNone/>
            </a:pPr>
            <a:r>
              <a:rPr lang="en-IN" dirty="0" smtClean="0"/>
              <a:t>The following are various types of spicules:</a:t>
            </a:r>
          </a:p>
          <a:p>
            <a:pPr algn="just"/>
            <a:r>
              <a:rPr lang="en-IN" b="1" dirty="0" smtClean="0"/>
              <a:t>On basis of type of deposit on core organic matter:</a:t>
            </a:r>
            <a:r>
              <a:rPr lang="en-IN" dirty="0" smtClean="0"/>
              <a:t> All kinds of spicules have a core of organic material around which either </a:t>
            </a:r>
            <a:r>
              <a:rPr lang="en-IN" dirty="0" smtClean="0">
                <a:solidFill>
                  <a:schemeClr val="accent1">
                    <a:lumMod val="75000"/>
                  </a:schemeClr>
                </a:solidFill>
              </a:rPr>
              <a:t>calcium</a:t>
            </a:r>
            <a:r>
              <a:rPr lang="en-IN" dirty="0" smtClean="0"/>
              <a:t> </a:t>
            </a:r>
            <a:r>
              <a:rPr lang="en-IN" dirty="0" smtClean="0">
                <a:solidFill>
                  <a:schemeClr val="accent1">
                    <a:lumMod val="75000"/>
                  </a:schemeClr>
                </a:solidFill>
              </a:rPr>
              <a:t>carbonate or colloidal silica </a:t>
            </a:r>
            <a:r>
              <a:rPr lang="en-IN" dirty="0" smtClean="0"/>
              <a:t>is deposited. Accordingly spicules are of two types:</a:t>
            </a:r>
          </a:p>
          <a:p>
            <a:pPr algn="just">
              <a:buNone/>
            </a:pPr>
            <a:r>
              <a:rPr lang="en-IN" b="1" dirty="0" smtClean="0"/>
              <a:t>A. Calcareous spicules:</a:t>
            </a:r>
            <a:r>
              <a:rPr lang="en-IN" dirty="0" smtClean="0"/>
              <a:t> The organic material in this type of spicules is calcium carbonate or calcite. This is the characteristic of the sponges of class </a:t>
            </a:r>
            <a:r>
              <a:rPr lang="en-IN" dirty="0" err="1" smtClean="0"/>
              <a:t>Calcarea</a:t>
            </a:r>
            <a:r>
              <a:rPr lang="en-IN" dirty="0" smtClean="0"/>
              <a:t>.</a:t>
            </a:r>
          </a:p>
          <a:p>
            <a:pPr algn="just">
              <a:buNone/>
            </a:pPr>
            <a:r>
              <a:rPr lang="en-IN" b="1" dirty="0" smtClean="0"/>
              <a:t>B. Siliceous spicules:</a:t>
            </a:r>
            <a:r>
              <a:rPr lang="en-IN" dirty="0" smtClean="0"/>
              <a:t> The organics material in this type of spicules is Colloidal silica or Silicon. These types of spicules are the characteristic of the sponges of class </a:t>
            </a:r>
            <a:r>
              <a:rPr lang="en-IN" dirty="0" err="1" smtClean="0"/>
              <a:t>Hexactanellida</a:t>
            </a:r>
            <a:r>
              <a:rPr lang="en-IN" dirty="0" smtClean="0"/>
              <a:t>.</a:t>
            </a:r>
          </a:p>
          <a:p>
            <a:endParaRPr lang="en-IN" dirty="0"/>
          </a:p>
        </p:txBody>
      </p:sp>
      <p:sp>
        <p:nvSpPr>
          <p:cNvPr id="4" name="TextBox 3"/>
          <p:cNvSpPr txBox="1"/>
          <p:nvPr/>
        </p:nvSpPr>
        <p:spPr>
          <a:xfrm>
            <a:off x="914400" y="381000"/>
            <a:ext cx="7010400" cy="523220"/>
          </a:xfrm>
          <a:prstGeom prst="rect">
            <a:avLst/>
          </a:prstGeom>
          <a:noFill/>
        </p:spPr>
        <p:txBody>
          <a:bodyPr wrap="square" rtlCol="0">
            <a:spAutoFit/>
          </a:bodyPr>
          <a:lstStyle/>
          <a:p>
            <a:r>
              <a:rPr lang="en-IN" sz="2800" dirty="0" smtClean="0">
                <a:solidFill>
                  <a:schemeClr val="accent2">
                    <a:lumMod val="75000"/>
                  </a:schemeClr>
                </a:solidFill>
              </a:rPr>
              <a:t>CLASSIFICATION OF SPICULES</a:t>
            </a:r>
            <a:endParaRPr lang="en-IN" sz="2800" dirty="0">
              <a:solidFill>
                <a:schemeClr val="accent2">
                  <a:lumMod val="75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09600" y="457200"/>
            <a:ext cx="7620000" cy="5486400"/>
          </a:xfrm>
        </p:spPr>
        <p:txBody>
          <a:bodyPr/>
          <a:lstStyle/>
          <a:p>
            <a:pPr algn="just"/>
            <a:r>
              <a:rPr lang="en-IN" b="1" dirty="0" smtClean="0"/>
              <a:t>On the basis of size and function:</a:t>
            </a:r>
            <a:r>
              <a:rPr lang="en-IN" dirty="0" smtClean="0"/>
              <a:t> Spicules can be of large size or small size. Accordingly spicules can be of two types:</a:t>
            </a:r>
          </a:p>
          <a:p>
            <a:pPr algn="just">
              <a:buNone/>
            </a:pPr>
            <a:r>
              <a:rPr lang="en-IN" b="1" dirty="0" smtClean="0"/>
              <a:t>A. Megascleres:</a:t>
            </a:r>
            <a:r>
              <a:rPr lang="en-IN" dirty="0" smtClean="0"/>
              <a:t> These are larger spicules constituting main skeleton of sponge body.</a:t>
            </a:r>
          </a:p>
          <a:p>
            <a:pPr algn="just">
              <a:buNone/>
            </a:pPr>
            <a:r>
              <a:rPr lang="en-IN" b="1" dirty="0" smtClean="0"/>
              <a:t>B. Microscleres:</a:t>
            </a:r>
            <a:r>
              <a:rPr lang="en-IN" dirty="0" smtClean="0"/>
              <a:t> These are the small spicules occurring interstitially.</a:t>
            </a:r>
          </a:p>
          <a:p>
            <a:pPr algn="just"/>
            <a:r>
              <a:rPr lang="en-IN" b="1" dirty="0" smtClean="0"/>
              <a:t>On the basis of number of axes and rays:</a:t>
            </a:r>
            <a:r>
              <a:rPr lang="en-IN" dirty="0" smtClean="0"/>
              <a:t> Spicules may occur in several forms like the simple rod form or in the form of forks, anchors, shovels, stars, plumes etc. The </a:t>
            </a:r>
            <a:r>
              <a:rPr lang="en-IN" dirty="0" err="1" smtClean="0"/>
              <a:t>spicule</a:t>
            </a:r>
            <a:r>
              <a:rPr lang="en-IN" dirty="0" smtClean="0"/>
              <a:t> forms depend on the presence of number of axes and rays. Accordingly, they can be divided into the following forms:</a:t>
            </a:r>
          </a:p>
          <a:p>
            <a:pPr algn="just"/>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picules, skeleton in sponges, porifera, tetraxon, monaxon, triaxon, development of spicules"/>
          <p:cNvPicPr>
            <a:picLocks noGrp="1"/>
          </p:cNvPicPr>
          <p:nvPr>
            <p:ph sz="half" idx="4294967295"/>
          </p:nvPr>
        </p:nvPicPr>
        <p:blipFill>
          <a:blip r:embed="rId2" cstate="print"/>
          <a:stretch>
            <a:fillRect/>
          </a:stretch>
        </p:blipFill>
        <p:spPr bwMode="auto">
          <a:xfrm>
            <a:off x="457200" y="609600"/>
            <a:ext cx="3657600" cy="5791200"/>
          </a:xfrm>
          <a:prstGeom prst="rect">
            <a:avLst/>
          </a:prstGeom>
          <a:noFill/>
          <a:ln w="9525">
            <a:solidFill>
              <a:schemeClr val="accent3">
                <a:lumMod val="50000"/>
              </a:schemeClr>
            </a:solidFill>
            <a:miter lim="800000"/>
            <a:headEnd/>
            <a:tailEnd/>
          </a:ln>
        </p:spPr>
      </p:pic>
      <p:sp>
        <p:nvSpPr>
          <p:cNvPr id="6" name="Content Placeholder 5"/>
          <p:cNvSpPr>
            <a:spLocks noGrp="1"/>
          </p:cNvSpPr>
          <p:nvPr>
            <p:ph sz="half" idx="4294967295"/>
          </p:nvPr>
        </p:nvSpPr>
        <p:spPr>
          <a:xfrm>
            <a:off x="4419600" y="457200"/>
            <a:ext cx="4191000" cy="5943600"/>
          </a:xfrm>
          <a:ln>
            <a:solidFill>
              <a:srgbClr val="00B050"/>
            </a:solidFill>
          </a:ln>
        </p:spPr>
        <p:txBody>
          <a:bodyPr>
            <a:normAutofit fontScale="92500" lnSpcReduction="20000"/>
          </a:bodyPr>
          <a:lstStyle/>
          <a:p>
            <a:pPr algn="just">
              <a:buNone/>
            </a:pPr>
            <a:r>
              <a:rPr lang="en-IN" b="1" dirty="0" err="1" smtClean="0"/>
              <a:t>A.Monaxon</a:t>
            </a:r>
            <a:r>
              <a:rPr lang="en-IN" b="1" dirty="0" smtClean="0"/>
              <a:t>:</a:t>
            </a:r>
            <a:r>
              <a:rPr lang="en-IN" dirty="0" smtClean="0"/>
              <a:t> These kinds of spicules are formed by the growth along one axis. They may be straight needle-like or rod like or may be curved. Their ends may be pointed or hooked or knobbed. </a:t>
            </a:r>
            <a:r>
              <a:rPr lang="en-IN" dirty="0" err="1" smtClean="0"/>
              <a:t>Monaxons</a:t>
            </a:r>
            <a:r>
              <a:rPr lang="en-IN" dirty="0" smtClean="0"/>
              <a:t> can be both calcareous and siliceous types.</a:t>
            </a:r>
          </a:p>
          <a:p>
            <a:pPr algn="just"/>
            <a:r>
              <a:rPr lang="en-IN" dirty="0" smtClean="0"/>
              <a:t>These monaxon spicules are further divided into two kinds,</a:t>
            </a:r>
          </a:p>
          <a:p>
            <a:pPr algn="just"/>
            <a:r>
              <a:rPr lang="en-IN" b="1" dirty="0" err="1" smtClean="0"/>
              <a:t>Monactinal</a:t>
            </a:r>
            <a:r>
              <a:rPr lang="en-IN" b="1" dirty="0" smtClean="0"/>
              <a:t>-</a:t>
            </a:r>
            <a:r>
              <a:rPr lang="en-IN" dirty="0" smtClean="0"/>
              <a:t> the growth of the </a:t>
            </a:r>
            <a:r>
              <a:rPr lang="en-IN" dirty="0" err="1" smtClean="0"/>
              <a:t>spicule</a:t>
            </a:r>
            <a:r>
              <a:rPr lang="en-IN" dirty="0" smtClean="0"/>
              <a:t> takes place only in one direction</a:t>
            </a:r>
          </a:p>
          <a:p>
            <a:pPr algn="just"/>
            <a:r>
              <a:rPr lang="en-IN" b="1" dirty="0" err="1" smtClean="0"/>
              <a:t>Diactinal</a:t>
            </a:r>
            <a:r>
              <a:rPr lang="en-IN" b="1" dirty="0" smtClean="0"/>
              <a:t>-</a:t>
            </a:r>
            <a:r>
              <a:rPr lang="en-IN" dirty="0" smtClean="0"/>
              <a:t> The growth of the </a:t>
            </a:r>
            <a:r>
              <a:rPr lang="en-IN" dirty="0" err="1" smtClean="0"/>
              <a:t>spicule</a:t>
            </a:r>
            <a:r>
              <a:rPr lang="en-IN" dirty="0" smtClean="0"/>
              <a:t> takes place in both the directions.</a:t>
            </a:r>
          </a:p>
          <a:p>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4294967295"/>
          </p:nvPr>
        </p:nvSpPr>
        <p:spPr>
          <a:xfrm>
            <a:off x="304800" y="838200"/>
            <a:ext cx="4343400" cy="5135563"/>
          </a:xfrm>
          <a:ln>
            <a:solidFill>
              <a:srgbClr val="00B050"/>
            </a:solidFill>
          </a:ln>
        </p:spPr>
        <p:txBody>
          <a:bodyPr>
            <a:normAutofit/>
          </a:bodyPr>
          <a:lstStyle/>
          <a:p>
            <a:pPr algn="just">
              <a:buNone/>
            </a:pPr>
            <a:r>
              <a:rPr lang="en-IN" b="1" dirty="0" smtClean="0"/>
              <a:t>B. Tetraxon:</a:t>
            </a:r>
            <a:r>
              <a:rPr lang="en-IN" dirty="0" smtClean="0"/>
              <a:t> These spicules have four rays each pointing in different direction. Usually one of the four rays is elongated giving the appearance of a crown of 3 rays. Such spicules are called as </a:t>
            </a:r>
            <a:r>
              <a:rPr lang="en-IN" dirty="0" err="1" smtClean="0"/>
              <a:t>triaenes</a:t>
            </a:r>
            <a:r>
              <a:rPr lang="en-IN" dirty="0" smtClean="0"/>
              <a:t>.</a:t>
            </a:r>
          </a:p>
          <a:p>
            <a:endParaRPr lang="en-IN" dirty="0"/>
          </a:p>
        </p:txBody>
      </p:sp>
      <p:pic>
        <p:nvPicPr>
          <p:cNvPr id="6" name="Content Placeholder 5" descr="spicules, skeleton in sponges, porifera, tetraxon, monaxon, triaxon, development of spicules"/>
          <p:cNvPicPr>
            <a:picLocks noGrp="1"/>
          </p:cNvPicPr>
          <p:nvPr>
            <p:ph sz="half" idx="4294967295"/>
          </p:nvPr>
        </p:nvPicPr>
        <p:blipFill>
          <a:blip r:embed="rId2" cstate="print"/>
          <a:srcRect/>
          <a:stretch>
            <a:fillRect/>
          </a:stretch>
        </p:blipFill>
        <p:spPr bwMode="auto">
          <a:xfrm>
            <a:off x="4724400" y="838200"/>
            <a:ext cx="4038600" cy="5105400"/>
          </a:xfrm>
          <a:prstGeom prst="rect">
            <a:avLst/>
          </a:prstGeom>
          <a:noFill/>
          <a:ln w="9525">
            <a:solidFill>
              <a:srgbClr val="C00000"/>
            </a:solid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609600"/>
            <a:ext cx="7543800" cy="5715000"/>
          </a:xfrm>
        </p:spPr>
        <p:txBody>
          <a:bodyPr>
            <a:normAutofit/>
          </a:bodyPr>
          <a:lstStyle/>
          <a:p>
            <a:pPr lvl="0"/>
            <a:r>
              <a:rPr lang="en-IN" b="1" dirty="0" smtClean="0"/>
              <a:t>  </a:t>
            </a:r>
            <a:r>
              <a:rPr lang="en-IN" dirty="0" smtClean="0"/>
              <a:t>Sometimes all the rays are equal, when all the rays are equal it is termed as </a:t>
            </a:r>
            <a:r>
              <a:rPr lang="en-IN" dirty="0" err="1" smtClean="0">
                <a:solidFill>
                  <a:schemeClr val="accent1">
                    <a:lumMod val="75000"/>
                  </a:schemeClr>
                </a:solidFill>
              </a:rPr>
              <a:t>calthrops</a:t>
            </a:r>
            <a:r>
              <a:rPr lang="en-IN" dirty="0" smtClean="0">
                <a:solidFill>
                  <a:schemeClr val="accent1">
                    <a:lumMod val="75000"/>
                  </a:schemeClr>
                </a:solidFill>
              </a:rPr>
              <a:t>.</a:t>
            </a:r>
          </a:p>
          <a:p>
            <a:pPr lvl="0"/>
            <a:r>
              <a:rPr lang="en-IN" dirty="0" smtClean="0"/>
              <a:t>When all the four rays persist it is called as </a:t>
            </a:r>
            <a:r>
              <a:rPr lang="en-IN" dirty="0" err="1" smtClean="0">
                <a:solidFill>
                  <a:schemeClr val="accent1">
                    <a:lumMod val="75000"/>
                  </a:schemeClr>
                </a:solidFill>
              </a:rPr>
              <a:t>tetraradiate</a:t>
            </a:r>
            <a:r>
              <a:rPr lang="en-IN" dirty="0" smtClean="0">
                <a:solidFill>
                  <a:schemeClr val="accent1">
                    <a:lumMod val="75000"/>
                  </a:schemeClr>
                </a:solidFill>
              </a:rPr>
              <a:t> or </a:t>
            </a:r>
            <a:r>
              <a:rPr lang="en-IN" dirty="0" err="1" smtClean="0">
                <a:solidFill>
                  <a:schemeClr val="accent1">
                    <a:lumMod val="75000"/>
                  </a:schemeClr>
                </a:solidFill>
              </a:rPr>
              <a:t>quadriradiate</a:t>
            </a:r>
            <a:r>
              <a:rPr lang="en-IN" dirty="0" smtClean="0"/>
              <a:t>.</a:t>
            </a:r>
          </a:p>
          <a:p>
            <a:pPr lvl="0"/>
            <a:r>
              <a:rPr lang="en-IN" dirty="0" smtClean="0"/>
              <a:t>Sometimes one of the rays is lost and then it is known as </a:t>
            </a:r>
            <a:r>
              <a:rPr lang="en-IN" dirty="0" err="1" smtClean="0">
                <a:solidFill>
                  <a:schemeClr val="accent1">
                    <a:lumMod val="75000"/>
                  </a:schemeClr>
                </a:solidFill>
              </a:rPr>
              <a:t>triradiate</a:t>
            </a:r>
            <a:r>
              <a:rPr lang="en-IN" dirty="0" smtClean="0">
                <a:solidFill>
                  <a:schemeClr val="accent1">
                    <a:lumMod val="75000"/>
                  </a:schemeClr>
                </a:solidFill>
              </a:rPr>
              <a:t>.</a:t>
            </a:r>
            <a:r>
              <a:rPr lang="en-IN" dirty="0" smtClean="0"/>
              <a:t> These </a:t>
            </a:r>
            <a:r>
              <a:rPr lang="en-IN" dirty="0" err="1" smtClean="0"/>
              <a:t>triradiate</a:t>
            </a:r>
            <a:r>
              <a:rPr lang="en-IN" dirty="0" smtClean="0"/>
              <a:t> rays are characteristic of calcareous sponges.</a:t>
            </a:r>
          </a:p>
          <a:p>
            <a:pPr lvl="0"/>
            <a:r>
              <a:rPr lang="en-IN" dirty="0" smtClean="0"/>
              <a:t>If the elongated ray bears a disc at both ends, it is called as </a:t>
            </a:r>
            <a:r>
              <a:rPr lang="en-IN" dirty="0" err="1" smtClean="0"/>
              <a:t>amphidisc</a:t>
            </a:r>
            <a:r>
              <a:rPr lang="en-IN" dirty="0" smtClean="0"/>
              <a:t>.</a:t>
            </a:r>
          </a:p>
          <a:p>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856356"/>
            <a:ext cx="4495800" cy="4630043"/>
          </a:xfrm>
          <a:prstGeom prst="rect">
            <a:avLst/>
          </a:prstGeom>
          <a:ln>
            <a:solidFill>
              <a:srgbClr val="92D050"/>
            </a:solidFill>
          </a:ln>
        </p:spPr>
        <p:txBody>
          <a:bodyPr wrap="square">
            <a:spAutoFit/>
          </a:bodyPr>
          <a:lstStyle/>
          <a:p>
            <a:r>
              <a:rPr lang="en-IN" sz="3200" b="1" dirty="0" smtClean="0"/>
              <a:t>C. Triaxon:</a:t>
            </a:r>
            <a:r>
              <a:rPr lang="en-IN" sz="3200" dirty="0" smtClean="0"/>
              <a:t> </a:t>
            </a:r>
          </a:p>
          <a:p>
            <a:pPr algn="just"/>
            <a:r>
              <a:rPr lang="en-IN" sz="2800" dirty="0" smtClean="0"/>
              <a:t>These spicules have three axes that cross one another at right angles to produce six rays. Thus it is also called </a:t>
            </a:r>
            <a:r>
              <a:rPr lang="en-IN" sz="2800" dirty="0" err="1" smtClean="0"/>
              <a:t>hexactinal</a:t>
            </a:r>
            <a:r>
              <a:rPr lang="en-IN" sz="2800" dirty="0" smtClean="0"/>
              <a:t> </a:t>
            </a:r>
            <a:r>
              <a:rPr lang="en-IN" sz="2800" dirty="0" err="1" smtClean="0"/>
              <a:t>spicule</a:t>
            </a:r>
            <a:r>
              <a:rPr lang="en-IN" sz="2800" dirty="0" smtClean="0"/>
              <a:t>. These triaxon spicules are characteristic of glass sponges of the class </a:t>
            </a:r>
            <a:r>
              <a:rPr lang="en-IN" sz="2800" dirty="0" err="1" smtClean="0"/>
              <a:t>Hexactanellida</a:t>
            </a:r>
            <a:r>
              <a:rPr lang="en-IN" sz="2800" dirty="0" smtClean="0"/>
              <a:t>.</a:t>
            </a:r>
          </a:p>
        </p:txBody>
      </p:sp>
      <p:pic>
        <p:nvPicPr>
          <p:cNvPr id="3" name="Content Placeholder 3" descr="spicules, skeleton in sponges, porifera, tetraxon, monaxon, triaxon, development of spicules"/>
          <p:cNvPicPr>
            <a:picLocks/>
          </p:cNvPicPr>
          <p:nvPr/>
        </p:nvPicPr>
        <p:blipFill>
          <a:blip r:embed="rId2" cstate="print"/>
          <a:srcRect/>
          <a:stretch>
            <a:fillRect/>
          </a:stretch>
        </p:blipFill>
        <p:spPr bwMode="auto">
          <a:xfrm>
            <a:off x="4800600" y="838200"/>
            <a:ext cx="4114800" cy="4724400"/>
          </a:xfrm>
          <a:prstGeom prst="rect">
            <a:avLst/>
          </a:prstGeom>
          <a:noFill/>
          <a:ln w="9525">
            <a:solidFill>
              <a:srgbClr val="C00000"/>
            </a:solid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4294967295"/>
          </p:nvPr>
        </p:nvSpPr>
        <p:spPr>
          <a:xfrm>
            <a:off x="1371600" y="990600"/>
            <a:ext cx="6400800" cy="5105400"/>
          </a:xfrm>
        </p:spPr>
        <p:txBody>
          <a:bodyPr>
            <a:normAutofit/>
          </a:bodyPr>
          <a:lstStyle/>
          <a:p>
            <a:pPr algn="just"/>
            <a:r>
              <a:rPr lang="en-IN" b="1" dirty="0" err="1" smtClean="0"/>
              <a:t>Polyaxon</a:t>
            </a:r>
            <a:r>
              <a:rPr lang="en-IN" b="1" dirty="0" smtClean="0"/>
              <a:t>:</a:t>
            </a:r>
            <a:r>
              <a:rPr lang="en-IN" dirty="0" smtClean="0"/>
              <a:t> These are the spicules with several equal rays radiating from a central point. They may be grouped to give star-like appearance. </a:t>
            </a:r>
            <a:r>
              <a:rPr lang="en-IN" dirty="0" err="1" smtClean="0"/>
              <a:t>Polyaxon</a:t>
            </a:r>
            <a:r>
              <a:rPr lang="en-IN" dirty="0" smtClean="0"/>
              <a:t> spicules are found along with microscleres.</a:t>
            </a:r>
          </a:p>
          <a:p>
            <a:pPr algn="just"/>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90600" y="274638"/>
            <a:ext cx="7239000" cy="1143000"/>
          </a:xfrm>
        </p:spPr>
        <p:txBody>
          <a:bodyPr>
            <a:normAutofit/>
          </a:bodyPr>
          <a:lstStyle/>
          <a:p>
            <a:r>
              <a:rPr lang="en-IN" b="1" dirty="0" smtClean="0">
                <a:solidFill>
                  <a:schemeClr val="accent2">
                    <a:lumMod val="75000"/>
                  </a:schemeClr>
                </a:solidFill>
              </a:rPr>
              <a:t>Development of spicules</a:t>
            </a:r>
            <a:r>
              <a:rPr lang="en-IN" b="1" dirty="0" smtClean="0"/>
              <a:t/>
            </a:r>
            <a:br>
              <a:rPr lang="en-IN" b="1" dirty="0" smtClean="0"/>
            </a:br>
            <a:endParaRPr lang="en-IN" dirty="0"/>
          </a:p>
        </p:txBody>
      </p:sp>
      <p:sp>
        <p:nvSpPr>
          <p:cNvPr id="4" name="Content Placeholder 3"/>
          <p:cNvSpPr>
            <a:spLocks noGrp="1"/>
          </p:cNvSpPr>
          <p:nvPr>
            <p:ph sz="half" idx="4294967295"/>
          </p:nvPr>
        </p:nvSpPr>
        <p:spPr>
          <a:xfrm>
            <a:off x="1295400" y="1447801"/>
            <a:ext cx="6477000" cy="4495800"/>
          </a:xfrm>
        </p:spPr>
        <p:txBody>
          <a:bodyPr>
            <a:normAutofit/>
          </a:bodyPr>
          <a:lstStyle/>
          <a:p>
            <a:pPr algn="just"/>
            <a:r>
              <a:rPr lang="en-IN" dirty="0" smtClean="0"/>
              <a:t>The calcareous spicules are secreted by special type of cells called as </a:t>
            </a:r>
            <a:r>
              <a:rPr lang="en-IN" dirty="0" err="1" smtClean="0">
                <a:solidFill>
                  <a:srgbClr val="C00000"/>
                </a:solidFill>
              </a:rPr>
              <a:t>sclerocytes</a:t>
            </a:r>
            <a:r>
              <a:rPr lang="en-IN" dirty="0" smtClean="0"/>
              <a:t>. </a:t>
            </a:r>
          </a:p>
          <a:p>
            <a:pPr algn="just"/>
            <a:r>
              <a:rPr lang="en-IN" dirty="0" smtClean="0"/>
              <a:t>These </a:t>
            </a:r>
            <a:r>
              <a:rPr lang="en-IN" dirty="0" err="1" smtClean="0"/>
              <a:t>sclerocytes</a:t>
            </a:r>
            <a:r>
              <a:rPr lang="en-IN" dirty="0" smtClean="0"/>
              <a:t> are derived from </a:t>
            </a:r>
            <a:r>
              <a:rPr lang="en-IN" dirty="0" err="1" smtClean="0"/>
              <a:t>binucleated</a:t>
            </a:r>
            <a:r>
              <a:rPr lang="en-IN" dirty="0" smtClean="0"/>
              <a:t> </a:t>
            </a:r>
            <a:r>
              <a:rPr lang="en-IN" dirty="0" err="1" smtClean="0"/>
              <a:t>mesenchymal</a:t>
            </a:r>
            <a:r>
              <a:rPr lang="en-IN" dirty="0" smtClean="0"/>
              <a:t> </a:t>
            </a:r>
            <a:r>
              <a:rPr lang="en-IN" dirty="0" err="1" smtClean="0"/>
              <a:t>scleroblasts</a:t>
            </a:r>
            <a:r>
              <a:rPr lang="en-IN" dirty="0" smtClean="0"/>
              <a:t>. </a:t>
            </a:r>
          </a:p>
          <a:p>
            <a:pPr algn="just"/>
            <a:r>
              <a:rPr lang="en-IN" dirty="0" smtClean="0"/>
              <a:t>A monaxon </a:t>
            </a:r>
            <a:r>
              <a:rPr lang="en-IN" dirty="0" err="1" smtClean="0"/>
              <a:t>spicule</a:t>
            </a:r>
            <a:r>
              <a:rPr lang="en-IN" dirty="0" smtClean="0"/>
              <a:t> or each ray of the </a:t>
            </a:r>
            <a:r>
              <a:rPr lang="en-IN" dirty="0" err="1" smtClean="0"/>
              <a:t>triradiate</a:t>
            </a:r>
            <a:r>
              <a:rPr lang="en-IN" dirty="0" smtClean="0"/>
              <a:t> </a:t>
            </a:r>
            <a:r>
              <a:rPr lang="en-IN" dirty="0" err="1" smtClean="0"/>
              <a:t>spicule</a:t>
            </a:r>
            <a:r>
              <a:rPr lang="en-IN" dirty="0" smtClean="0"/>
              <a:t> is secreted by a group of two </a:t>
            </a:r>
            <a:r>
              <a:rPr lang="en-IN" dirty="0" err="1" smtClean="0"/>
              <a:t>sclerocytes</a:t>
            </a:r>
            <a:r>
              <a:rPr lang="en-IN" dirty="0" smtClean="0"/>
              <a:t>.</a:t>
            </a:r>
          </a:p>
          <a:p>
            <a:pPr algn="just"/>
            <a:r>
              <a:rPr lang="en-IN" dirty="0" smtClean="0"/>
              <a:t> Among these two </a:t>
            </a:r>
            <a:r>
              <a:rPr lang="en-IN" dirty="0" err="1" smtClean="0"/>
              <a:t>sclerocytes</a:t>
            </a:r>
            <a:r>
              <a:rPr lang="en-IN" dirty="0" smtClean="0"/>
              <a:t> one acts as thickener cell and the other acts as the founder cell.</a:t>
            </a:r>
          </a:p>
          <a:p>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4294967295"/>
          </p:nvPr>
        </p:nvSpPr>
        <p:spPr>
          <a:xfrm>
            <a:off x="457200" y="381000"/>
            <a:ext cx="8001000" cy="6019800"/>
          </a:xfrm>
        </p:spPr>
        <p:txBody>
          <a:bodyPr>
            <a:normAutofit fontScale="85000" lnSpcReduction="10000"/>
          </a:bodyPr>
          <a:lstStyle/>
          <a:p>
            <a:r>
              <a:rPr lang="en-IN" b="1" dirty="0" smtClean="0"/>
              <a:t>FORMATION OF SPICULES</a:t>
            </a:r>
            <a:endParaRPr lang="en-IN" dirty="0" smtClean="0"/>
          </a:p>
          <a:p>
            <a:pPr algn="just"/>
            <a:r>
              <a:rPr lang="en-IN" sz="2600" dirty="0" smtClean="0"/>
              <a:t>The spicules are secreted by specialized mesenchyme cells known as </a:t>
            </a:r>
            <a:r>
              <a:rPr lang="en-IN" sz="2600" b="1" dirty="0" err="1" smtClean="0"/>
              <a:t>scleroblasts</a:t>
            </a:r>
            <a:r>
              <a:rPr lang="en-IN" sz="2600" dirty="0" smtClean="0"/>
              <a:t>. </a:t>
            </a:r>
            <a:r>
              <a:rPr lang="en-IN" sz="2600" dirty="0" err="1" smtClean="0"/>
              <a:t>Scleroblast</a:t>
            </a:r>
            <a:r>
              <a:rPr lang="en-IN" sz="2600" dirty="0" smtClean="0"/>
              <a:t> secreting a calcareous </a:t>
            </a:r>
            <a:r>
              <a:rPr lang="en-IN" sz="2600" dirty="0" err="1" smtClean="0"/>
              <a:t>spicule</a:t>
            </a:r>
            <a:r>
              <a:rPr lang="en-IN" sz="2600" dirty="0" smtClean="0"/>
              <a:t> is called </a:t>
            </a:r>
            <a:r>
              <a:rPr lang="en-IN" sz="2600" b="1" dirty="0" err="1" smtClean="0"/>
              <a:t>calcoblast</a:t>
            </a:r>
            <a:r>
              <a:rPr lang="en-IN" sz="2600" dirty="0" smtClean="0"/>
              <a:t> while that producing a siliceous </a:t>
            </a:r>
            <a:r>
              <a:rPr lang="en-IN" sz="2600" dirty="0" err="1" smtClean="0"/>
              <a:t>spicule</a:t>
            </a:r>
            <a:r>
              <a:rPr lang="en-IN" sz="2600" dirty="0" smtClean="0"/>
              <a:t> is called </a:t>
            </a:r>
            <a:r>
              <a:rPr lang="en-IN" sz="2600" b="1" dirty="0" err="1" smtClean="0"/>
              <a:t>silicoblast</a:t>
            </a:r>
            <a:r>
              <a:rPr lang="en-IN" sz="2600" dirty="0" smtClean="0"/>
              <a:t>.</a:t>
            </a:r>
          </a:p>
          <a:p>
            <a:pPr algn="just"/>
            <a:r>
              <a:rPr lang="en-IN" sz="2600" dirty="0" smtClean="0"/>
              <a:t>Monaxon spicules are formed because of the incomplete division of </a:t>
            </a:r>
            <a:r>
              <a:rPr lang="en-IN" sz="2600" dirty="0" err="1" smtClean="0"/>
              <a:t>scleroblast</a:t>
            </a:r>
            <a:r>
              <a:rPr lang="en-IN" sz="2600" dirty="0" smtClean="0"/>
              <a:t> cell giving rise to </a:t>
            </a:r>
            <a:r>
              <a:rPr lang="en-IN" sz="2600" dirty="0" err="1" smtClean="0"/>
              <a:t>binucleate</a:t>
            </a:r>
            <a:r>
              <a:rPr lang="en-IN" sz="2600" dirty="0" smtClean="0"/>
              <a:t> </a:t>
            </a:r>
            <a:r>
              <a:rPr lang="en-IN" sz="2600" dirty="0" err="1" smtClean="0"/>
              <a:t>scleroblast</a:t>
            </a:r>
            <a:r>
              <a:rPr lang="en-IN" sz="2600" dirty="0" smtClean="0"/>
              <a:t>. The two nuclei begin to move away from each other and calcium carbonate from sea water begins deposit in between the space of two nuclei in the form of an axis. As the calcium carbonate needle between the two nuclei begins to lengthen, the cell divides into two, the </a:t>
            </a:r>
            <a:r>
              <a:rPr lang="en-IN" sz="2600" i="1" dirty="0" smtClean="0"/>
              <a:t>founder cell</a:t>
            </a:r>
            <a:r>
              <a:rPr lang="en-IN" sz="2600" dirty="0" smtClean="0"/>
              <a:t> and the </a:t>
            </a:r>
            <a:r>
              <a:rPr lang="en-IN" sz="2600" i="1" dirty="0" smtClean="0"/>
              <a:t>thickener cell.</a:t>
            </a:r>
            <a:r>
              <a:rPr lang="en-IN" sz="2600" dirty="0" smtClean="0"/>
              <a:t> When the </a:t>
            </a:r>
            <a:r>
              <a:rPr lang="en-IN" sz="2600" dirty="0" err="1" smtClean="0"/>
              <a:t>spicule</a:t>
            </a:r>
            <a:r>
              <a:rPr lang="en-IN" sz="2600" dirty="0" smtClean="0"/>
              <a:t> is fully formed both the cells detach and wander off into mesenchyme. </a:t>
            </a:r>
            <a:r>
              <a:rPr lang="en-IN" sz="2600" dirty="0" err="1" smtClean="0"/>
              <a:t>Triradiate</a:t>
            </a:r>
            <a:r>
              <a:rPr lang="en-IN" sz="2600" dirty="0" smtClean="0"/>
              <a:t> spicules are secreted by three </a:t>
            </a:r>
            <a:r>
              <a:rPr lang="en-IN" sz="2600" dirty="0" err="1" smtClean="0"/>
              <a:t>scleroblast</a:t>
            </a:r>
            <a:r>
              <a:rPr lang="en-IN" sz="2600" dirty="0" smtClean="0"/>
              <a:t> cell which come to lie in a triangular manner.</a:t>
            </a:r>
          </a:p>
          <a:p>
            <a:pPr algn="just"/>
            <a:r>
              <a:rPr lang="en-IN" dirty="0" smtClean="0"/>
              <a:t/>
            </a:r>
            <a:br>
              <a:rPr lang="en-IN" dirty="0" smtClean="0"/>
            </a:br>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457200"/>
            <a:ext cx="8229600" cy="5867400"/>
          </a:xfrm>
        </p:spPr>
        <p:txBody>
          <a:bodyPr>
            <a:normAutofit/>
          </a:bodyPr>
          <a:lstStyle/>
          <a:p>
            <a:r>
              <a:rPr lang="en-IN" b="1" dirty="0" smtClean="0"/>
              <a:t>SPONGIN FIBRES</a:t>
            </a:r>
            <a:endParaRPr lang="en-IN" dirty="0" smtClean="0"/>
          </a:p>
          <a:p>
            <a:r>
              <a:rPr lang="en-IN" dirty="0" smtClean="0"/>
              <a:t>Spongin is an organic horny, elastic substance consisting of </a:t>
            </a:r>
            <a:r>
              <a:rPr lang="en-IN" dirty="0" err="1" smtClean="0"/>
              <a:t>scleroprotein</a:t>
            </a:r>
            <a:r>
              <a:rPr lang="en-IN" dirty="0" smtClean="0"/>
              <a:t> that is rich in sulphur and is chemically similar to collagen and </a:t>
            </a:r>
            <a:r>
              <a:rPr lang="en-IN" dirty="0" err="1" smtClean="0"/>
              <a:t>sericin</a:t>
            </a:r>
            <a:r>
              <a:rPr lang="en-IN" dirty="0" smtClean="0"/>
              <a:t>. It contains </a:t>
            </a:r>
            <a:r>
              <a:rPr lang="en-IN" dirty="0" err="1" smtClean="0"/>
              <a:t>hydroxyproline</a:t>
            </a:r>
            <a:r>
              <a:rPr lang="en-IN" dirty="0" smtClean="0"/>
              <a:t> and </a:t>
            </a:r>
            <a:r>
              <a:rPr lang="en-IN" dirty="0" err="1" smtClean="0"/>
              <a:t>glycine</a:t>
            </a:r>
            <a:r>
              <a:rPr lang="en-IN" dirty="0" smtClean="0"/>
              <a:t> in large proportions and also contains glucosamine, glucose, </a:t>
            </a:r>
            <a:r>
              <a:rPr lang="en-IN" dirty="0" err="1" smtClean="0"/>
              <a:t>galactosamine</a:t>
            </a:r>
            <a:r>
              <a:rPr lang="en-IN" dirty="0" smtClean="0"/>
              <a:t> and </a:t>
            </a:r>
            <a:r>
              <a:rPr lang="en-IN" dirty="0" err="1" smtClean="0"/>
              <a:t>galactose</a:t>
            </a:r>
            <a:r>
              <a:rPr lang="en-IN" dirty="0" smtClean="0"/>
              <a:t> mannose, </a:t>
            </a:r>
            <a:r>
              <a:rPr lang="en-IN" dirty="0" err="1" smtClean="0"/>
              <a:t>fucose</a:t>
            </a:r>
            <a:r>
              <a:rPr lang="en-IN" dirty="0" smtClean="0"/>
              <a:t>, </a:t>
            </a:r>
            <a:r>
              <a:rPr lang="en-IN" dirty="0" err="1" smtClean="0"/>
              <a:t>arabinose</a:t>
            </a:r>
            <a:r>
              <a:rPr lang="en-IN" dirty="0" smtClean="0"/>
              <a:t> and </a:t>
            </a:r>
            <a:r>
              <a:rPr lang="en-IN" dirty="0" err="1" smtClean="0"/>
              <a:t>uronic</a:t>
            </a:r>
            <a:r>
              <a:rPr lang="en-IN" dirty="0" smtClean="0"/>
              <a:t> acid. Spongin is insoluble in water and acids but soluble in KOH. It is chemically inert and cannot be digested by the digestive enzymes. Spongin contains a large amount of iodine, up to 14% in certain tropical species.</a:t>
            </a:r>
          </a:p>
          <a:p>
            <a:endParaRPr lang="en-I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609600"/>
            <a:ext cx="7924800" cy="5715000"/>
          </a:xfrm>
        </p:spPr>
        <p:txBody>
          <a:bodyPr>
            <a:normAutofit/>
          </a:bodyPr>
          <a:lstStyle/>
          <a:p>
            <a:r>
              <a:rPr lang="en-IN" b="1" dirty="0" smtClean="0"/>
              <a:t>STRUCTURE AND GROWTH OF SPONGIN</a:t>
            </a:r>
            <a:endParaRPr lang="en-IN" dirty="0" smtClean="0"/>
          </a:p>
          <a:p>
            <a:pPr algn="just"/>
            <a:r>
              <a:rPr lang="en-IN" dirty="0" smtClean="0"/>
              <a:t>Spongin fibres are made of an axial core or medulla that is 10-50 micron wide, surrounded by helically coiled elementary fibrils which are secreted by the </a:t>
            </a:r>
            <a:r>
              <a:rPr lang="en-IN" dirty="0" err="1" smtClean="0"/>
              <a:t>spongioblast</a:t>
            </a:r>
            <a:r>
              <a:rPr lang="en-IN" dirty="0" smtClean="0"/>
              <a:t> cells derived from the mesenchyme. The </a:t>
            </a:r>
            <a:r>
              <a:rPr lang="en-IN" dirty="0" err="1" smtClean="0"/>
              <a:t>spongioblast</a:t>
            </a:r>
            <a:r>
              <a:rPr lang="en-IN" dirty="0" smtClean="0"/>
              <a:t> cells arrange themselves in rows and develop a vacuole within which spongin material is collected. Later, spongin secreted by each </a:t>
            </a:r>
            <a:r>
              <a:rPr lang="en-IN" dirty="0" err="1" smtClean="0"/>
              <a:t>spongioblast</a:t>
            </a:r>
            <a:r>
              <a:rPr lang="en-IN" dirty="0" smtClean="0"/>
              <a:t> cell fuses with the neighbouring cells to form long fibres. Spongin fibres form a mesh work to provide firmness to the sponge body.</a:t>
            </a:r>
          </a:p>
          <a:p>
            <a:endParaRPr lang="en-IN"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609600"/>
            <a:ext cx="7391400" cy="5516563"/>
          </a:xfrm>
        </p:spPr>
        <p:txBody>
          <a:bodyPr>
            <a:normAutofit/>
          </a:bodyPr>
          <a:lstStyle/>
          <a:p>
            <a:r>
              <a:rPr lang="en-IN" b="1" u="sng" dirty="0" smtClean="0"/>
              <a:t>Development of </a:t>
            </a:r>
            <a:r>
              <a:rPr lang="en-IN" b="1" u="sng" dirty="0" err="1" smtClean="0"/>
              <a:t>Triradiate</a:t>
            </a:r>
            <a:r>
              <a:rPr lang="en-IN" b="1" u="sng" dirty="0" smtClean="0"/>
              <a:t> </a:t>
            </a:r>
            <a:r>
              <a:rPr lang="en-IN" b="1" u="sng" dirty="0" err="1" smtClean="0"/>
              <a:t>spicule</a:t>
            </a:r>
            <a:r>
              <a:rPr lang="en-IN" b="1" dirty="0" smtClean="0"/>
              <a:t>:</a:t>
            </a:r>
            <a:endParaRPr lang="en-IN" dirty="0" smtClean="0"/>
          </a:p>
          <a:p>
            <a:endParaRPr lang="en-IN" dirty="0" smtClean="0"/>
          </a:p>
          <a:p>
            <a:r>
              <a:rPr lang="en-IN" dirty="0" smtClean="0"/>
              <a:t>Rarely 3 </a:t>
            </a:r>
            <a:r>
              <a:rPr lang="en-IN" dirty="0" err="1" smtClean="0"/>
              <a:t>caicoblast</a:t>
            </a:r>
            <a:r>
              <a:rPr lang="en-IN" dirty="0" smtClean="0"/>
              <a:t> cells </a:t>
            </a:r>
            <a:r>
              <a:rPr lang="en-IN" dirty="0" err="1" smtClean="0"/>
              <a:t>wiil</a:t>
            </a:r>
            <a:r>
              <a:rPr lang="en-IN" dirty="0" smtClean="0"/>
              <a:t> come together and each one which  produce a 'Monaxon' </a:t>
            </a:r>
            <a:r>
              <a:rPr lang="en-IN" dirty="0" err="1" smtClean="0"/>
              <a:t>spicule</a:t>
            </a:r>
            <a:r>
              <a:rPr lang="en-IN" dirty="0" smtClean="0"/>
              <a:t>. The 3 spicules are united together and a </a:t>
            </a:r>
            <a:r>
              <a:rPr lang="en-IN" dirty="0" err="1" smtClean="0"/>
              <a:t>triradiate</a:t>
            </a:r>
            <a:r>
              <a:rPr lang="en-IN" dirty="0" smtClean="0"/>
              <a:t>' </a:t>
            </a:r>
            <a:r>
              <a:rPr lang="en-IN" dirty="0" err="1" smtClean="0"/>
              <a:t>spicule</a:t>
            </a:r>
            <a:r>
              <a:rPr lang="en-IN" dirty="0" smtClean="0"/>
              <a:t> is formed. The </a:t>
            </a:r>
            <a:r>
              <a:rPr lang="en-IN" dirty="0" err="1" smtClean="0"/>
              <a:t>tetraradiate</a:t>
            </a:r>
            <a:r>
              <a:rPr lang="en-IN" dirty="0" smtClean="0"/>
              <a:t> </a:t>
            </a:r>
            <a:r>
              <a:rPr lang="en-IN" dirty="0" err="1" smtClean="0"/>
              <a:t>spicule</a:t>
            </a:r>
            <a:r>
              <a:rPr lang="en-IN" dirty="0" smtClean="0"/>
              <a:t> develops like the </a:t>
            </a:r>
            <a:r>
              <a:rPr lang="en-IN" dirty="0" err="1" smtClean="0"/>
              <a:t>triradiate</a:t>
            </a:r>
            <a:r>
              <a:rPr lang="en-IN" dirty="0" smtClean="0"/>
              <a:t> </a:t>
            </a:r>
            <a:r>
              <a:rPr lang="en-IN" dirty="0" err="1" smtClean="0"/>
              <a:t>spicule</a:t>
            </a:r>
            <a:r>
              <a:rPr lang="en-IN" dirty="0" smtClean="0"/>
              <a:t> and the fourth ray is developed from the junction of the three.</a:t>
            </a:r>
          </a:p>
          <a:p>
            <a:endParaRPr lang="en-IN"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90600" y="1219199"/>
            <a:ext cx="6934200" cy="4876801"/>
          </a:xfrm>
        </p:spPr>
        <p:txBody>
          <a:bodyPr>
            <a:normAutofit/>
          </a:bodyPr>
          <a:lstStyle/>
          <a:p>
            <a:pPr>
              <a:buNone/>
            </a:pPr>
            <a:r>
              <a:rPr lang="en-IN" dirty="0" smtClean="0"/>
              <a:t>1) They will form a firm frame work of the body and give support to the soft body of the </a:t>
            </a:r>
            <a:r>
              <a:rPr lang="en-IN" dirty="0" err="1" smtClean="0"/>
              <a:t>sycon</a:t>
            </a:r>
            <a:r>
              <a:rPr lang="en-IN" dirty="0" smtClean="0"/>
              <a:t>.</a:t>
            </a:r>
          </a:p>
          <a:p>
            <a:pPr>
              <a:buNone/>
            </a:pPr>
            <a:r>
              <a:rPr lang="en-IN" dirty="0" smtClean="0"/>
              <a:t>2) Spicules give definite shape to the body.</a:t>
            </a:r>
          </a:p>
          <a:p>
            <a:pPr>
              <a:buNone/>
            </a:pPr>
            <a:r>
              <a:rPr lang="en-IN" dirty="0" smtClean="0"/>
              <a:t>3) They protect the body from disintegration by the wave action of the water.</a:t>
            </a:r>
          </a:p>
          <a:p>
            <a:pPr>
              <a:buNone/>
            </a:pPr>
            <a:r>
              <a:rPr lang="en-IN" dirty="0" smtClean="0"/>
              <a:t>4) They will keep open the dermal Ostia and canals throughout the life.</a:t>
            </a:r>
          </a:p>
          <a:p>
            <a:pPr>
              <a:buNone/>
            </a:pPr>
            <a:endParaRPr lang="en-IN" dirty="0"/>
          </a:p>
        </p:txBody>
      </p:sp>
      <p:sp>
        <p:nvSpPr>
          <p:cNvPr id="4" name="TextBox 3"/>
          <p:cNvSpPr txBox="1"/>
          <p:nvPr/>
        </p:nvSpPr>
        <p:spPr>
          <a:xfrm>
            <a:off x="990600" y="381001"/>
            <a:ext cx="6629400" cy="584775"/>
          </a:xfrm>
          <a:prstGeom prst="rect">
            <a:avLst/>
          </a:prstGeom>
          <a:noFill/>
        </p:spPr>
        <p:txBody>
          <a:bodyPr wrap="square" rtlCol="0">
            <a:spAutoFit/>
          </a:bodyPr>
          <a:lstStyle/>
          <a:p>
            <a:pPr>
              <a:buNone/>
            </a:pPr>
            <a:r>
              <a:rPr lang="en-IN" sz="3200" b="1" dirty="0" smtClean="0">
                <a:solidFill>
                  <a:srgbClr val="0070C0"/>
                </a:solidFill>
              </a:rPr>
              <a:t>FUNCTIONS OF SPICULES</a:t>
            </a:r>
            <a:endParaRPr lang="en-IN" sz="3200" dirty="0" smtClean="0">
              <a:solidFill>
                <a:srgbClr val="0070C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DIFFERENT SPONGE SPICULES</a:t>
            </a:r>
            <a:endParaRPr lang="en-IN" dirty="0"/>
          </a:p>
        </p:txBody>
      </p:sp>
      <p:pic>
        <p:nvPicPr>
          <p:cNvPr id="5" name="Content Placeholder 4" descr="SPONGE SPICULES1.png"/>
          <p:cNvPicPr>
            <a:picLocks noGrp="1" noChangeAspect="1"/>
          </p:cNvPicPr>
          <p:nvPr>
            <p:ph sz="quarter" idx="1"/>
          </p:nvPr>
        </p:nvPicPr>
        <p:blipFill>
          <a:blip r:embed="rId2" cstate="print"/>
          <a:stretch>
            <a:fillRect/>
          </a:stretch>
        </p:blipFill>
        <p:spPr>
          <a:xfrm>
            <a:off x="304800" y="1676400"/>
            <a:ext cx="4003570" cy="4267200"/>
          </a:xfrm>
        </p:spPr>
      </p:pic>
      <p:pic>
        <p:nvPicPr>
          <p:cNvPr id="6" name="Content Placeholder 5" descr="SPICULES3.png"/>
          <p:cNvPicPr>
            <a:picLocks noGrp="1" noChangeAspect="1"/>
          </p:cNvPicPr>
          <p:nvPr>
            <p:ph sz="quarter" idx="2"/>
          </p:nvPr>
        </p:nvPicPr>
        <p:blipFill>
          <a:blip r:embed="rId3" cstate="print"/>
          <a:stretch>
            <a:fillRect/>
          </a:stretch>
        </p:blipFill>
        <p:spPr>
          <a:xfrm>
            <a:off x="4648200" y="1676400"/>
            <a:ext cx="3996519" cy="4267200"/>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5181600"/>
            <a:ext cx="7467600" cy="1143000"/>
          </a:xfrm>
        </p:spPr>
        <p:txBody>
          <a:bodyPr/>
          <a:lstStyle/>
          <a:p>
            <a:r>
              <a:rPr lang="en-IN" b="1" dirty="0" smtClean="0">
                <a:solidFill>
                  <a:schemeClr val="tx1"/>
                </a:solidFill>
              </a:rPr>
              <a:t>Thank you</a:t>
            </a:r>
            <a:endParaRPr lang="en-IN" b="1" dirty="0">
              <a:solidFill>
                <a:schemeClr val="tx1"/>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74</TotalTime>
  <Words>470</Words>
  <Application>Microsoft Office PowerPoint</Application>
  <PresentationFormat>On-screen Show (4:3)</PresentationFormat>
  <Paragraphs>61</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Oriel</vt:lpstr>
      <vt:lpstr>PORIFERA-SPICULES AND SIGNIFICANCE </vt:lpstr>
      <vt:lpstr>INTRODUCTION</vt:lpstr>
      <vt:lpstr>Structure and types </vt:lpstr>
      <vt:lpstr>Slide 4</vt:lpstr>
      <vt:lpstr>Slide 5</vt:lpstr>
      <vt:lpstr>Slide 6</vt:lpstr>
      <vt:lpstr>Slide 7</vt:lpstr>
      <vt:lpstr>Slide 8</vt:lpstr>
      <vt:lpstr>Slide 9</vt:lpstr>
      <vt:lpstr>Slide 10</vt:lpstr>
      <vt:lpstr>Slide 11</vt:lpstr>
      <vt:lpstr>Development of spicules </vt:lpstr>
      <vt:lpstr>Slide 13</vt:lpstr>
      <vt:lpstr>Slide 14</vt:lpstr>
      <vt:lpstr>Slide 15</vt:lpstr>
      <vt:lpstr>Slide 16</vt:lpstr>
      <vt:lpstr>Slide 17</vt:lpstr>
      <vt:lpstr>DIFFERENT SPONGE SPICULES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ONYCHOPHORA-GENERAL CHARACTERISTICS AND EVOLUTIONARY SIGNIFICANCE</dc:title>
  <dc:creator>Lenovo</dc:creator>
  <cp:lastModifiedBy>Lenovo</cp:lastModifiedBy>
  <cp:revision>25</cp:revision>
  <dcterms:created xsi:type="dcterms:W3CDTF">2006-08-16T00:00:00Z</dcterms:created>
  <dcterms:modified xsi:type="dcterms:W3CDTF">2022-08-11T05:25:09Z</dcterms:modified>
</cp:coreProperties>
</file>