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8" r:id="rId6"/>
    <p:sldId id="260" r:id="rId7"/>
    <p:sldId id="261" r:id="rId8"/>
    <p:sldId id="262" r:id="rId9"/>
    <p:sldId id="263" r:id="rId10"/>
    <p:sldId id="264" r:id="rId11"/>
    <p:sldId id="265" r:id="rId12"/>
    <p:sldId id="266" r:id="rId13"/>
    <p:sldId id="267" r:id="rId14"/>
    <p:sldId id="268" r:id="rId15"/>
    <p:sldId id="269" r:id="rId16"/>
    <p:sldId id="276" r:id="rId17"/>
    <p:sldId id="270" r:id="rId18"/>
    <p:sldId id="271" r:id="rId19"/>
    <p:sldId id="272" r:id="rId20"/>
    <p:sldId id="273" r:id="rId21"/>
    <p:sldId id="277" r:id="rId22"/>
    <p:sldId id="274" r:id="rId23"/>
    <p:sldId id="27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4" autoAdjust="0"/>
    <p:restoredTop sz="94624" autoAdjust="0"/>
  </p:normalViewPr>
  <p:slideViewPr>
    <p:cSldViewPr>
      <p:cViewPr varScale="1">
        <p:scale>
          <a:sx n="69" d="100"/>
          <a:sy n="69" d="100"/>
        </p:scale>
        <p:origin x="-14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9FBDAA6-BAD9-442C-8415-3AB68FF0FFD8}" type="datetimeFigureOut">
              <a:rPr lang="en-US" smtClean="0"/>
              <a:pPr/>
              <a:t>5/28/2021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576E73B-5D54-49F2-B985-7AC2A8AF4EBC}"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9FBDAA6-BAD9-442C-8415-3AB68FF0FFD8}" type="datetimeFigureOut">
              <a:rPr lang="en-US" smtClean="0"/>
              <a:pPr/>
              <a:t>5/28/2021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576E73B-5D54-49F2-B985-7AC2A8AF4EBC}"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FBDAA6-BAD9-442C-8415-3AB68FF0FFD8}" type="datetimeFigureOut">
              <a:rPr lang="en-US" smtClean="0"/>
              <a:pPr/>
              <a:t>5/28/2021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576E73B-5D54-49F2-B985-7AC2A8AF4EBC}"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9FBDAA6-BAD9-442C-8415-3AB68FF0FFD8}" type="datetimeFigureOut">
              <a:rPr lang="en-US" smtClean="0"/>
              <a:pPr/>
              <a:t>5/28/2021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576E73B-5D54-49F2-B985-7AC2A8AF4EBC}"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9FBDAA6-BAD9-442C-8415-3AB68FF0FFD8}" type="datetimeFigureOut">
              <a:rPr lang="en-US" smtClean="0"/>
              <a:pPr/>
              <a:t>5/28/2021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576E73B-5D54-49F2-B985-7AC2A8AF4EBC}"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9FBDAA6-BAD9-442C-8415-3AB68FF0FFD8}" type="datetimeFigureOut">
              <a:rPr lang="en-US" smtClean="0"/>
              <a:pPr/>
              <a:t>5/28/2021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576E73B-5D54-49F2-B985-7AC2A8AF4EBC}"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FBDAA6-BAD9-442C-8415-3AB68FF0FFD8}" type="datetimeFigureOut">
              <a:rPr lang="en-US" smtClean="0"/>
              <a:pPr/>
              <a:t>5/28/2021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576E73B-5D54-49F2-B985-7AC2A8AF4EBC}"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FBDAA6-BAD9-442C-8415-3AB68FF0FFD8}" type="datetimeFigureOut">
              <a:rPr lang="en-US" smtClean="0"/>
              <a:pPr/>
              <a:t>5/28/2021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576E73B-5D54-49F2-B985-7AC2A8AF4EBC}"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FBDAA6-BAD9-442C-8415-3AB68FF0FFD8}" type="datetimeFigureOut">
              <a:rPr lang="en-US" smtClean="0"/>
              <a:pPr/>
              <a:t>5/28/2021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576E73B-5D54-49F2-B985-7AC2A8AF4EBC}"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9FBDAA6-BAD9-442C-8415-3AB68FF0FFD8}" type="datetimeFigureOut">
              <a:rPr lang="en-US" smtClean="0"/>
              <a:pPr/>
              <a:t>5/28/2021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576E73B-5D54-49F2-B985-7AC2A8AF4EBC}"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9FBDAA6-BAD9-442C-8415-3AB68FF0FFD8}" type="datetimeFigureOut">
              <a:rPr lang="en-US" smtClean="0"/>
              <a:pPr/>
              <a:t>5/28/2021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576E73B-5D54-49F2-B985-7AC2A8AF4EBC}"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FBDAA6-BAD9-442C-8415-3AB68FF0FFD8}" type="datetimeFigureOut">
              <a:rPr lang="en-US" smtClean="0"/>
              <a:pPr/>
              <a:t>5/28/2021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76E73B-5D54-49F2-B985-7AC2A8AF4EBC}"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ENZYMES</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fontScale="77500" lnSpcReduction="20000"/>
          </a:bodyPr>
          <a:lstStyle/>
          <a:p>
            <a:pPr algn="just"/>
            <a:r>
              <a:rPr lang="en-IN" dirty="0" smtClean="0"/>
              <a:t>Enzymes </a:t>
            </a:r>
            <a:r>
              <a:rPr lang="en-IN" dirty="0"/>
              <a:t>are biocatalysts – the catalysts of </a:t>
            </a:r>
            <a:r>
              <a:rPr lang="en-IN" dirty="0" smtClean="0"/>
              <a:t>life. A </a:t>
            </a:r>
            <a:r>
              <a:rPr lang="en-IN" b="1" dirty="0"/>
              <a:t>catalyst is defined as a substance </a:t>
            </a:r>
            <a:r>
              <a:rPr lang="en-IN" b="1" dirty="0" smtClean="0"/>
              <a:t>that increases </a:t>
            </a:r>
            <a:r>
              <a:rPr lang="en-IN" b="1" dirty="0"/>
              <a:t>the velocity or rate of a </a:t>
            </a:r>
            <a:r>
              <a:rPr lang="en-IN" b="1" dirty="0" smtClean="0"/>
              <a:t>chemical </a:t>
            </a:r>
            <a:r>
              <a:rPr lang="en-IN" dirty="0" smtClean="0"/>
              <a:t>reaction </a:t>
            </a:r>
            <a:r>
              <a:rPr lang="en-IN" dirty="0"/>
              <a:t>without itself undergoing any change </a:t>
            </a:r>
            <a:r>
              <a:rPr lang="en-IN" dirty="0" smtClean="0"/>
              <a:t>in the </a:t>
            </a:r>
            <a:r>
              <a:rPr lang="en-IN" dirty="0"/>
              <a:t>overall process</a:t>
            </a:r>
            <a:r>
              <a:rPr lang="en-IN" dirty="0" smtClean="0"/>
              <a:t>.</a:t>
            </a:r>
          </a:p>
          <a:p>
            <a:pPr algn="just"/>
            <a:r>
              <a:rPr lang="en-IN" b="1" dirty="0"/>
              <a:t>Enzymes may be defined as </a:t>
            </a:r>
            <a:r>
              <a:rPr lang="en-IN" b="1" dirty="0" smtClean="0"/>
              <a:t>biocatalysts  synthesized </a:t>
            </a:r>
            <a:r>
              <a:rPr lang="en-IN" b="1" dirty="0"/>
              <a:t>by living cells. They are protein </a:t>
            </a:r>
            <a:r>
              <a:rPr lang="en-IN" b="1" dirty="0" smtClean="0"/>
              <a:t>in nature </a:t>
            </a:r>
            <a:r>
              <a:rPr lang="en-IN" b="1" dirty="0"/>
              <a:t>(exception – RNA acting as </a:t>
            </a:r>
            <a:r>
              <a:rPr lang="en-IN" b="1" dirty="0" err="1"/>
              <a:t>ribozyme</a:t>
            </a:r>
            <a:r>
              <a:rPr lang="en-IN" b="1" dirty="0" smtClean="0"/>
              <a:t>), colloidal </a:t>
            </a:r>
            <a:r>
              <a:rPr lang="en-IN" b="1" dirty="0"/>
              <a:t>and </a:t>
            </a:r>
            <a:r>
              <a:rPr lang="en-IN" b="1" dirty="0" err="1"/>
              <a:t>thermolabile</a:t>
            </a:r>
            <a:r>
              <a:rPr lang="en-IN" b="1" dirty="0"/>
              <a:t> in character, </a:t>
            </a:r>
            <a:r>
              <a:rPr lang="en-IN" b="1" dirty="0" smtClean="0"/>
              <a:t>and specific </a:t>
            </a:r>
            <a:r>
              <a:rPr lang="en-IN" b="1" dirty="0"/>
              <a:t>in their action.</a:t>
            </a:r>
          </a:p>
          <a:p>
            <a:pPr algn="just"/>
            <a:r>
              <a:rPr lang="en-IN" dirty="0"/>
              <a:t>In the laboratory, hydrolysis of proteins by </a:t>
            </a:r>
            <a:r>
              <a:rPr lang="en-IN" dirty="0" smtClean="0"/>
              <a:t>a strong </a:t>
            </a:r>
            <a:r>
              <a:rPr lang="en-IN" dirty="0"/>
              <a:t>acid at 100°C takes at least a couple </a:t>
            </a:r>
            <a:r>
              <a:rPr lang="en-IN" dirty="0" smtClean="0"/>
              <a:t>of days</a:t>
            </a:r>
            <a:r>
              <a:rPr lang="en-IN" dirty="0"/>
              <a:t>. The same protein is fully digested by </a:t>
            </a:r>
            <a:r>
              <a:rPr lang="en-IN" dirty="0" smtClean="0"/>
              <a:t>the  enzymes </a:t>
            </a:r>
            <a:r>
              <a:rPr lang="en-IN" dirty="0"/>
              <a:t>in gastrointestinal tract at </a:t>
            </a:r>
            <a:r>
              <a:rPr lang="en-IN" dirty="0" smtClean="0"/>
              <a:t>body temperature </a:t>
            </a:r>
            <a:r>
              <a:rPr lang="en-IN" dirty="0"/>
              <a:t>(37°C) within a couple of hours.</a:t>
            </a:r>
          </a:p>
          <a:p>
            <a:pPr algn="just"/>
            <a:r>
              <a:rPr lang="en-IN" dirty="0"/>
              <a:t>This remarkable difference in the </a:t>
            </a:r>
            <a:r>
              <a:rPr lang="en-IN" dirty="0" smtClean="0"/>
              <a:t>chemical reactions </a:t>
            </a:r>
            <a:r>
              <a:rPr lang="en-IN" dirty="0"/>
              <a:t>taking place in the living system </a:t>
            </a:r>
            <a:r>
              <a:rPr lang="en-IN" dirty="0" smtClean="0"/>
              <a:t>is exclusively </a:t>
            </a:r>
            <a:r>
              <a:rPr lang="en-IN" dirty="0"/>
              <a:t>due to enzymes. The very </a:t>
            </a:r>
            <a:r>
              <a:rPr lang="en-IN" dirty="0" smtClean="0"/>
              <a:t>existence of </a:t>
            </a:r>
            <a:r>
              <a:rPr lang="en-IN" dirty="0"/>
              <a:t>life is unimaginable without the presence </a:t>
            </a:r>
            <a:r>
              <a:rPr lang="en-IN" dirty="0" smtClean="0"/>
              <a:t>of enzymes</a:t>
            </a:r>
            <a:r>
              <a:rPr lang="en-IN"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428604"/>
            <a:ext cx="8229600" cy="6000792"/>
          </a:xfrm>
        </p:spPr>
        <p:txBody>
          <a:bodyPr>
            <a:normAutofit/>
          </a:bodyPr>
          <a:lstStyle/>
          <a:p>
            <a:pPr algn="just"/>
            <a:r>
              <a:rPr lang="en-IN" dirty="0"/>
              <a:t>Berzelius in 1836 coined the term </a:t>
            </a:r>
            <a:r>
              <a:rPr lang="en-IN" b="1" dirty="0"/>
              <a:t>catalysis</a:t>
            </a:r>
          </a:p>
          <a:p>
            <a:pPr algn="just"/>
            <a:r>
              <a:rPr lang="en-IN" dirty="0"/>
              <a:t>(Greek : to dissolve). In 1878, </a:t>
            </a:r>
            <a:r>
              <a:rPr lang="en-IN" dirty="0" err="1"/>
              <a:t>Kuhne</a:t>
            </a:r>
            <a:r>
              <a:rPr lang="en-IN" dirty="0"/>
              <a:t> used the</a:t>
            </a:r>
          </a:p>
          <a:p>
            <a:pPr algn="just"/>
            <a:r>
              <a:rPr lang="en-IN" dirty="0"/>
              <a:t>word </a:t>
            </a:r>
            <a:r>
              <a:rPr lang="en-IN" b="1" dirty="0"/>
              <a:t>enzyme (Greek : in yeast) to indicate </a:t>
            </a:r>
            <a:r>
              <a:rPr lang="en-IN" b="1" dirty="0" smtClean="0"/>
              <a:t>the </a:t>
            </a:r>
            <a:r>
              <a:rPr lang="en-IN" dirty="0" smtClean="0"/>
              <a:t>catalysis </a:t>
            </a:r>
            <a:r>
              <a:rPr lang="en-IN" dirty="0"/>
              <a:t>taking place in the biological systems</a:t>
            </a:r>
            <a:r>
              <a:rPr lang="en-IN" dirty="0" smtClean="0"/>
              <a:t>.</a:t>
            </a:r>
          </a:p>
          <a:p>
            <a:pPr algn="just"/>
            <a:r>
              <a:rPr lang="en-IN" dirty="0"/>
              <a:t>Since 1964, the </a:t>
            </a:r>
            <a:r>
              <a:rPr lang="en-IN" b="1" dirty="0"/>
              <a:t>IUB system of enzyme</a:t>
            </a:r>
          </a:p>
          <a:p>
            <a:pPr algn="just"/>
            <a:r>
              <a:rPr lang="en-IN" b="1" dirty="0"/>
              <a:t>classification has been in force. Enzymes are</a:t>
            </a:r>
          </a:p>
          <a:p>
            <a:pPr algn="just"/>
            <a:r>
              <a:rPr lang="en-IN" dirty="0"/>
              <a:t>divided into </a:t>
            </a:r>
            <a:r>
              <a:rPr lang="en-IN" b="1" dirty="0"/>
              <a:t>six major classes</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lum bright="10000" contrast="40000"/>
          </a:blip>
          <a:srcRect l="21429" t="11852" r="19773" b="5679"/>
          <a:stretch>
            <a:fillRect/>
          </a:stretch>
        </p:blipFill>
        <p:spPr bwMode="auto">
          <a:xfrm>
            <a:off x="1" y="0"/>
            <a:ext cx="9144000" cy="68580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929354"/>
          </a:xfrm>
        </p:spPr>
        <p:txBody>
          <a:bodyPr>
            <a:normAutofit fontScale="92500" lnSpcReduction="10000"/>
          </a:bodyPr>
          <a:lstStyle/>
          <a:p>
            <a:pPr algn="just"/>
            <a:r>
              <a:rPr lang="en-IN" dirty="0" smtClean="0"/>
              <a:t>1. </a:t>
            </a:r>
            <a:r>
              <a:rPr lang="en-IN" b="1" dirty="0" err="1" smtClean="0"/>
              <a:t>Oxidoreductases</a:t>
            </a:r>
            <a:r>
              <a:rPr lang="en-IN" b="1" dirty="0" smtClean="0"/>
              <a:t> : Enzymes involved in </a:t>
            </a:r>
            <a:r>
              <a:rPr lang="en-IN" dirty="0" smtClean="0"/>
              <a:t>oxidation-reduction reactions.</a:t>
            </a:r>
          </a:p>
          <a:p>
            <a:pPr algn="just"/>
            <a:r>
              <a:rPr lang="en-IN" dirty="0" smtClean="0"/>
              <a:t>2. </a:t>
            </a:r>
            <a:r>
              <a:rPr lang="en-IN" b="1" dirty="0" err="1" smtClean="0"/>
              <a:t>Transferases</a:t>
            </a:r>
            <a:r>
              <a:rPr lang="en-IN" b="1" dirty="0" smtClean="0"/>
              <a:t> : Enzymes that catalyse the </a:t>
            </a:r>
            <a:r>
              <a:rPr lang="en-IN" dirty="0" smtClean="0"/>
              <a:t>transfer of functional groups.</a:t>
            </a:r>
          </a:p>
          <a:p>
            <a:pPr algn="just"/>
            <a:r>
              <a:rPr lang="en-IN" dirty="0" smtClean="0"/>
              <a:t>3. </a:t>
            </a:r>
            <a:r>
              <a:rPr lang="en-IN" b="1" dirty="0" err="1" smtClean="0"/>
              <a:t>Hydrolases</a:t>
            </a:r>
            <a:r>
              <a:rPr lang="en-IN" b="1" dirty="0" smtClean="0"/>
              <a:t> : Enzymes that bring about </a:t>
            </a:r>
            <a:r>
              <a:rPr lang="en-IN" dirty="0" smtClean="0"/>
              <a:t>hydrolysis of various compounds.</a:t>
            </a:r>
          </a:p>
          <a:p>
            <a:pPr algn="just"/>
            <a:r>
              <a:rPr lang="en-IN" dirty="0" smtClean="0"/>
              <a:t>4. </a:t>
            </a:r>
            <a:r>
              <a:rPr lang="en-IN" b="1" dirty="0" err="1" smtClean="0"/>
              <a:t>Lyases</a:t>
            </a:r>
            <a:r>
              <a:rPr lang="en-IN" b="1" dirty="0" smtClean="0"/>
              <a:t> : Enzymes specialised in the </a:t>
            </a:r>
            <a:r>
              <a:rPr lang="en-IN" dirty="0" smtClean="0"/>
              <a:t>addition or removal of water, ammonia, CO2 etc.</a:t>
            </a:r>
          </a:p>
          <a:p>
            <a:pPr algn="just"/>
            <a:r>
              <a:rPr lang="en-IN" dirty="0" smtClean="0"/>
              <a:t>5. </a:t>
            </a:r>
            <a:r>
              <a:rPr lang="en-IN" b="1" dirty="0" err="1" smtClean="0"/>
              <a:t>Isomerases</a:t>
            </a:r>
            <a:r>
              <a:rPr lang="en-IN" b="1" dirty="0" smtClean="0"/>
              <a:t> : Enzymes involved in all the </a:t>
            </a:r>
            <a:r>
              <a:rPr lang="en-IN" dirty="0" err="1" smtClean="0"/>
              <a:t>isomerization</a:t>
            </a:r>
            <a:r>
              <a:rPr lang="en-IN" dirty="0" smtClean="0"/>
              <a:t> reactions.</a:t>
            </a:r>
          </a:p>
          <a:p>
            <a:pPr algn="just"/>
            <a:r>
              <a:rPr lang="en-IN" dirty="0" smtClean="0"/>
              <a:t>6. </a:t>
            </a:r>
            <a:r>
              <a:rPr lang="en-IN" b="1" dirty="0" err="1" smtClean="0"/>
              <a:t>Ligases</a:t>
            </a:r>
            <a:r>
              <a:rPr lang="en-IN" b="1" dirty="0" smtClean="0"/>
              <a:t> : Enzymes catalysing the synthetic </a:t>
            </a:r>
            <a:r>
              <a:rPr lang="en-IN" dirty="0" smtClean="0"/>
              <a:t>reactions (Greek : </a:t>
            </a:r>
            <a:r>
              <a:rPr lang="en-IN" dirty="0" err="1" smtClean="0"/>
              <a:t>ligate</a:t>
            </a:r>
            <a:r>
              <a:rPr lang="en-IN" dirty="0" smtClean="0"/>
              <a:t>—to bind) where two molecules are joined together and ATP is used.</a:t>
            </a: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215106"/>
          </a:xfrm>
        </p:spPr>
        <p:txBody>
          <a:bodyPr>
            <a:normAutofit fontScale="70000" lnSpcReduction="20000"/>
          </a:bodyPr>
          <a:lstStyle/>
          <a:p>
            <a:pPr algn="just"/>
            <a:r>
              <a:rPr lang="en-IN" dirty="0" smtClean="0"/>
              <a:t>All the enzymes are invariably proteins. In recent years, however, a few RNA molecules have been shown to function as enzymes. Each enzyme has its own tertiary structure and specific conformation which is very essential for its catalytic activity. The functional unit of the enzyme is known as </a:t>
            </a:r>
            <a:r>
              <a:rPr lang="en-IN" b="1" dirty="0" err="1" smtClean="0"/>
              <a:t>holoenzyme</a:t>
            </a:r>
            <a:r>
              <a:rPr lang="en-IN" b="1" dirty="0" smtClean="0"/>
              <a:t> which is often </a:t>
            </a:r>
            <a:r>
              <a:rPr lang="en-IN" dirty="0" smtClean="0"/>
              <a:t>made up of </a:t>
            </a:r>
            <a:r>
              <a:rPr lang="en-IN" b="1" dirty="0" err="1" smtClean="0"/>
              <a:t>apoenzyme</a:t>
            </a:r>
            <a:r>
              <a:rPr lang="en-IN" b="1" dirty="0" smtClean="0"/>
              <a:t> (the protein part) and a coenzyme (non-protein organic part). </a:t>
            </a:r>
          </a:p>
          <a:p>
            <a:pPr algn="just"/>
            <a:r>
              <a:rPr lang="en-IN" dirty="0" err="1" smtClean="0"/>
              <a:t>Holoenzyme</a:t>
            </a:r>
            <a:r>
              <a:rPr lang="en-IN" dirty="0" smtClean="0"/>
              <a:t> =</a:t>
            </a:r>
            <a:r>
              <a:rPr lang="en-IN" dirty="0" err="1" smtClean="0"/>
              <a:t>Apoenzyme</a:t>
            </a:r>
            <a:r>
              <a:rPr lang="en-IN" dirty="0" smtClean="0"/>
              <a:t> + Coenzyme </a:t>
            </a:r>
            <a:r>
              <a:rPr lang="fr-FR" dirty="0" smtClean="0"/>
              <a:t>(active enzyme) (</a:t>
            </a:r>
            <a:r>
              <a:rPr lang="fr-FR" dirty="0" err="1" smtClean="0"/>
              <a:t>protein</a:t>
            </a:r>
            <a:r>
              <a:rPr lang="fr-FR" dirty="0" smtClean="0"/>
              <a:t> part) (non-</a:t>
            </a:r>
            <a:r>
              <a:rPr lang="fr-FR" dirty="0" err="1" smtClean="0"/>
              <a:t>protein</a:t>
            </a:r>
            <a:r>
              <a:rPr lang="fr-FR" dirty="0" smtClean="0"/>
              <a:t> part)</a:t>
            </a:r>
          </a:p>
          <a:p>
            <a:pPr algn="just"/>
            <a:r>
              <a:rPr lang="en-IN" dirty="0" smtClean="0"/>
              <a:t>The term </a:t>
            </a:r>
            <a:r>
              <a:rPr lang="en-IN" b="1" dirty="0" smtClean="0"/>
              <a:t>prosthetic group is used when the </a:t>
            </a:r>
            <a:r>
              <a:rPr lang="en-IN" dirty="0" smtClean="0"/>
              <a:t>non-protein moiety tightly (covalently) binds with the </a:t>
            </a:r>
            <a:r>
              <a:rPr lang="en-IN" dirty="0" err="1" smtClean="0"/>
              <a:t>apoenzyme</a:t>
            </a:r>
            <a:r>
              <a:rPr lang="en-IN" dirty="0" smtClean="0"/>
              <a:t>. The coenzyme can be separated by dialysis from the enzyme while the prosthetic group cannot be. The word </a:t>
            </a:r>
            <a:r>
              <a:rPr lang="en-IN" b="1" dirty="0" err="1" smtClean="0"/>
              <a:t>monomeric</a:t>
            </a:r>
            <a:r>
              <a:rPr lang="en-IN" b="1" dirty="0" smtClean="0"/>
              <a:t> enzyme is used if it is </a:t>
            </a:r>
            <a:r>
              <a:rPr lang="en-IN" dirty="0" smtClean="0"/>
              <a:t>made up of a single polypeptide e.g. </a:t>
            </a:r>
            <a:r>
              <a:rPr lang="en-IN" dirty="0" err="1" smtClean="0"/>
              <a:t>ribonuclease</a:t>
            </a:r>
            <a:r>
              <a:rPr lang="en-IN" dirty="0" smtClean="0"/>
              <a:t>, </a:t>
            </a:r>
            <a:r>
              <a:rPr lang="en-IN" dirty="0" err="1" smtClean="0"/>
              <a:t>trypsin</a:t>
            </a:r>
            <a:r>
              <a:rPr lang="en-IN" dirty="0" smtClean="0"/>
              <a:t>. Some of the enzymes which possess more than one polypeptide (subunit) chain are known as </a:t>
            </a:r>
            <a:r>
              <a:rPr lang="en-IN" b="1" dirty="0" err="1" smtClean="0"/>
              <a:t>oligomeric</a:t>
            </a:r>
            <a:r>
              <a:rPr lang="en-IN" b="1" dirty="0" smtClean="0"/>
              <a:t> enzymes e.g. </a:t>
            </a:r>
            <a:r>
              <a:rPr lang="en-IN" dirty="0" smtClean="0"/>
              <a:t>lactate </a:t>
            </a:r>
            <a:r>
              <a:rPr lang="en-IN" dirty="0" err="1" smtClean="0"/>
              <a:t>dehydrogenase</a:t>
            </a:r>
            <a:r>
              <a:rPr lang="en-IN" dirty="0" smtClean="0"/>
              <a:t>, </a:t>
            </a:r>
            <a:r>
              <a:rPr lang="en-IN" dirty="0" err="1" smtClean="0"/>
              <a:t>aspartate</a:t>
            </a:r>
            <a:r>
              <a:rPr lang="en-IN" dirty="0" smtClean="0"/>
              <a:t> </a:t>
            </a:r>
            <a:r>
              <a:rPr lang="en-IN" dirty="0" err="1" smtClean="0"/>
              <a:t>transcarbamoylase</a:t>
            </a:r>
            <a:r>
              <a:rPr lang="en-IN" dirty="0" smtClean="0"/>
              <a:t> etc. There are certain </a:t>
            </a:r>
            <a:r>
              <a:rPr lang="en-IN" b="1" dirty="0" err="1" smtClean="0"/>
              <a:t>multienzyme</a:t>
            </a:r>
            <a:r>
              <a:rPr lang="en-IN" b="1" dirty="0" smtClean="0"/>
              <a:t> complexes possessing specific sites to catalyse </a:t>
            </a:r>
            <a:r>
              <a:rPr lang="en-IN" dirty="0" smtClean="0"/>
              <a:t>different reactions in a sequence.</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Factors affecting enzyme activity</a:t>
            </a:r>
            <a:endParaRPr lang="en-IN" dirty="0"/>
          </a:p>
        </p:txBody>
      </p:sp>
      <p:sp>
        <p:nvSpPr>
          <p:cNvPr id="3" name="Content Placeholder 2"/>
          <p:cNvSpPr>
            <a:spLocks noGrp="1"/>
          </p:cNvSpPr>
          <p:nvPr>
            <p:ph idx="1"/>
          </p:nvPr>
        </p:nvSpPr>
        <p:spPr>
          <a:xfrm>
            <a:off x="457200" y="1285860"/>
            <a:ext cx="8229600" cy="5214974"/>
          </a:xfrm>
        </p:spPr>
        <p:txBody>
          <a:bodyPr>
            <a:normAutofit fontScale="92500" lnSpcReduction="10000"/>
          </a:bodyPr>
          <a:lstStyle/>
          <a:p>
            <a:pPr algn="just"/>
            <a:r>
              <a:rPr lang="en-IN" b="1" dirty="0" smtClean="0"/>
              <a:t>1. Concentration of enzyme</a:t>
            </a:r>
          </a:p>
          <a:p>
            <a:pPr algn="just"/>
            <a:r>
              <a:rPr lang="en-IN" dirty="0" smtClean="0"/>
              <a:t>As the concentration of the enzyme is increased, the velocity of the reaction proportionately increases</a:t>
            </a:r>
            <a:r>
              <a:rPr lang="en-IN" b="1" dirty="0" smtClean="0"/>
              <a:t>.</a:t>
            </a:r>
          </a:p>
          <a:p>
            <a:pPr algn="just"/>
            <a:r>
              <a:rPr lang="en-IN" b="1" dirty="0" smtClean="0"/>
              <a:t> In fact, this </a:t>
            </a:r>
            <a:r>
              <a:rPr lang="en-IN" dirty="0" smtClean="0"/>
              <a:t>property of enzyme is made use in determining the serum enzymes for the diagnosis of diseases.</a:t>
            </a:r>
          </a:p>
          <a:p>
            <a:pPr algn="just"/>
            <a:r>
              <a:rPr lang="en-IN" dirty="0" smtClean="0"/>
              <a:t>By using a known volume of serum, and keeping all the other factors (substrate, pH, temperature etc.) at the optimum level, the enzyme could be assayed in the laboratory.</a:t>
            </a:r>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l="17116" t="21235" r="48597" b="20000"/>
          <a:stretch>
            <a:fillRect/>
          </a:stretch>
        </p:blipFill>
        <p:spPr bwMode="auto">
          <a:xfrm>
            <a:off x="571473" y="428604"/>
            <a:ext cx="8072494" cy="6000791"/>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6215106"/>
          </a:xfrm>
        </p:spPr>
        <p:txBody>
          <a:bodyPr>
            <a:normAutofit fontScale="92500" lnSpcReduction="10000"/>
          </a:bodyPr>
          <a:lstStyle/>
          <a:p>
            <a:pPr algn="just"/>
            <a:r>
              <a:rPr lang="en-IN" b="1" dirty="0" smtClean="0"/>
              <a:t>2. Concentration of substrate</a:t>
            </a:r>
          </a:p>
          <a:p>
            <a:pPr algn="just"/>
            <a:r>
              <a:rPr lang="en-IN" dirty="0" smtClean="0"/>
              <a:t>Increase in the substrate concentration gradually </a:t>
            </a:r>
            <a:r>
              <a:rPr lang="en-IN" b="1" dirty="0" smtClean="0"/>
              <a:t>increases the velocity of enzyme reaction within the limited range of substrate </a:t>
            </a:r>
            <a:r>
              <a:rPr lang="en-IN" dirty="0" smtClean="0"/>
              <a:t>levels. A rectangular hyperbola is obtained when velocity is plotted against the substrate concentration</a:t>
            </a:r>
            <a:r>
              <a:rPr lang="en-IN" b="1" dirty="0" smtClean="0"/>
              <a:t>. </a:t>
            </a:r>
            <a:endParaRPr lang="en-IN" dirty="0" smtClean="0"/>
          </a:p>
          <a:p>
            <a:pPr algn="just"/>
            <a:r>
              <a:rPr lang="en-IN" b="1" dirty="0" smtClean="0"/>
              <a:t>Order of reaction : When the velocity of the </a:t>
            </a:r>
            <a:r>
              <a:rPr lang="en-IN" dirty="0" smtClean="0"/>
              <a:t>reaction is almost proportional to the substrate concentration (i.e. [S] is less than Km), the rate of the reaction is said to be </a:t>
            </a:r>
            <a:r>
              <a:rPr lang="en-IN" b="1" dirty="0" smtClean="0"/>
              <a:t>first order with respect </a:t>
            </a:r>
            <a:r>
              <a:rPr lang="en-IN" dirty="0" smtClean="0"/>
              <a:t>to substrate. When the [S] is much greater than Km, the rate of reaction is independent of substrate concentration, and the reaction is said to be </a:t>
            </a:r>
            <a:r>
              <a:rPr lang="en-IN" b="1" dirty="0" smtClean="0"/>
              <a:t>zero order.</a:t>
            </a: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l="13264" t="11358" r="38904" b="9034"/>
          <a:stretch>
            <a:fillRect/>
          </a:stretch>
        </p:blipFill>
        <p:spPr bwMode="auto">
          <a:xfrm>
            <a:off x="428596" y="285728"/>
            <a:ext cx="8358246" cy="6357982"/>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lum bright="-10000" contrast="10000"/>
          </a:blip>
          <a:srcRect l="50688" t="11852" r="24822" b="11111"/>
          <a:stretch>
            <a:fillRect/>
          </a:stretch>
        </p:blipFill>
        <p:spPr bwMode="auto">
          <a:xfrm>
            <a:off x="857224" y="285728"/>
            <a:ext cx="7786742" cy="614366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l="21023" t="35802" r="49163" b="45679"/>
          <a:stretch>
            <a:fillRect/>
          </a:stretch>
        </p:blipFill>
        <p:spPr bwMode="auto">
          <a:xfrm>
            <a:off x="571472" y="357166"/>
            <a:ext cx="7858180" cy="1714512"/>
          </a:xfrm>
          <a:prstGeom prst="rect">
            <a:avLst/>
          </a:prstGeom>
          <a:noFill/>
          <a:ln w="9525">
            <a:noFill/>
            <a:miter lim="800000"/>
            <a:headEnd/>
            <a:tailEnd/>
          </a:ln>
        </p:spPr>
      </p:pic>
      <p:sp>
        <p:nvSpPr>
          <p:cNvPr id="6" name="TextBox 5"/>
          <p:cNvSpPr txBox="1"/>
          <p:nvPr/>
        </p:nvSpPr>
        <p:spPr>
          <a:xfrm>
            <a:off x="214282" y="2357430"/>
            <a:ext cx="8572560" cy="3785652"/>
          </a:xfrm>
          <a:prstGeom prst="rect">
            <a:avLst/>
          </a:prstGeom>
          <a:noFill/>
        </p:spPr>
        <p:txBody>
          <a:bodyPr wrap="square" rtlCol="0">
            <a:spAutoFit/>
          </a:bodyPr>
          <a:lstStyle/>
          <a:p>
            <a:pPr algn="just"/>
            <a:r>
              <a:rPr lang="en-IN" sz="2000" dirty="0" smtClean="0"/>
              <a:t>K stands for a constant and </a:t>
            </a:r>
            <a:r>
              <a:rPr lang="en-IN" sz="2000" b="1" dirty="0" smtClean="0"/>
              <a:t>m stands for </a:t>
            </a:r>
            <a:r>
              <a:rPr lang="en-IN" sz="2000" b="1" dirty="0" err="1" smtClean="0"/>
              <a:t>Michaelis</a:t>
            </a:r>
            <a:r>
              <a:rPr lang="en-IN" sz="2000" b="1" dirty="0" smtClean="0"/>
              <a:t> (in Km).</a:t>
            </a:r>
          </a:p>
          <a:p>
            <a:pPr algn="just"/>
            <a:r>
              <a:rPr lang="en-IN" sz="2000" b="1" dirty="0" smtClean="0"/>
              <a:t>Km or the </a:t>
            </a:r>
            <a:r>
              <a:rPr lang="en-IN" sz="2000" b="1" dirty="0" err="1" smtClean="0"/>
              <a:t>Michaelis-Menten</a:t>
            </a:r>
            <a:r>
              <a:rPr lang="en-IN" sz="2000" b="1" dirty="0" smtClean="0"/>
              <a:t> constant is </a:t>
            </a:r>
            <a:r>
              <a:rPr lang="en-IN" sz="2000" dirty="0" smtClean="0"/>
              <a:t>defined as the </a:t>
            </a:r>
            <a:r>
              <a:rPr lang="en-IN" sz="2000" b="1" dirty="0" smtClean="0"/>
              <a:t>substrate concentration </a:t>
            </a:r>
            <a:r>
              <a:rPr lang="en-IN" sz="2000" dirty="0" smtClean="0"/>
              <a:t>(expressed in moles/l) </a:t>
            </a:r>
            <a:r>
              <a:rPr lang="en-IN" sz="2000" b="1" dirty="0" smtClean="0"/>
              <a:t>to produce half-</a:t>
            </a:r>
            <a:r>
              <a:rPr lang="en-IN" sz="2000" b="1" dirty="0" err="1" smtClean="0"/>
              <a:t>maximu</a:t>
            </a:r>
            <a:r>
              <a:rPr lang="en-IN" sz="2000" b="1" dirty="0" smtClean="0"/>
              <a:t> velocity in an enzyme catalysed reaction. It </a:t>
            </a:r>
            <a:r>
              <a:rPr lang="en-IN" sz="2000" dirty="0" smtClean="0"/>
              <a:t>indicates that half of the enzyme molecules (</a:t>
            </a:r>
            <a:r>
              <a:rPr lang="en-IN" sz="2000" dirty="0" err="1" smtClean="0"/>
              <a:t>i.e</a:t>
            </a:r>
            <a:r>
              <a:rPr lang="en-IN" sz="2000" dirty="0" smtClean="0"/>
              <a:t> 50%) are bound with the substrate molecule when the substrate concentration equals the Km</a:t>
            </a:r>
          </a:p>
          <a:p>
            <a:pPr algn="just"/>
            <a:r>
              <a:rPr lang="en-IN" sz="2000" dirty="0" smtClean="0"/>
              <a:t>Value Km value is a constant and a </a:t>
            </a:r>
            <a:r>
              <a:rPr lang="en-IN" sz="2000" b="1" dirty="0" smtClean="0"/>
              <a:t>characteristic feature of a given enzyme (comparable to a </a:t>
            </a:r>
            <a:r>
              <a:rPr lang="en-IN" sz="2000" dirty="0" smtClean="0"/>
              <a:t>thumb impression or signature). It is a representative for measuring the strength of ES complex. A </a:t>
            </a:r>
            <a:r>
              <a:rPr lang="en-IN" sz="2000" b="1" dirty="0" smtClean="0"/>
              <a:t>low Km value indicates a strong affinity between enzyme and substrate, whereas </a:t>
            </a:r>
            <a:r>
              <a:rPr lang="en-IN" sz="2000" dirty="0" smtClean="0"/>
              <a:t>a high Km value reflects a weak affinity between them. For majority of enzymes, the Km values are in the range of 10–5 to 10–2 moles. It may however, be noted that Km is </a:t>
            </a:r>
            <a:r>
              <a:rPr lang="en-IN" sz="2000" b="1" dirty="0" smtClean="0"/>
              <a:t>not dependent on the concentration of enzyme.</a:t>
            </a:r>
            <a:endParaRPr lang="en-IN"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6143668"/>
          </a:xfrm>
        </p:spPr>
        <p:txBody>
          <a:bodyPr>
            <a:normAutofit fontScale="70000" lnSpcReduction="20000"/>
          </a:bodyPr>
          <a:lstStyle/>
          <a:p>
            <a:pPr algn="just"/>
            <a:r>
              <a:rPr lang="en-IN" b="1" dirty="0" smtClean="0"/>
              <a:t>3. Effect of temperature</a:t>
            </a:r>
          </a:p>
          <a:p>
            <a:pPr algn="just"/>
            <a:r>
              <a:rPr lang="en-IN" dirty="0" smtClean="0"/>
              <a:t>Velocity of an enzyme reaction increases </a:t>
            </a:r>
            <a:r>
              <a:rPr lang="en-IN" dirty="0" err="1" smtClean="0"/>
              <a:t>withmincrease</a:t>
            </a:r>
            <a:r>
              <a:rPr lang="en-IN" dirty="0" smtClean="0"/>
              <a:t> in temperature up to a maximum and then declines. A bell-shaped curve is usually observed. </a:t>
            </a:r>
          </a:p>
          <a:p>
            <a:pPr algn="just"/>
            <a:r>
              <a:rPr lang="en-IN" dirty="0" smtClean="0"/>
              <a:t>Temperature coefficient or Q10 is defined as increase in enzyme velocity when the temperature is increased by 10°C. For a majority of enzymes, Q10 is 2 between 0°C and 40°C. Increase in temperature results in higher activation energy of the molecules and more molecular (enzyme and substrate) collision and interaction for the reaction to proceed faster.</a:t>
            </a:r>
          </a:p>
          <a:p>
            <a:pPr algn="just"/>
            <a:r>
              <a:rPr lang="en-IN" dirty="0" smtClean="0"/>
              <a:t>The optimum temperature for most of the enzymes is between 35°C–40°C. However, a few enzymes (e.g. </a:t>
            </a:r>
            <a:r>
              <a:rPr lang="en-IN" dirty="0" err="1" smtClean="0"/>
              <a:t>Taq</a:t>
            </a:r>
            <a:r>
              <a:rPr lang="en-IN" dirty="0" smtClean="0"/>
              <a:t> DNA polymerase, muscle </a:t>
            </a:r>
            <a:r>
              <a:rPr lang="en-IN" dirty="0" err="1" smtClean="0"/>
              <a:t>adenylate</a:t>
            </a:r>
            <a:r>
              <a:rPr lang="en-IN" dirty="0" smtClean="0"/>
              <a:t> </a:t>
            </a:r>
            <a:r>
              <a:rPr lang="en-IN" dirty="0" err="1" smtClean="0"/>
              <a:t>kinase</a:t>
            </a:r>
            <a:r>
              <a:rPr lang="en-IN" dirty="0" smtClean="0"/>
              <a:t>) are active even at 100°C. Some plant enzymes like </a:t>
            </a:r>
            <a:r>
              <a:rPr lang="en-IN" dirty="0" err="1" smtClean="0"/>
              <a:t>urease</a:t>
            </a:r>
            <a:r>
              <a:rPr lang="en-IN" dirty="0" smtClean="0"/>
              <a:t> have optimum activity around 60°C. This may be due to very stable structure and conformation of these enzymes.</a:t>
            </a:r>
          </a:p>
          <a:p>
            <a:pPr algn="just"/>
            <a:r>
              <a:rPr lang="en-IN" dirty="0" smtClean="0"/>
              <a:t>In general, when the enzymes are exposed to a temperature above 50°C, </a:t>
            </a:r>
            <a:r>
              <a:rPr lang="en-IN" dirty="0" err="1" smtClean="0"/>
              <a:t>denaturation</a:t>
            </a:r>
            <a:r>
              <a:rPr lang="en-IN" dirty="0" smtClean="0"/>
              <a:t> leading to derangement in the native (tertiary) structure of the protein and active site are seen. Majority of the enzymes become inactive at higher temperature (above 70°C).</a:t>
            </a:r>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l="16031" t="29630" r="49025" b="22358"/>
          <a:stretch>
            <a:fillRect/>
          </a:stretch>
        </p:blipFill>
        <p:spPr bwMode="auto">
          <a:xfrm>
            <a:off x="357158" y="357166"/>
            <a:ext cx="8501122" cy="6215106"/>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6000792"/>
          </a:xfrm>
        </p:spPr>
        <p:txBody>
          <a:bodyPr>
            <a:normAutofit fontScale="77500" lnSpcReduction="20000"/>
          </a:bodyPr>
          <a:lstStyle/>
          <a:p>
            <a:r>
              <a:rPr lang="en-IN" b="1" dirty="0" smtClean="0"/>
              <a:t>4. Effect of pH</a:t>
            </a:r>
          </a:p>
          <a:p>
            <a:pPr algn="just"/>
            <a:r>
              <a:rPr lang="en-IN" dirty="0" smtClean="0"/>
              <a:t>Increase in the hydrogen ion concentration (pH) considerably influences the enzyme activity and a </a:t>
            </a:r>
            <a:r>
              <a:rPr lang="en-IN" b="1" dirty="0" smtClean="0"/>
              <a:t>bell-shaped curve is normally obtained . </a:t>
            </a:r>
          </a:p>
          <a:p>
            <a:pPr algn="just"/>
            <a:r>
              <a:rPr lang="en-IN" b="1" dirty="0" smtClean="0"/>
              <a:t>Each enzyme has an optimum pH at </a:t>
            </a:r>
            <a:r>
              <a:rPr lang="en-IN" dirty="0" smtClean="0"/>
              <a:t>which the velocity is maximum. Below and above this pH, the enzyme activity is much lower and at extreme pH, the enzyme becomes totally inactive.</a:t>
            </a:r>
          </a:p>
          <a:p>
            <a:pPr algn="just"/>
            <a:r>
              <a:rPr lang="en-IN" dirty="0" smtClean="0"/>
              <a:t>Most of the enzymes of higher organisms show optimum activity around neutral pH (6-8). There are, however, many exceptions like pepsin (1-2), acid </a:t>
            </a:r>
            <a:r>
              <a:rPr lang="en-IN" dirty="0" err="1" smtClean="0"/>
              <a:t>phosphatase</a:t>
            </a:r>
            <a:r>
              <a:rPr lang="en-IN" dirty="0" smtClean="0"/>
              <a:t> (4-5) and alkaline </a:t>
            </a:r>
            <a:r>
              <a:rPr lang="en-IN" dirty="0" err="1" smtClean="0"/>
              <a:t>phosphatase</a:t>
            </a:r>
            <a:r>
              <a:rPr lang="en-IN" dirty="0" smtClean="0"/>
              <a:t> (10-11). Enzymes from fungi and plants are most active in acidic pH (4-6).</a:t>
            </a:r>
          </a:p>
          <a:p>
            <a:pPr algn="just"/>
            <a:r>
              <a:rPr lang="en-IN" dirty="0" smtClean="0"/>
              <a:t>Hydrogen ions influence the enzyme activity by altering the ionic charges on the amino acids (particularly at the active site), substrate, ES complex etc.</a:t>
            </a:r>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l="54015" t="24691" r="13814" b="17778"/>
          <a:stretch>
            <a:fillRect/>
          </a:stretch>
        </p:blipFill>
        <p:spPr bwMode="auto">
          <a:xfrm>
            <a:off x="1000101" y="714356"/>
            <a:ext cx="7215237" cy="5253079"/>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340369"/>
          </a:xfrm>
        </p:spPr>
        <p:txBody>
          <a:bodyPr>
            <a:normAutofit/>
          </a:bodyPr>
          <a:lstStyle/>
          <a:p>
            <a:r>
              <a:rPr lang="en-IN" b="1" dirty="0" smtClean="0"/>
              <a:t>5. Effect of product concentration</a:t>
            </a:r>
          </a:p>
          <a:p>
            <a:pPr algn="just"/>
            <a:r>
              <a:rPr lang="en-IN" dirty="0" smtClean="0"/>
              <a:t>The accumulation of reaction products generally decreases the enzyme velocity.</a:t>
            </a:r>
          </a:p>
          <a:p>
            <a:pPr algn="just"/>
            <a:r>
              <a:rPr lang="en-IN" dirty="0" smtClean="0"/>
              <a:t>For certain enzymes, the products combine with the active site of enzyme and form a loose complex and, thus, inhibit the enzyme activity.</a:t>
            </a:r>
          </a:p>
          <a:p>
            <a:pPr algn="just"/>
            <a:r>
              <a:rPr lang="en-IN" dirty="0" smtClean="0"/>
              <a:t>In the living system, this type of inhibition is generally prevented by a quick removal of products formed. </a:t>
            </a:r>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143668"/>
          </a:xfrm>
        </p:spPr>
        <p:txBody>
          <a:bodyPr>
            <a:normAutofit fontScale="70000" lnSpcReduction="20000"/>
          </a:bodyPr>
          <a:lstStyle/>
          <a:p>
            <a:r>
              <a:rPr lang="en-IN" b="1" dirty="0" smtClean="0"/>
              <a:t>6. Effect of activators</a:t>
            </a:r>
          </a:p>
          <a:p>
            <a:pPr algn="just"/>
            <a:r>
              <a:rPr lang="en-IN" dirty="0" smtClean="0"/>
              <a:t>Some of the enzymes require certain inorganic </a:t>
            </a:r>
            <a:r>
              <a:rPr lang="en-IN" b="1" dirty="0" smtClean="0"/>
              <a:t>metallic </a:t>
            </a:r>
            <a:r>
              <a:rPr lang="en-IN" b="1" dirty="0" err="1" smtClean="0"/>
              <a:t>cations</a:t>
            </a:r>
            <a:r>
              <a:rPr lang="en-IN" b="1" dirty="0" smtClean="0"/>
              <a:t> like Mg2+, Mn2+, </a:t>
            </a:r>
            <a:r>
              <a:rPr lang="en-IN" dirty="0" smtClean="0"/>
              <a:t>Zn2+, Ca2+, Co2+, Cu2+, Na+, K+ etc. for their optimum activity. Rarely, anions are also needed for enzyme activity e.g. chloride ion (</a:t>
            </a:r>
            <a:r>
              <a:rPr lang="en-IN" dirty="0" err="1" smtClean="0"/>
              <a:t>Cl</a:t>
            </a:r>
            <a:r>
              <a:rPr lang="en-IN" dirty="0" smtClean="0"/>
              <a:t>–) for amylase. Metals function as activators of enzyme velocity through various mechanisms— combining with the substrate, formation of ES-metal complex, direct participation in the reaction and bringing a conformational change in the enzyme.</a:t>
            </a:r>
          </a:p>
          <a:p>
            <a:pPr algn="just"/>
            <a:r>
              <a:rPr lang="en-IN" dirty="0" smtClean="0"/>
              <a:t>Two categories of enzymes requiring metals for their activity are distinguished </a:t>
            </a:r>
          </a:p>
          <a:p>
            <a:pPr algn="just"/>
            <a:r>
              <a:rPr lang="en-IN" b="1" dirty="0" smtClean="0"/>
              <a:t>Metal-activated enzymes : The metal is not </a:t>
            </a:r>
            <a:r>
              <a:rPr lang="en-IN" dirty="0" smtClean="0"/>
              <a:t>tightly held by the enzyme and can be exchanged easily with other ions e.g. </a:t>
            </a:r>
            <a:r>
              <a:rPr lang="en-IN" dirty="0" err="1" smtClean="0"/>
              <a:t>ATPase</a:t>
            </a:r>
            <a:r>
              <a:rPr lang="en-IN" dirty="0" smtClean="0"/>
              <a:t> (Mg2+ and Ca2+) </a:t>
            </a:r>
            <a:r>
              <a:rPr lang="en-IN" dirty="0" err="1" smtClean="0"/>
              <a:t>Enolase</a:t>
            </a:r>
            <a:r>
              <a:rPr lang="en-IN" dirty="0" smtClean="0"/>
              <a:t> (Mg2+) </a:t>
            </a:r>
          </a:p>
          <a:p>
            <a:pPr algn="just"/>
            <a:r>
              <a:rPr lang="en-IN" dirty="0" smtClean="0"/>
              <a:t> </a:t>
            </a:r>
            <a:r>
              <a:rPr lang="en-IN" b="1" dirty="0" err="1" smtClean="0"/>
              <a:t>Metalloenzymes</a:t>
            </a:r>
            <a:r>
              <a:rPr lang="en-IN" b="1" dirty="0" smtClean="0"/>
              <a:t> : These enzymes hold </a:t>
            </a:r>
            <a:r>
              <a:rPr lang="en-IN" dirty="0" smtClean="0"/>
              <a:t>the metals rather tightly which are not readily exchanged. e.g. alcohol </a:t>
            </a:r>
            <a:r>
              <a:rPr lang="en-IN" dirty="0" err="1" smtClean="0"/>
              <a:t>dehydrogenase</a:t>
            </a:r>
            <a:r>
              <a:rPr lang="en-IN" dirty="0" smtClean="0"/>
              <a:t>, carbonic </a:t>
            </a:r>
            <a:r>
              <a:rPr lang="en-IN" dirty="0" err="1" smtClean="0"/>
              <a:t>anhydrase</a:t>
            </a:r>
            <a:r>
              <a:rPr lang="en-IN" dirty="0" smtClean="0"/>
              <a:t>, alkaline </a:t>
            </a:r>
            <a:r>
              <a:rPr lang="en-IN" dirty="0" err="1" smtClean="0"/>
              <a:t>phosphatase</a:t>
            </a:r>
            <a:r>
              <a:rPr lang="en-IN" dirty="0" smtClean="0"/>
              <a:t>, </a:t>
            </a:r>
            <a:r>
              <a:rPr lang="en-IN" dirty="0" err="1" smtClean="0"/>
              <a:t>carboxypeptidase</a:t>
            </a:r>
            <a:r>
              <a:rPr lang="en-IN" dirty="0" smtClean="0"/>
              <a:t> and </a:t>
            </a:r>
            <a:r>
              <a:rPr lang="en-IN" dirty="0" err="1" smtClean="0"/>
              <a:t>aldolase</a:t>
            </a:r>
            <a:r>
              <a:rPr lang="en-IN" dirty="0" smtClean="0"/>
              <a:t> contain zinc. Phenol </a:t>
            </a:r>
            <a:r>
              <a:rPr lang="en-IN" dirty="0" err="1" smtClean="0"/>
              <a:t>oxidase</a:t>
            </a:r>
            <a:r>
              <a:rPr lang="en-IN" dirty="0" smtClean="0"/>
              <a:t> (copper); </a:t>
            </a:r>
            <a:r>
              <a:rPr lang="en-IN" dirty="0" err="1" smtClean="0"/>
              <a:t>Pyruvate</a:t>
            </a:r>
            <a:r>
              <a:rPr lang="en-IN" dirty="0" smtClean="0"/>
              <a:t> </a:t>
            </a:r>
            <a:r>
              <a:rPr lang="en-IN" dirty="0" err="1" smtClean="0"/>
              <a:t>oxidase</a:t>
            </a:r>
            <a:r>
              <a:rPr lang="en-IN" dirty="0" smtClean="0"/>
              <a:t> (manganese); </a:t>
            </a:r>
            <a:r>
              <a:rPr lang="en-IN" dirty="0" err="1" smtClean="0"/>
              <a:t>Xanthine</a:t>
            </a:r>
            <a:r>
              <a:rPr lang="en-IN" dirty="0" smtClean="0"/>
              <a:t> </a:t>
            </a:r>
            <a:r>
              <a:rPr lang="en-IN" dirty="0" err="1" smtClean="0"/>
              <a:t>oxidase</a:t>
            </a:r>
            <a:r>
              <a:rPr lang="en-IN" dirty="0" smtClean="0"/>
              <a:t> (molybdenum); </a:t>
            </a:r>
            <a:r>
              <a:rPr lang="en-IN" dirty="0" err="1" smtClean="0"/>
              <a:t>Cytochrome</a:t>
            </a:r>
            <a:r>
              <a:rPr lang="en-IN" dirty="0" smtClean="0"/>
              <a:t> </a:t>
            </a:r>
            <a:r>
              <a:rPr lang="en-IN" dirty="0" err="1" smtClean="0"/>
              <a:t>oxidase</a:t>
            </a:r>
            <a:r>
              <a:rPr lang="en-IN" dirty="0" smtClean="0"/>
              <a:t> (iron and copper).</a:t>
            </a:r>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6072230"/>
          </a:xfrm>
        </p:spPr>
        <p:txBody>
          <a:bodyPr>
            <a:normAutofit/>
          </a:bodyPr>
          <a:lstStyle/>
          <a:p>
            <a:pPr algn="just"/>
            <a:r>
              <a:rPr lang="en-IN" b="1" dirty="0" smtClean="0"/>
              <a:t>7. Effect of time</a:t>
            </a:r>
          </a:p>
          <a:p>
            <a:pPr algn="just"/>
            <a:r>
              <a:rPr lang="en-IN" dirty="0" smtClean="0"/>
              <a:t>Under ideal and optimal conditions (like pH, temperature etc.), the time required for an enzyme reaction is less. Variations in the time of the reaction are generally related to the alterations in pH and temperature.</a:t>
            </a:r>
          </a:p>
          <a:p>
            <a:pPr algn="just"/>
            <a:r>
              <a:rPr lang="en-IN" b="1" dirty="0" smtClean="0"/>
              <a:t>8. Effect of light and radiation</a:t>
            </a:r>
          </a:p>
          <a:p>
            <a:pPr algn="just"/>
            <a:r>
              <a:rPr lang="en-IN" dirty="0" smtClean="0"/>
              <a:t>Exposure of enzymes to ultraviolet, beta, gamma and X-rays inactivates certain enzymes due to the formation of peroxides. e.g. UV rays inhibit salivary amylase activity.</a:t>
            </a:r>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357166"/>
            <a:ext cx="8229600" cy="5929354"/>
          </a:xfrm>
        </p:spPr>
        <p:txBody>
          <a:bodyPr>
            <a:normAutofit/>
          </a:bodyPr>
          <a:lstStyle/>
          <a:p>
            <a:pPr algn="just"/>
            <a:r>
              <a:rPr lang="en-IN" dirty="0" smtClean="0"/>
              <a:t>Enzymes are big in size compared to substrates which are relatively smaller. Evidently, a small portion of the huge enzyme molecule is directly involved in the substrate binding and catalysis</a:t>
            </a:r>
            <a:r>
              <a:rPr lang="en-IN" b="1" dirty="0" smtClean="0"/>
              <a:t>.</a:t>
            </a:r>
          </a:p>
          <a:p>
            <a:pPr algn="just"/>
            <a:r>
              <a:rPr lang="en-IN" b="1" dirty="0" smtClean="0"/>
              <a:t>The active site (or active centre) of an enzyme represents as the small region at which the substrate(s) binds and participates in the catalysis.</a:t>
            </a:r>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l="53550" t="26201" r="10953" b="29604"/>
          <a:stretch>
            <a:fillRect/>
          </a:stretch>
        </p:blipFill>
        <p:spPr bwMode="auto">
          <a:xfrm>
            <a:off x="642910" y="214290"/>
            <a:ext cx="7858180" cy="6357982"/>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428604"/>
            <a:ext cx="8229600" cy="6072230"/>
          </a:xfrm>
        </p:spPr>
        <p:txBody>
          <a:bodyPr>
            <a:normAutofit fontScale="92500" lnSpcReduction="20000"/>
          </a:bodyPr>
          <a:lstStyle/>
          <a:p>
            <a:r>
              <a:rPr lang="en-IN" b="1" dirty="0" smtClean="0"/>
              <a:t>Salient features of active site</a:t>
            </a:r>
          </a:p>
          <a:p>
            <a:pPr algn="just"/>
            <a:r>
              <a:rPr lang="en-IN" dirty="0" smtClean="0"/>
              <a:t>1. The existence of active site is due to the tertiary structure of protein resulting in </a:t>
            </a:r>
            <a:r>
              <a:rPr lang="en-IN" dirty="0" err="1" smtClean="0"/>
              <a:t>threedimensional</a:t>
            </a:r>
            <a:r>
              <a:rPr lang="en-IN" dirty="0" smtClean="0"/>
              <a:t> native conformation.</a:t>
            </a:r>
          </a:p>
          <a:p>
            <a:pPr algn="just"/>
            <a:r>
              <a:rPr lang="en-IN" dirty="0" smtClean="0"/>
              <a:t>2. The active site is made up of amino acids (known as catalytic residues) which are far from each other in the linear sequence of amino acids (primary structure of protein). For instance, the enzyme </a:t>
            </a:r>
            <a:r>
              <a:rPr lang="en-IN" dirty="0" err="1" smtClean="0"/>
              <a:t>lysozyme</a:t>
            </a:r>
            <a:r>
              <a:rPr lang="en-IN" dirty="0" smtClean="0"/>
              <a:t> has 129 amino acids. </a:t>
            </a:r>
          </a:p>
          <a:p>
            <a:pPr algn="just"/>
            <a:r>
              <a:rPr lang="en-IN" dirty="0" smtClean="0"/>
              <a:t>The active site is formed by the contribution of amino acid residues numbered 35, 52, 62, 63 and 101.</a:t>
            </a:r>
          </a:p>
          <a:p>
            <a:pPr algn="just"/>
            <a:r>
              <a:rPr lang="en-IN" dirty="0" smtClean="0"/>
              <a:t>3. Active sites are regarded as clefts or crevices or pockets occupying a small region in a big enzyme molecule.</a:t>
            </a:r>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6000792"/>
          </a:xfrm>
        </p:spPr>
        <p:txBody>
          <a:bodyPr>
            <a:normAutofit fontScale="70000" lnSpcReduction="20000"/>
          </a:bodyPr>
          <a:lstStyle/>
          <a:p>
            <a:pPr algn="just"/>
            <a:r>
              <a:rPr lang="en-IN" dirty="0" smtClean="0"/>
              <a:t>4. The active site is not rigid in structure and shape. It is rather </a:t>
            </a:r>
            <a:r>
              <a:rPr lang="en-IN" b="1" dirty="0" smtClean="0"/>
              <a:t>flexible to promote the specific</a:t>
            </a:r>
          </a:p>
          <a:p>
            <a:pPr algn="just"/>
            <a:r>
              <a:rPr lang="en-IN" dirty="0" smtClean="0"/>
              <a:t>substrate binding.</a:t>
            </a:r>
          </a:p>
          <a:p>
            <a:pPr algn="just"/>
            <a:r>
              <a:rPr lang="en-IN" dirty="0" smtClean="0"/>
              <a:t>5. Generally, the active site possesses a </a:t>
            </a:r>
            <a:r>
              <a:rPr lang="en-IN" b="1" dirty="0" smtClean="0"/>
              <a:t>substrate binding site and a catalytic site. The </a:t>
            </a:r>
            <a:r>
              <a:rPr lang="en-IN" dirty="0" smtClean="0"/>
              <a:t>latter is for the catalysis of the specific reaction.</a:t>
            </a:r>
          </a:p>
          <a:p>
            <a:pPr algn="just"/>
            <a:r>
              <a:rPr lang="en-IN" dirty="0" smtClean="0"/>
              <a:t>6. The coenzymes or cofactors on which some enzymes depend are present as a part of the catalytic site.</a:t>
            </a:r>
          </a:p>
          <a:p>
            <a:pPr algn="just"/>
            <a:r>
              <a:rPr lang="en-IN" dirty="0" smtClean="0"/>
              <a:t>7. The substrate(s) binds at the active site by weak </a:t>
            </a:r>
            <a:r>
              <a:rPr lang="en-IN" dirty="0" err="1" smtClean="0"/>
              <a:t>noncovalent</a:t>
            </a:r>
            <a:r>
              <a:rPr lang="en-IN" dirty="0" smtClean="0"/>
              <a:t> bonds.</a:t>
            </a:r>
          </a:p>
          <a:p>
            <a:pPr algn="just"/>
            <a:r>
              <a:rPr lang="en-IN" dirty="0" smtClean="0"/>
              <a:t>8. Enzymes are specific in their function due to the existence of active sites.</a:t>
            </a:r>
          </a:p>
          <a:p>
            <a:pPr algn="just"/>
            <a:r>
              <a:rPr lang="en-IN" dirty="0" smtClean="0"/>
              <a:t>9. The commonly found amino acids at the active sites are serine, </a:t>
            </a:r>
            <a:r>
              <a:rPr lang="en-IN" dirty="0" err="1" smtClean="0"/>
              <a:t>aspartate</a:t>
            </a:r>
            <a:r>
              <a:rPr lang="en-IN" dirty="0" smtClean="0"/>
              <a:t>, </a:t>
            </a:r>
            <a:r>
              <a:rPr lang="en-IN" dirty="0" err="1" smtClean="0"/>
              <a:t>histidine</a:t>
            </a:r>
            <a:r>
              <a:rPr lang="en-IN" dirty="0" smtClean="0"/>
              <a:t>, </a:t>
            </a:r>
            <a:r>
              <a:rPr lang="en-IN" dirty="0" err="1" smtClean="0"/>
              <a:t>cysteine</a:t>
            </a:r>
            <a:r>
              <a:rPr lang="en-IN" dirty="0" smtClean="0"/>
              <a:t>, lysine, </a:t>
            </a:r>
            <a:r>
              <a:rPr lang="en-IN" dirty="0" err="1" smtClean="0"/>
              <a:t>arginine</a:t>
            </a:r>
            <a:r>
              <a:rPr lang="en-IN" dirty="0" smtClean="0"/>
              <a:t>, glutamate, tyrosine etc.</a:t>
            </a:r>
          </a:p>
          <a:p>
            <a:pPr algn="just"/>
            <a:r>
              <a:rPr lang="en-IN" dirty="0" smtClean="0"/>
              <a:t>Among these amino acids, </a:t>
            </a:r>
            <a:r>
              <a:rPr lang="en-IN" b="1" dirty="0" smtClean="0"/>
              <a:t>serine is the most </a:t>
            </a:r>
            <a:r>
              <a:rPr lang="en-IN" dirty="0" smtClean="0"/>
              <a:t>frequently found.</a:t>
            </a:r>
          </a:p>
          <a:p>
            <a:pPr algn="just"/>
            <a:r>
              <a:rPr lang="en-IN" dirty="0" smtClean="0"/>
              <a:t>10. The substrate[S] binds the enzyme (E) at the active site to form enzyme-substrate complex (ES). The product (P) is released after the catalysis and the enzyme is available for reuse.</a:t>
            </a:r>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TotalTime>
  <Words>1894</Words>
  <Application>Microsoft Office PowerPoint</Application>
  <PresentationFormat>On-screen Show (4:3)</PresentationFormat>
  <Paragraphs>70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ENZYMES</vt:lpstr>
      <vt:lpstr>Slide 2</vt:lpstr>
      <vt:lpstr>Slide 3</vt:lpstr>
      <vt:lpstr>Slide 4</vt:lpstr>
      <vt:lpstr>Slide 5</vt:lpstr>
      <vt:lpstr>Slide 6</vt:lpstr>
      <vt:lpstr>Factors affecting enzyme activity</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PRITI</dc:creator>
  <cp:lastModifiedBy>PRITI</cp:lastModifiedBy>
  <cp:revision>13</cp:revision>
  <dcterms:created xsi:type="dcterms:W3CDTF">2021-05-25T05:59:39Z</dcterms:created>
  <dcterms:modified xsi:type="dcterms:W3CDTF">2021-05-28T07:21:07Z</dcterms:modified>
</cp:coreProperties>
</file>