
<file path=[Content_Types].xml><?xml version="1.0" encoding="utf-8"?>
<Types xmlns="http://schemas.openxmlformats.org/package/2006/content-types">
  <Default Extension="jpeg" ContentType="image/jpeg"/>
  <Default Extension="JPG" ContentType="image/.jp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88" r:id="rId6"/>
    <p:sldId id="289" r:id="rId7"/>
    <p:sldId id="286" r:id="rId8"/>
    <p:sldId id="290" r:id="rId9"/>
    <p:sldId id="287" r:id="rId10"/>
    <p:sldId id="258" r:id="rId11"/>
    <p:sldId id="291" r:id="rId12"/>
    <p:sldId id="260" r:id="rId13"/>
    <p:sldId id="292" r:id="rId14"/>
    <p:sldId id="261" r:id="rId15"/>
    <p:sldId id="262" r:id="rId16"/>
    <p:sldId id="266" r:id="rId17"/>
    <p:sldId id="267" r:id="rId18"/>
    <p:sldId id="268" r:id="rId19"/>
    <p:sldId id="284" r:id="rId20"/>
    <p:sldId id="293" r:id="rId21"/>
    <p:sldId id="294" r:id="rId22"/>
    <p:sldId id="296" r:id="rId23"/>
    <p:sldId id="297" r:id="rId24"/>
    <p:sldId id="298" r:id="rId25"/>
    <p:sldId id="300" r:id="rId26"/>
    <p:sldId id="301" r:id="rId27"/>
    <p:sldId id="302" r:id="rId28"/>
    <p:sldId id="303" r:id="rId29"/>
    <p:sldId id="304" r:id="rId30"/>
    <p:sldId id="305" r:id="rId31"/>
    <p:sldId id="306" r:id="rId32"/>
    <p:sldId id="307" r:id="rId33"/>
    <p:sldId id="308" r:id="rId34"/>
    <p:sldId id="309" r:id="rId35"/>
    <p:sldId id="310"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1E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7336" autoAdjust="0"/>
  </p:normalViewPr>
  <p:slideViewPr>
    <p:cSldViewPr showGuides="1">
      <p:cViewPr varScale="1">
        <p:scale>
          <a:sx n="70" d="100"/>
          <a:sy n="70" d="100"/>
        </p:scale>
        <p:origin x="1386"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c:explosion val="0"/>
          <c:dPt>
            <c:idx val="0"/>
            <c:bubble3D val="0"/>
            <c:spPr>
              <a:solidFill>
                <a:srgbClr val="00B050"/>
              </a:solidFill>
              <a:ln>
                <a:noFill/>
              </a:ln>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c:spPr>
          </c:dPt>
          <c:dPt>
            <c:idx val="1"/>
            <c:bubble3D val="0"/>
            <c:spPr>
              <a:gradFill rotWithShape="1">
                <a:gsLst>
                  <a:gs pos="0">
                    <a:schemeClr val="accent2">
                      <a:shade val="60000"/>
                    </a:schemeClr>
                  </a:gs>
                  <a:gs pos="33000">
                    <a:schemeClr val="accent2">
                      <a:tint val="86500"/>
                    </a:schemeClr>
                  </a:gs>
                  <a:gs pos="46750">
                    <a:schemeClr val="accent2">
                      <a:tint val="71000"/>
                      <a:satMod val="112000"/>
                    </a:schemeClr>
                  </a:gs>
                  <a:gs pos="53000">
                    <a:schemeClr val="accent2">
                      <a:tint val="71000"/>
                      <a:satMod val="112000"/>
                    </a:schemeClr>
                  </a:gs>
                  <a:gs pos="68000">
                    <a:schemeClr val="accent2">
                      <a:tint val="86000"/>
                    </a:schemeClr>
                  </a:gs>
                  <a:gs pos="100000">
                    <a:schemeClr val="accent2">
                      <a:shade val="60000"/>
                    </a:schemeClr>
                  </a:gs>
                </a:gsLst>
                <a:lin ang="8350000" scaled="1"/>
              </a:gradFill>
              <a:ln>
                <a:noFill/>
              </a:ln>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c:spPr>
          </c:dPt>
          <c:dLbls>
            <c:spPr>
              <a:noFill/>
              <a:ln>
                <a:noFill/>
              </a:ln>
              <a:effectLst/>
            </c:spPr>
            <c:txPr>
              <a:bodyPr rot="0" spcFirstLastPara="1" vertOverflow="ellipsis" vert="horz" wrap="square" lIns="38100" tIns="19050" rIns="38100" bIns="19050" anchor="ctr" anchorCtr="1">
                <a:spAutoFit/>
              </a:bodyPr>
              <a:lstStyle/>
              <a:p>
                <a:pPr>
                  <a:defRPr lang="en-US" sz="1195" b="0" i="0" u="none" strike="noStrike" kern="1200" baseline="0">
                    <a:solidFill>
                      <a:schemeClr val="tx1">
                        <a:lumMod val="75000"/>
                        <a:lumOff val="25000"/>
                      </a:schemeClr>
                    </a:solidFill>
                    <a:latin typeface="+mn-lt"/>
                    <a:ea typeface="+mn-ea"/>
                    <a:cs typeface="+mn-cs"/>
                  </a:defRPr>
                </a:pPr>
              </a:p>
            </c:txPr>
            <c:dLblPos val="inEnd"/>
            <c:showLegendKey val="0"/>
            <c:showVal val="0"/>
            <c:showCatName val="0"/>
            <c:showSerName val="0"/>
            <c:showPercent val="1"/>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Sheet1!$A$1:$B$1</c:f>
              <c:strCache>
                <c:ptCount val="2"/>
                <c:pt idx="0">
                  <c:v>arabica</c:v>
                </c:pt>
                <c:pt idx="1">
                  <c:v>canephora</c:v>
                </c:pt>
              </c:strCache>
            </c:strRef>
          </c:cat>
          <c:val>
            <c:numRef>
              <c:f>Sheet1!$A$2:$B$2</c:f>
              <c:numCache>
                <c:formatCode>General</c:formatCode>
                <c:ptCount val="2"/>
                <c:pt idx="0">
                  <c:v>70</c:v>
                </c:pt>
                <c:pt idx="1">
                  <c:v>30</c:v>
                </c:pt>
              </c:numCache>
            </c:numRef>
          </c:val>
        </c:ser>
        <c:dLbls>
          <c:showLegendKey val="0"/>
          <c:showVal val="0"/>
          <c:showCatName val="0"/>
          <c:showSerName val="0"/>
          <c:showPercent val="1"/>
          <c:showBubbleSize val="0"/>
          <c:showLeaderLines val="1"/>
        </c:dLbls>
        <c:firstSliceAng val="0"/>
      </c:pieChart>
      <c:spPr>
        <a:noFill/>
        <a:ln>
          <a:noFill/>
        </a:ln>
        <a:effectLst/>
      </c:spPr>
    </c:plotArea>
    <c:legend>
      <c:legendPos val="b"/>
      <c:legendEntry>
        <c:idx val="0"/>
        <c:txPr>
          <a:bodyPr rot="0" spcFirstLastPara="1" vertOverflow="ellipsis" vert="horz" wrap="square" anchor="ctr" anchorCtr="1"/>
          <a:lstStyle/>
          <a:p>
            <a:pPr>
              <a:defRPr lang="en-US" sz="1195" b="0" i="0" u="none" strike="noStrike" kern="1200" baseline="0">
                <a:solidFill>
                  <a:schemeClr val="bg1"/>
                </a:solidFill>
                <a:latin typeface="+mn-lt"/>
                <a:ea typeface="+mn-ea"/>
                <a:cs typeface="+mn-cs"/>
              </a:defRPr>
            </a:pPr>
          </a:p>
        </c:txPr>
      </c:legendEntry>
      <c:legendEntry>
        <c:idx val="1"/>
        <c:txPr>
          <a:bodyPr rot="0" spcFirstLastPara="1" vertOverflow="ellipsis" vert="horz" wrap="square" anchor="ctr" anchorCtr="1"/>
          <a:lstStyle/>
          <a:p>
            <a:pPr>
              <a:defRPr lang="en-US" sz="1195" b="0" i="0" u="none" strike="noStrike" kern="1200" baseline="0">
                <a:solidFill>
                  <a:schemeClr val="bg1"/>
                </a:solidFill>
                <a:latin typeface="+mn-lt"/>
                <a:ea typeface="+mn-ea"/>
                <a:cs typeface="+mn-cs"/>
              </a:defRPr>
            </a:pPr>
          </a:p>
        </c:txPr>
      </c:legendEntry>
      <c:layout/>
      <c:overlay val="0"/>
      <c:spPr>
        <a:noFill/>
        <a:ln>
          <a:noFill/>
        </a:ln>
        <a:effectLst/>
      </c:spPr>
      <c:txPr>
        <a:bodyPr rot="0" spcFirstLastPara="1" vertOverflow="ellipsis" vert="horz" wrap="square" anchor="ctr" anchorCtr="1"/>
        <a:lstStyle/>
        <a:p>
          <a:pPr>
            <a:defRPr lang="en-US" sz="1195" b="0" i="0" u="none" strike="noStrike" kern="1200" baseline="0">
              <a:solidFill>
                <a:schemeClr val="bg1"/>
              </a:solidFill>
              <a:latin typeface="+mn-lt"/>
              <a:ea typeface="+mn-ea"/>
              <a:cs typeface="+mn-cs"/>
            </a:defRPr>
          </a:pPr>
        </a:p>
      </c:txPr>
    </c:legend>
    <c:plotVisOnly val="1"/>
    <c:dispBlanksAs val="gap"/>
    <c:showDLblsOverMax val="0"/>
  </c:chart>
  <c:spPr>
    <a:noFill/>
    <a:ln>
      <a:noFill/>
    </a:ln>
    <a:effectLst/>
  </c:spPr>
  <c:txPr>
    <a:bodyPr/>
    <a:lstStyle/>
    <a:p>
      <a:pPr>
        <a:defRPr lang="en-US"/>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5"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3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7C6DAE-9733-4A14-B067-67EA145EF0D2}" type="datetimeFigureOut">
              <a:rPr lang="en-US" smtClean="0"/>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4DBBF8-DD4B-4D2C-9F25-A969FF72DDFF}"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F4DBBF8-DD4B-4D2C-9F25-A969FF72DDFF}"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F4DBBF8-DD4B-4D2C-9F25-A969FF72DDFF}"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0FB82D61-DE3F-494A-9604-99AC8D5386CB}" type="datetime1">
              <a:rPr lang="en-US" smtClean="0"/>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445D3FCD-20DB-4929-AFCD-42E4AC4F5C8C}" type="slidenum">
              <a:rPr lang="en-US" smtClean="0"/>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89F0B01-C26C-47C6-B462-2E73D0E22B11}" type="datetime1">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5D3FCD-20DB-4929-AFCD-42E4AC4F5C8C}"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025"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endParaRPr kumimoji="0" lang="en-US" smtClean="0"/>
          </a:p>
        </p:txBody>
      </p:sp>
      <p:sp>
        <p:nvSpPr>
          <p:cNvPr id="4" name="Date Placeholder 3"/>
          <p:cNvSpPr>
            <a:spLocks noGrp="1"/>
          </p:cNvSpPr>
          <p:nvPr>
            <p:ph type="dt" sz="half" idx="10"/>
          </p:nvPr>
        </p:nvSpPr>
        <p:spPr/>
        <p:txBody>
          <a:bodyPr/>
          <a:lstStyle/>
          <a:p>
            <a:fld id="{49C9657E-75ED-4E8B-95CF-41920F9AC4C0}" type="datetime1">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445D3FCD-20DB-4929-AFCD-42E4AC4F5C8C}" type="slidenum">
              <a:rPr lang="en-US" smtClean="0"/>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7FBFE77-071B-4AF5-A665-8B27D144DF5B}" type="datetime1">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5D3FCD-20DB-4929-AFCD-42E4AC4F5C8C}"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endParaRPr kumimoji="0" lang="en-US" smtClean="0"/>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endParaRPr kumimoji="0" lang="en-US" smtClean="0"/>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C03937A-82E7-49ED-A8B5-D2189709F1D5}" type="datetime1">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5D3FCD-20DB-4929-AFCD-42E4AC4F5C8C}"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B010E85-9595-4574-B07A-EAD5D1B5C319}" type="datetime1">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5D3FCD-20DB-4929-AFCD-42E4AC4F5C8C}"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44AD87-2B3B-4C8F-A378-280E5E0CB9A7}" type="datetime1">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5D3FCD-20DB-4929-AFCD-42E4AC4F5C8C}"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endParaRPr kumimoji="0" lang="en-US" smtClean="0"/>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4C0834E-5F4F-49F2-ADED-E85A24793522}" type="datetime1">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5D3FCD-20DB-4929-AFCD-42E4AC4F5C8C}"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endParaRPr kumimoji="0" lang="en-US" smtClean="0"/>
          </a:p>
        </p:txBody>
      </p:sp>
      <p:sp>
        <p:nvSpPr>
          <p:cNvPr id="5" name="Date Placeholder 4"/>
          <p:cNvSpPr>
            <a:spLocks noGrp="1"/>
          </p:cNvSpPr>
          <p:nvPr>
            <p:ph type="dt" sz="half" idx="10"/>
          </p:nvPr>
        </p:nvSpPr>
        <p:spPr/>
        <p:txBody>
          <a:bodyPr/>
          <a:lstStyle/>
          <a:p>
            <a:fld id="{5D95D1C3-B8F2-4E01-AFB6-95C8E03660D4}" type="datetime1">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5D3FCD-20DB-4929-AFCD-42E4AC4F5C8C}"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2A240FF-2149-4C0C-963E-1E5BCDDB163D}" type="datetime1">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5D3FCD-20DB-4929-AFCD-42E4AC4F5C8C}"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7EA0A5-9C8C-415F-A43F-551472675A61}" type="datetime1">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5D3FCD-20DB-4929-AFCD-42E4AC4F5C8C}"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alphaModFix amt="0"/>
            <a:duotone>
              <a:schemeClr val="bg2">
                <a:shade val="3000"/>
                <a:satMod val="110000"/>
              </a:schemeClr>
              <a:schemeClr val="bg2">
                <a:tint val="60000"/>
                <a:satMod val="425000"/>
              </a:schemeClr>
            </a:duotone>
            <a:lum/>
          </a:blip>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endParaRPr kumimoji="0" lang="en-US" smtClean="0"/>
          </a:p>
          <a:p>
            <a:pPr lvl="1" eaLnBrk="1" latinLnBrk="0" hangingPunct="1"/>
            <a:r>
              <a:rPr kumimoji="0" lang="en-US" smtClean="0"/>
              <a:t>Second level</a:t>
            </a:r>
            <a:endParaRPr kumimoji="0" lang="en-US" smtClean="0"/>
          </a:p>
          <a:p>
            <a:pPr lvl="2" eaLnBrk="1" latinLnBrk="0" hangingPunct="1"/>
            <a:r>
              <a:rPr kumimoji="0" lang="en-US" smtClean="0"/>
              <a:t>Third level</a:t>
            </a:r>
            <a:endParaRPr kumimoji="0" lang="en-US" smtClean="0"/>
          </a:p>
          <a:p>
            <a:pPr lvl="3" eaLnBrk="1" latinLnBrk="0" hangingPunct="1"/>
            <a:r>
              <a:rPr kumimoji="0" lang="en-US" smtClean="0"/>
              <a:t>Fourth level</a:t>
            </a:r>
            <a:endParaRPr kumimoji="0" lang="en-US" smtClean="0"/>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E3B7B5D5-2029-4453-92A1-E283F60DE130}" type="datetime1">
              <a:rPr lang="en-US" smtClean="0"/>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445D3FCD-20DB-4929-AFCD-42E4AC4F5C8C}" type="slidenum">
              <a:rPr lang="en-US" smtClean="0"/>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panose="05020102010507070707"/>
        <a:buChar char=""/>
        <a:defRPr kumimoji="0" sz="2800" kern="1200">
          <a:solidFill>
            <a:schemeClr val="tx1"/>
          </a:solidFill>
          <a:latin typeface="+mn-lt"/>
          <a:ea typeface="+mn-ea"/>
          <a:cs typeface="+mn-cs"/>
        </a:defRPr>
      </a:lvl1pPr>
      <a:lvl2pPr marL="868680" indent="-283210" algn="l" rtl="0" eaLnBrk="1" latinLnBrk="0" hangingPunct="1">
        <a:spcBef>
          <a:spcPct val="20000"/>
        </a:spcBef>
        <a:buClr>
          <a:schemeClr val="tx1"/>
        </a:buClr>
        <a:buSzPct val="80000"/>
        <a:buFont typeface="Wingdings 2" panose="05020102010507070707"/>
        <a:buChar char=""/>
        <a:defRPr kumimoji="0" sz="2400" kern="1200">
          <a:solidFill>
            <a:schemeClr val="tx1"/>
          </a:solidFill>
          <a:latin typeface="+mn-lt"/>
          <a:ea typeface="+mn-ea"/>
          <a:cs typeface="+mn-cs"/>
        </a:defRPr>
      </a:lvl2pPr>
      <a:lvl3pPr marL="1134110" indent="-228600" algn="l" rtl="0" eaLnBrk="1" latinLnBrk="0" hangingPunct="1">
        <a:spcBef>
          <a:spcPct val="20000"/>
        </a:spcBef>
        <a:buClr>
          <a:schemeClr val="tx1"/>
        </a:buClr>
        <a:buSzPct val="95000"/>
        <a:buFont typeface="Wingdings" panose="05000000000000000000"/>
        <a:buChar char=""/>
        <a:defRPr kumimoji="0" sz="2200" kern="1200">
          <a:solidFill>
            <a:schemeClr val="tx1"/>
          </a:solidFill>
          <a:latin typeface="+mn-lt"/>
          <a:ea typeface="+mn-ea"/>
          <a:cs typeface="+mn-cs"/>
        </a:defRPr>
      </a:lvl3pPr>
      <a:lvl4pPr marL="1353185" indent="-182880" algn="l" rtl="0" eaLnBrk="1" latinLnBrk="0" hangingPunct="1">
        <a:spcBef>
          <a:spcPct val="20000"/>
        </a:spcBef>
        <a:buClr>
          <a:schemeClr val="tx1"/>
        </a:buClr>
        <a:buSzPct val="100000"/>
        <a:buFont typeface="Wingdings 3" panose="05040102010807070707"/>
        <a:buChar char=""/>
        <a:defRPr kumimoji="0" sz="2000" kern="1200">
          <a:solidFill>
            <a:schemeClr val="tx1"/>
          </a:solidFill>
          <a:latin typeface="+mn-lt"/>
          <a:ea typeface="+mn-ea"/>
          <a:cs typeface="+mn-cs"/>
        </a:defRPr>
      </a:lvl4pPr>
      <a:lvl5pPr marL="1545590" indent="-182880" algn="l" rtl="0" eaLnBrk="1" latinLnBrk="0" hangingPunct="1">
        <a:spcBef>
          <a:spcPct val="20000"/>
        </a:spcBef>
        <a:buClr>
          <a:schemeClr val="tx1"/>
        </a:buClr>
        <a:buFont typeface="Wingdings 2" panose="05020102010507070707"/>
        <a:buChar char=""/>
        <a:defRPr kumimoji="0" sz="2000" kern="1200">
          <a:solidFill>
            <a:schemeClr val="tx1"/>
          </a:solidFill>
          <a:latin typeface="+mn-lt"/>
          <a:ea typeface="+mn-ea"/>
          <a:cs typeface="+mn-cs"/>
        </a:defRPr>
      </a:lvl5pPr>
      <a:lvl6pPr marL="1764665" indent="-182880" algn="l" rtl="0" eaLnBrk="1" latinLnBrk="0" hangingPunct="1">
        <a:spcBef>
          <a:spcPct val="20000"/>
        </a:spcBef>
        <a:buClr>
          <a:schemeClr val="tx1"/>
        </a:buClr>
        <a:buFont typeface="Wingdings 3" panose="05040102010807070707"/>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panose="05020102010507070707"/>
        <a:buChar char=""/>
        <a:defRPr kumimoji="0" sz="1600" kern="1200">
          <a:solidFill>
            <a:schemeClr val="tx1"/>
          </a:solidFill>
          <a:latin typeface="+mn-lt"/>
          <a:ea typeface="+mn-ea"/>
          <a:cs typeface="+mn-cs"/>
        </a:defRPr>
      </a:lvl7pPr>
      <a:lvl8pPr marL="2167255" indent="-182880" algn="l" rtl="0" eaLnBrk="1" latinLnBrk="0" hangingPunct="1">
        <a:spcBef>
          <a:spcPct val="20000"/>
        </a:spcBef>
        <a:buClr>
          <a:schemeClr val="tx1"/>
        </a:buClr>
        <a:buFont typeface="Wingdings 2" panose="05020102010507070707"/>
        <a:buChar char=""/>
        <a:defRPr kumimoji="0" sz="1400" kern="1200">
          <a:solidFill>
            <a:schemeClr val="tx1"/>
          </a:solidFill>
          <a:latin typeface="+mn-lt"/>
          <a:ea typeface="+mn-ea"/>
          <a:cs typeface="+mn-cs"/>
        </a:defRPr>
      </a:lvl8pPr>
      <a:lvl9pPr marL="2368550" indent="-182880" algn="l" rtl="0" eaLnBrk="1" latinLnBrk="0" hangingPunct="1">
        <a:spcBef>
          <a:spcPct val="20000"/>
        </a:spcBef>
        <a:buClr>
          <a:schemeClr val="tx1"/>
        </a:buClr>
        <a:buFont typeface="Wingdings 2" panose="05020102010507070707"/>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0.png"/><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pn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5.jpe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image" Target="../media/image16.jpeg"/><Relationship Id="rId1" Type="http://schemas.openxmlformats.org/officeDocument/2006/relationships/chart" Target="../charts/chart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8.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0.jpe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5.jpeg"/><Relationship Id="rId1"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7.jpeg"/><Relationship Id="rId1" Type="http://schemas.openxmlformats.org/officeDocument/2006/relationships/image" Target="../media/image26.jpeg"/></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34.jpeg"/><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6.jpeg"/><Relationship Id="rId1" Type="http://schemas.openxmlformats.org/officeDocument/2006/relationships/image" Target="../media/image35.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7.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9.jpeg"/><Relationship Id="rId1" Type="http://schemas.openxmlformats.org/officeDocument/2006/relationships/image" Target="../media/image38.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1.jpeg"/><Relationship Id="rId1" Type="http://schemas.openxmlformats.org/officeDocument/2006/relationships/image" Target="../media/image40.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2.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3.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4.jpe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5.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10000" r="-10000"/>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1675347" y="144206"/>
            <a:ext cx="5796915" cy="1143000"/>
          </a:xfrm>
          <a:prstGeom prst="rect">
            <a:avLst/>
          </a:prstGeom>
          <a:noFill/>
          <a:ln w="9525">
            <a:noFill/>
            <a:miter lim="800000"/>
          </a:ln>
        </p:spPr>
        <p:txBody>
          <a:bodyPr rot="0" vert="horz" wrap="square" lIns="91440" tIns="45720" rIns="91440" bIns="45720" anchor="t" anchorCtr="0">
            <a:noAutofit/>
          </a:bodyPr>
          <a:lstStyle/>
          <a:p>
            <a:pPr algn="ctr">
              <a:spcAft>
                <a:spcPts val="1000"/>
              </a:spcAft>
            </a:pPr>
            <a:r>
              <a:rPr lang="en-US" b="1" dirty="0" smtClean="0">
                <a:effectLst/>
                <a:latin typeface="Calibri" panose="020F0502020204030204"/>
                <a:ea typeface="Calibri" panose="020F0502020204030204"/>
                <a:cs typeface="Times New Roman" panose="02020603050405020304"/>
              </a:rPr>
              <a:t> </a:t>
            </a:r>
            <a:r>
              <a:rPr lang="en-US" sz="6600" b="1" dirty="0" smtClean="0">
                <a:solidFill>
                  <a:srgbClr val="C00000"/>
                </a:solidFill>
                <a:latin typeface="Californian FB" panose="0207040306080B030204" pitchFamily="18" charset="0"/>
                <a:ea typeface="Calibri" panose="020F0502020204030204"/>
                <a:cs typeface="Times New Roman" panose="02020603050405020304"/>
              </a:rPr>
              <a:t>COFFEE</a:t>
            </a:r>
            <a:endParaRPr lang="en-US" sz="6600" dirty="0">
              <a:solidFill>
                <a:srgbClr val="C00000"/>
              </a:solidFill>
              <a:effectLst/>
              <a:latin typeface="Californian FB" panose="0207040306080B030204" pitchFamily="18" charset="0"/>
              <a:ea typeface="Calibri" panose="020F0502020204030204"/>
              <a:cs typeface="Times New Roman" panose="02020603050405020304"/>
            </a:endParaRPr>
          </a:p>
        </p:txBody>
      </p:sp>
      <p:sp>
        <p:nvSpPr>
          <p:cNvPr id="4" name="Rectangle 3"/>
          <p:cNvSpPr/>
          <p:nvPr/>
        </p:nvSpPr>
        <p:spPr>
          <a:xfrm>
            <a:off x="79810" y="76200"/>
            <a:ext cx="8987990" cy="6675120"/>
          </a:xfrm>
          <a:prstGeom prst="rect">
            <a:avLst/>
          </a:prstGeom>
          <a:no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Box 655"/>
          <p:cNvSpPr txBox="1"/>
          <p:nvPr/>
        </p:nvSpPr>
        <p:spPr>
          <a:xfrm>
            <a:off x="4800600" y="5715000"/>
            <a:ext cx="3972560" cy="866775"/>
          </a:xfrm>
          <a:prstGeom prst="rect">
            <a:avLst/>
          </a:prstGeom>
          <a:noFill/>
          <a:ln w="6350">
            <a:noFill/>
          </a:ln>
          <a:effectLst/>
        </p:spPr>
        <p:txBody>
          <a:bodyPr rot="0" spcFirstLastPara="0" vert="horz" wrap="square" lIns="91440" tIns="45720" rIns="91440" bIns="45720" numCol="1" spcCol="0" rtlCol="0" fromWordArt="0" anchor="t" anchorCtr="0" forceAA="0" compatLnSpc="1">
            <a:noAutofit/>
          </a:bodyPr>
          <a:lstStyle/>
          <a:p>
            <a:pPr marL="0" marR="0" lvl="0" indent="0" algn="ctr" defTabSz="914400" eaLnBrk="1" fontAlgn="auto" latinLnBrk="0" hangingPunct="1">
              <a:spcBef>
                <a:spcPts val="0"/>
              </a:spcBef>
              <a:spcAft>
                <a:spcPts val="0"/>
              </a:spcAft>
              <a:buClrTx/>
              <a:buSzTx/>
              <a:buFontTx/>
              <a:buNone/>
              <a:defRPr/>
            </a:pPr>
            <a:r>
              <a:rPr lang="en-US" sz="1600" kern="0" dirty="0" smtClean="0">
                <a:latin typeface="Calibri" panose="020F0502020204030204"/>
                <a:ea typeface="Calibri" panose="020F0502020204030204"/>
                <a:cs typeface="Times New Roman" panose="02020603050405020304"/>
              </a:rPr>
              <a:t>HIMAKSHI BAISHYA</a:t>
            </a:r>
            <a:endParaRPr lang="en-US" sz="1600" kern="0" dirty="0" smtClean="0">
              <a:latin typeface="Calibri" panose="020F0502020204030204"/>
              <a:ea typeface="Calibri" panose="020F0502020204030204"/>
              <a:cs typeface="Times New Roman" panose="02020603050405020304"/>
            </a:endParaRPr>
          </a:p>
          <a:p>
            <a:pPr marL="0" marR="0" lvl="0" indent="0" algn="ctr" defTabSz="914400" eaLnBrk="1" fontAlgn="auto" latinLnBrk="0" hangingPunct="1">
              <a:spcBef>
                <a:spcPts val="0"/>
              </a:spcBef>
              <a:spcAft>
                <a:spcPts val="0"/>
              </a:spcAft>
              <a:buClrTx/>
              <a:buSzTx/>
              <a:buFontTx/>
              <a:buNone/>
              <a:defRPr/>
            </a:pPr>
            <a:r>
              <a:rPr kumimoji="0" lang="en-US" sz="1600" i="0" u="none" strike="noStrike" kern="0" cap="none" spc="0" normalizeH="0" baseline="0" noProof="0" dirty="0">
                <a:ln>
                  <a:noFill/>
                </a:ln>
                <a:effectLst/>
                <a:uLnTx/>
                <a:uFillTx/>
                <a:latin typeface="Calibri" panose="020F0502020204030204"/>
                <a:ea typeface="Calibri" panose="020F0502020204030204"/>
                <a:cs typeface="Times New Roman" panose="02020603050405020304"/>
              </a:rPr>
              <a:t>ASSISTANT PROFESSOR, B.VOC, FPT</a:t>
            </a:r>
            <a:endParaRPr kumimoji="0" lang="en-US" sz="1600" i="0" u="none" strike="noStrike" kern="0" cap="none" spc="0" normalizeH="0" baseline="0" noProof="0" dirty="0">
              <a:ln>
                <a:noFill/>
              </a:ln>
              <a:effectLst/>
              <a:uLnTx/>
              <a:uFillTx/>
              <a:latin typeface="Calibri" panose="020F0502020204030204"/>
              <a:ea typeface="Calibri" panose="020F0502020204030204"/>
              <a:cs typeface="Times New Roman" panose="02020603050405020304"/>
            </a:endParaRPr>
          </a:p>
          <a:p>
            <a:pPr marL="0" marR="0" lvl="0" indent="0" algn="ctr" defTabSz="914400" eaLnBrk="1" fontAlgn="auto" latinLnBrk="0" hangingPunct="1">
              <a:spcBef>
                <a:spcPts val="0"/>
              </a:spcBef>
              <a:spcAft>
                <a:spcPts val="0"/>
              </a:spcAft>
              <a:buClrTx/>
              <a:buSzTx/>
              <a:buFontTx/>
              <a:buNone/>
              <a:defRPr/>
            </a:pPr>
            <a:r>
              <a:rPr kumimoji="0" lang="en-US" sz="1600" i="0" u="none" strike="noStrike" kern="0" cap="none" spc="0" normalizeH="0" baseline="0" noProof="0" dirty="0">
                <a:ln>
                  <a:noFill/>
                </a:ln>
                <a:effectLst/>
                <a:uLnTx/>
                <a:uFillTx/>
                <a:latin typeface="Calibri" panose="020F0502020204030204"/>
                <a:ea typeface="Calibri" panose="020F0502020204030204"/>
                <a:cs typeface="Times New Roman" panose="02020603050405020304"/>
              </a:rPr>
              <a:t>MANGALDAI COLLEGE</a:t>
            </a:r>
            <a:endParaRPr kumimoji="0" lang="en-US" sz="1600" i="0" u="none" strike="noStrike" kern="0" cap="none" spc="0" normalizeH="0" baseline="0" noProof="0" dirty="0">
              <a:ln>
                <a:noFill/>
              </a:ln>
              <a:effectLst/>
              <a:uLnTx/>
              <a:uFillTx/>
              <a:latin typeface="Calibri" panose="020F0502020204030204"/>
              <a:ea typeface="Calibri" panose="020F0502020204030204"/>
              <a:cs typeface="Times New Roman" panose="02020603050405020304"/>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35660" y="304800"/>
            <a:ext cx="727340" cy="727340"/>
          </a:xfrm>
          <a:prstGeom prst="rect">
            <a:avLst/>
          </a:prstGeom>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300251"/>
            <a:ext cx="731889" cy="73188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24200" y="57090"/>
            <a:ext cx="3276600" cy="400110"/>
          </a:xfrm>
          <a:prstGeom prst="rect">
            <a:avLst/>
          </a:prstGeom>
          <a:noFill/>
          <a:ln>
            <a:solidFill>
              <a:srgbClr val="00B050"/>
            </a:solidFill>
          </a:ln>
        </p:spPr>
        <p:txBody>
          <a:bodyPr wrap="square" rtlCol="0">
            <a:spAutoFit/>
          </a:bodyPr>
          <a:lstStyle/>
          <a:p>
            <a:pPr algn="ctr"/>
            <a:r>
              <a:rPr lang="en-US" sz="2000" b="1" dirty="0" smtClean="0">
                <a:solidFill>
                  <a:srgbClr val="C00000"/>
                </a:solidFill>
                <a:latin typeface="Calibri" panose="020F0502020204030204" pitchFamily="34" charset="0"/>
                <a:cs typeface="Calibri" panose="020F0502020204030204" pitchFamily="34" charset="0"/>
              </a:rPr>
              <a:t>INTRODUCTON</a:t>
            </a:r>
            <a:endParaRPr lang="en-US" sz="2000" b="1" dirty="0">
              <a:solidFill>
                <a:srgbClr val="C00000"/>
              </a:solidFill>
              <a:latin typeface="Calibri" panose="020F0502020204030204" pitchFamily="34" charset="0"/>
              <a:cs typeface="Calibri" panose="020F0502020204030204" pitchFamily="34" charset="0"/>
            </a:endParaRPr>
          </a:p>
        </p:txBody>
      </p:sp>
      <p:cxnSp>
        <p:nvCxnSpPr>
          <p:cNvPr id="6" name="Straight Connector 5"/>
          <p:cNvCxnSpPr>
            <a:endCxn id="4" idx="1"/>
          </p:cNvCxnSpPr>
          <p:nvPr/>
        </p:nvCxnSpPr>
        <p:spPr>
          <a:xfrm>
            <a:off x="0" y="257145"/>
            <a:ext cx="3124200" cy="0"/>
          </a:xfrm>
          <a:prstGeom prst="line">
            <a:avLst/>
          </a:prstGeom>
        </p:spPr>
        <p:style>
          <a:lnRef idx="1">
            <a:schemeClr val="accent4"/>
          </a:lnRef>
          <a:fillRef idx="0">
            <a:schemeClr val="accent4"/>
          </a:fillRef>
          <a:effectRef idx="0">
            <a:schemeClr val="accent4"/>
          </a:effectRef>
          <a:fontRef idx="minor">
            <a:schemeClr val="tx1"/>
          </a:fontRef>
        </p:style>
      </p:cxnSp>
      <p:cxnSp>
        <p:nvCxnSpPr>
          <p:cNvPr id="7" name="Straight Connector 6"/>
          <p:cNvCxnSpPr>
            <a:stCxn id="4" idx="3"/>
          </p:cNvCxnSpPr>
          <p:nvPr/>
        </p:nvCxnSpPr>
        <p:spPr>
          <a:xfrm>
            <a:off x="6400800" y="257145"/>
            <a:ext cx="2743200" cy="0"/>
          </a:xfrm>
          <a:prstGeom prst="line">
            <a:avLst/>
          </a:prstGeom>
        </p:spPr>
        <p:style>
          <a:lnRef idx="1">
            <a:schemeClr val="accent4"/>
          </a:lnRef>
          <a:fillRef idx="0">
            <a:schemeClr val="accent4"/>
          </a:fillRef>
          <a:effectRef idx="0">
            <a:schemeClr val="accent4"/>
          </a:effectRef>
          <a:fontRef idx="minor">
            <a:schemeClr val="tx1"/>
          </a:fontRef>
        </p:style>
      </p:cxnSp>
      <p:sp>
        <p:nvSpPr>
          <p:cNvPr id="12" name="Pentagon 11"/>
          <p:cNvSpPr/>
          <p:nvPr/>
        </p:nvSpPr>
        <p:spPr>
          <a:xfrm>
            <a:off x="381000" y="1718846"/>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13" name="TextBox 12"/>
          <p:cNvSpPr txBox="1"/>
          <p:nvPr/>
        </p:nvSpPr>
        <p:spPr>
          <a:xfrm>
            <a:off x="685800" y="1566446"/>
            <a:ext cx="5257800" cy="369332"/>
          </a:xfrm>
          <a:prstGeom prst="rect">
            <a:avLst/>
          </a:prstGeom>
          <a:noFill/>
        </p:spPr>
        <p:txBody>
          <a:bodyPr wrap="square" rtlCol="0">
            <a:spAutoFit/>
          </a:bodyPr>
          <a:lstStyle/>
          <a:p>
            <a:r>
              <a:rPr lang="en-US" dirty="0" smtClean="0">
                <a:solidFill>
                  <a:schemeClr val="bg1"/>
                </a:solidFill>
                <a:latin typeface="Calibri" panose="020F0502020204030204" pitchFamily="34" charset="0"/>
                <a:cs typeface="Calibri" panose="020F0502020204030204" pitchFamily="34" charset="0"/>
              </a:rPr>
              <a:t>Coffee is a Brewed Drink</a:t>
            </a:r>
            <a:endParaRPr lang="en-US" dirty="0">
              <a:solidFill>
                <a:schemeClr val="bg1"/>
              </a:solidFill>
              <a:latin typeface="Calibri" panose="020F0502020204030204" pitchFamily="34" charset="0"/>
              <a:cs typeface="Calibri" panose="020F0502020204030204" pitchFamily="34" charset="0"/>
            </a:endParaRPr>
          </a:p>
        </p:txBody>
      </p:sp>
      <p:sp>
        <p:nvSpPr>
          <p:cNvPr id="18" name="TextBox 17"/>
          <p:cNvSpPr txBox="1"/>
          <p:nvPr/>
        </p:nvSpPr>
        <p:spPr>
          <a:xfrm>
            <a:off x="685800" y="1981200"/>
            <a:ext cx="5257800" cy="369332"/>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H</a:t>
            </a:r>
            <a:r>
              <a:rPr lang="en-US" dirty="0" smtClean="0">
                <a:solidFill>
                  <a:schemeClr val="bg1"/>
                </a:solidFill>
                <a:latin typeface="Calibri" panose="020F0502020204030204" pitchFamily="34" charset="0"/>
                <a:cs typeface="Calibri" panose="020F0502020204030204" pitchFamily="34" charset="0"/>
              </a:rPr>
              <a:t>as distinct Aroma &amp; Flavour</a:t>
            </a:r>
            <a:endParaRPr lang="en-US" dirty="0">
              <a:solidFill>
                <a:schemeClr val="bg1"/>
              </a:solidFill>
              <a:latin typeface="Calibri" panose="020F0502020204030204" pitchFamily="34" charset="0"/>
              <a:cs typeface="Calibri" panose="020F0502020204030204" pitchFamily="34" charset="0"/>
            </a:endParaRPr>
          </a:p>
        </p:txBody>
      </p:sp>
      <p:sp>
        <p:nvSpPr>
          <p:cNvPr id="20" name="TextBox 19"/>
          <p:cNvSpPr txBox="1"/>
          <p:nvPr/>
        </p:nvSpPr>
        <p:spPr>
          <a:xfrm>
            <a:off x="685800" y="2743200"/>
            <a:ext cx="5257800" cy="369332"/>
          </a:xfrm>
          <a:prstGeom prst="rect">
            <a:avLst/>
          </a:prstGeom>
          <a:noFill/>
        </p:spPr>
        <p:txBody>
          <a:bodyPr wrap="square" rtlCol="0">
            <a:spAutoFit/>
          </a:bodyPr>
          <a:lstStyle/>
          <a:p>
            <a:r>
              <a:rPr lang="en-US" dirty="0" smtClean="0">
                <a:solidFill>
                  <a:schemeClr val="bg1"/>
                </a:solidFill>
                <a:latin typeface="Calibri" panose="020F0502020204030204" pitchFamily="34" charset="0"/>
                <a:cs typeface="Calibri" panose="020F0502020204030204" pitchFamily="34" charset="0"/>
              </a:rPr>
              <a:t>Prepared from Roasted Coffee Beans</a:t>
            </a:r>
            <a:endParaRPr lang="en-US" dirty="0">
              <a:solidFill>
                <a:schemeClr val="bg1"/>
              </a:solidFill>
              <a:latin typeface="Calibri" panose="020F0502020204030204" pitchFamily="34" charset="0"/>
              <a:cs typeface="Calibri" panose="020F0502020204030204" pitchFamily="34" charset="0"/>
            </a:endParaRPr>
          </a:p>
        </p:txBody>
      </p:sp>
      <p:sp>
        <p:nvSpPr>
          <p:cNvPr id="22" name="TextBox 21"/>
          <p:cNvSpPr txBox="1"/>
          <p:nvPr/>
        </p:nvSpPr>
        <p:spPr>
          <a:xfrm>
            <a:off x="685800" y="3166646"/>
            <a:ext cx="5257800" cy="369332"/>
          </a:xfrm>
          <a:prstGeom prst="rect">
            <a:avLst/>
          </a:prstGeom>
          <a:noFill/>
        </p:spPr>
        <p:txBody>
          <a:bodyPr wrap="square" rtlCol="0">
            <a:spAutoFit/>
          </a:bodyPr>
          <a:lstStyle/>
          <a:p>
            <a:r>
              <a:rPr lang="en-US" dirty="0" smtClean="0">
                <a:solidFill>
                  <a:schemeClr val="bg1"/>
                </a:solidFill>
                <a:latin typeface="Calibri" panose="020F0502020204030204" pitchFamily="34" charset="0"/>
                <a:cs typeface="Calibri" panose="020F0502020204030204" pitchFamily="34" charset="0"/>
              </a:rPr>
              <a:t>Beans are obtained from </a:t>
            </a:r>
            <a:r>
              <a:rPr lang="en-US" i="1" dirty="0" smtClean="0">
                <a:solidFill>
                  <a:schemeClr val="bg1"/>
                </a:solidFill>
                <a:latin typeface="Calibri" panose="020F0502020204030204" pitchFamily="34" charset="0"/>
                <a:cs typeface="Calibri" panose="020F0502020204030204" pitchFamily="34" charset="0"/>
              </a:rPr>
              <a:t>coffea</a:t>
            </a:r>
            <a:r>
              <a:rPr lang="en-US" dirty="0" smtClean="0">
                <a:solidFill>
                  <a:schemeClr val="bg1"/>
                </a:solidFill>
                <a:latin typeface="Calibri" panose="020F0502020204030204" pitchFamily="34" charset="0"/>
                <a:cs typeface="Calibri" panose="020F0502020204030204" pitchFamily="34" charset="0"/>
              </a:rPr>
              <a:t> plant</a:t>
            </a:r>
            <a:endParaRPr lang="en-US" dirty="0">
              <a:solidFill>
                <a:schemeClr val="bg1"/>
              </a:solidFill>
              <a:latin typeface="Calibri" panose="020F0502020204030204" pitchFamily="34" charset="0"/>
              <a:cs typeface="Calibri" panose="020F0502020204030204" pitchFamily="34" charset="0"/>
            </a:endParaRPr>
          </a:p>
        </p:txBody>
      </p:sp>
      <p:sp>
        <p:nvSpPr>
          <p:cNvPr id="25" name="Pentagon 24"/>
          <p:cNvSpPr/>
          <p:nvPr/>
        </p:nvSpPr>
        <p:spPr>
          <a:xfrm>
            <a:off x="393192" y="4191000"/>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26" name="TextBox 25"/>
          <p:cNvSpPr txBox="1"/>
          <p:nvPr/>
        </p:nvSpPr>
        <p:spPr>
          <a:xfrm>
            <a:off x="697992" y="4038600"/>
            <a:ext cx="6541008" cy="369332"/>
          </a:xfrm>
          <a:prstGeom prst="rect">
            <a:avLst/>
          </a:prstGeom>
          <a:noFill/>
        </p:spPr>
        <p:txBody>
          <a:bodyPr wrap="square" rtlCol="0">
            <a:spAutoFit/>
          </a:bodyPr>
          <a:lstStyle/>
          <a:p>
            <a:r>
              <a:rPr lang="en-US" i="1" dirty="0" smtClean="0">
                <a:solidFill>
                  <a:schemeClr val="bg1"/>
                </a:solidFill>
                <a:latin typeface="Calibri" panose="020F0502020204030204" pitchFamily="34" charset="0"/>
                <a:cs typeface="Calibri" panose="020F0502020204030204" pitchFamily="34" charset="0"/>
              </a:rPr>
              <a:t>Coffea</a:t>
            </a:r>
            <a:r>
              <a:rPr lang="en-US" dirty="0" smtClean="0">
                <a:solidFill>
                  <a:schemeClr val="bg1"/>
                </a:solidFill>
                <a:latin typeface="Calibri" panose="020F0502020204030204" pitchFamily="34" charset="0"/>
                <a:cs typeface="Calibri" panose="020F0502020204030204" pitchFamily="34" charset="0"/>
              </a:rPr>
              <a:t> plants are cultivated in Over 70 countries </a:t>
            </a:r>
            <a:endParaRPr lang="en-US" dirty="0">
              <a:solidFill>
                <a:schemeClr val="bg1"/>
              </a:solidFill>
              <a:latin typeface="Calibri" panose="020F0502020204030204" pitchFamily="34" charset="0"/>
              <a:cs typeface="Calibri" panose="020F0502020204030204" pitchFamily="34" charset="0"/>
            </a:endParaRPr>
          </a:p>
        </p:txBody>
      </p:sp>
      <p:sp>
        <p:nvSpPr>
          <p:cNvPr id="27" name="Pentagon 26"/>
          <p:cNvSpPr/>
          <p:nvPr/>
        </p:nvSpPr>
        <p:spPr>
          <a:xfrm>
            <a:off x="393192" y="4583668"/>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28" name="TextBox 27"/>
          <p:cNvSpPr txBox="1"/>
          <p:nvPr/>
        </p:nvSpPr>
        <p:spPr>
          <a:xfrm>
            <a:off x="697992" y="4431268"/>
            <a:ext cx="8217408" cy="369332"/>
          </a:xfrm>
          <a:prstGeom prst="rect">
            <a:avLst/>
          </a:prstGeom>
          <a:noFill/>
        </p:spPr>
        <p:txBody>
          <a:bodyPr wrap="square" rtlCol="0">
            <a:spAutoFit/>
          </a:bodyPr>
          <a:lstStyle/>
          <a:p>
            <a:r>
              <a:rPr lang="en-US" dirty="0" smtClean="0">
                <a:solidFill>
                  <a:schemeClr val="bg1"/>
                </a:solidFill>
                <a:latin typeface="Calibri" panose="020F0502020204030204" pitchFamily="34" charset="0"/>
                <a:cs typeface="Calibri" panose="020F0502020204030204" pitchFamily="34" charset="0"/>
              </a:rPr>
              <a:t>Primarily grown near equatorial regions like Southeast Asia, Americas, Africa, India</a:t>
            </a:r>
            <a:endParaRPr lang="en-US" dirty="0">
              <a:solidFill>
                <a:schemeClr val="bg1"/>
              </a:solidFill>
              <a:latin typeface="Calibri" panose="020F0502020204030204" pitchFamily="34" charset="0"/>
              <a:cs typeface="Calibri" panose="020F0502020204030204" pitchFamily="34" charset="0"/>
            </a:endParaRPr>
          </a:p>
        </p:txBody>
      </p:sp>
      <p:sp>
        <p:nvSpPr>
          <p:cNvPr id="29" name="Pentagon 28"/>
          <p:cNvSpPr/>
          <p:nvPr/>
        </p:nvSpPr>
        <p:spPr>
          <a:xfrm>
            <a:off x="381000" y="4964668"/>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30" name="TextBox 29"/>
          <p:cNvSpPr txBox="1"/>
          <p:nvPr/>
        </p:nvSpPr>
        <p:spPr>
          <a:xfrm>
            <a:off x="685800" y="4812268"/>
            <a:ext cx="7848600" cy="369332"/>
          </a:xfrm>
          <a:prstGeom prst="rect">
            <a:avLst/>
          </a:prstGeom>
          <a:noFill/>
        </p:spPr>
        <p:txBody>
          <a:bodyPr wrap="square" rtlCol="0">
            <a:spAutoFit/>
          </a:bodyPr>
          <a:lstStyle/>
          <a:p>
            <a:r>
              <a:rPr lang="en-US" dirty="0" smtClean="0">
                <a:solidFill>
                  <a:schemeClr val="bg1"/>
                </a:solidFill>
                <a:latin typeface="Calibri" panose="020F0502020204030204" pitchFamily="34" charset="0"/>
                <a:cs typeface="Calibri" panose="020F0502020204030204" pitchFamily="34" charset="0"/>
              </a:rPr>
              <a:t>Out of many varieties, Two most popular are </a:t>
            </a:r>
            <a:r>
              <a:rPr lang="en-US" i="1" dirty="0" smtClean="0">
                <a:solidFill>
                  <a:schemeClr val="bg1"/>
                </a:solidFill>
                <a:latin typeface="Calibri" panose="020F0502020204030204" pitchFamily="34" charset="0"/>
                <a:cs typeface="Calibri" panose="020F0502020204030204" pitchFamily="34" charset="0"/>
              </a:rPr>
              <a:t>Coffea arabica  </a:t>
            </a:r>
            <a:r>
              <a:rPr lang="en-US" dirty="0" smtClean="0">
                <a:solidFill>
                  <a:schemeClr val="bg1"/>
                </a:solidFill>
                <a:latin typeface="Calibri" panose="020F0502020204030204" pitchFamily="34" charset="0"/>
                <a:cs typeface="Calibri" panose="020F0502020204030204" pitchFamily="34" charset="0"/>
              </a:rPr>
              <a:t>&amp;</a:t>
            </a:r>
            <a:r>
              <a:rPr lang="en-US" i="1" dirty="0" smtClean="0">
                <a:solidFill>
                  <a:schemeClr val="bg1"/>
                </a:solidFill>
                <a:latin typeface="Calibri" panose="020F0502020204030204" pitchFamily="34" charset="0"/>
                <a:cs typeface="Calibri" panose="020F0502020204030204" pitchFamily="34" charset="0"/>
              </a:rPr>
              <a:t> Coffea robusta</a:t>
            </a:r>
            <a:endParaRPr lang="en-US" i="1" dirty="0">
              <a:solidFill>
                <a:schemeClr val="bg1"/>
              </a:solidFill>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867400" y="921224"/>
            <a:ext cx="1288576" cy="1288576"/>
          </a:xfrm>
          <a:prstGeom prst="rect">
            <a:avLst/>
          </a:prstGeom>
        </p:spPr>
      </p:pic>
      <p:sp>
        <p:nvSpPr>
          <p:cNvPr id="46" name="Oval 45"/>
          <p:cNvSpPr/>
          <p:nvPr/>
        </p:nvSpPr>
        <p:spPr>
          <a:xfrm flipH="1">
            <a:off x="457200" y="2156460"/>
            <a:ext cx="51435" cy="53340"/>
          </a:xfrm>
          <a:prstGeom prst="ellipse">
            <a:avLst/>
          </a:prstGeom>
          <a:solidFill>
            <a:srgbClr val="00B050"/>
          </a:solidFill>
          <a:ln>
            <a:solidFill>
              <a:srgbClr val="00B05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47" name="Oval 46"/>
          <p:cNvSpPr/>
          <p:nvPr/>
        </p:nvSpPr>
        <p:spPr>
          <a:xfrm flipH="1">
            <a:off x="457200" y="2895600"/>
            <a:ext cx="51435" cy="53340"/>
          </a:xfrm>
          <a:prstGeom prst="ellipse">
            <a:avLst/>
          </a:prstGeom>
          <a:solidFill>
            <a:srgbClr val="00B050"/>
          </a:solidFill>
          <a:ln>
            <a:solidFill>
              <a:srgbClr val="00B05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49" name="Oval 48"/>
          <p:cNvSpPr/>
          <p:nvPr/>
        </p:nvSpPr>
        <p:spPr>
          <a:xfrm flipH="1">
            <a:off x="457200" y="3299460"/>
            <a:ext cx="51435" cy="53340"/>
          </a:xfrm>
          <a:prstGeom prst="ellipse">
            <a:avLst/>
          </a:prstGeom>
          <a:solidFill>
            <a:srgbClr val="00B050"/>
          </a:solidFill>
          <a:ln>
            <a:solidFill>
              <a:srgbClr val="00B05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56" name="TextBox 55"/>
          <p:cNvSpPr txBox="1"/>
          <p:nvPr/>
        </p:nvSpPr>
        <p:spPr>
          <a:xfrm>
            <a:off x="697992" y="2362200"/>
            <a:ext cx="5257800" cy="369332"/>
          </a:xfrm>
          <a:prstGeom prst="rect">
            <a:avLst/>
          </a:prstGeom>
          <a:noFill/>
        </p:spPr>
        <p:txBody>
          <a:bodyPr wrap="square" rtlCol="0">
            <a:spAutoFit/>
          </a:bodyPr>
          <a:lstStyle/>
          <a:p>
            <a:r>
              <a:rPr lang="en-US" dirty="0" smtClean="0">
                <a:solidFill>
                  <a:schemeClr val="bg1"/>
                </a:solidFill>
                <a:latin typeface="Calibri" panose="020F0502020204030204" pitchFamily="34" charset="0"/>
                <a:cs typeface="Calibri" panose="020F0502020204030204" pitchFamily="34" charset="0"/>
              </a:rPr>
              <a:t>Acts as Stimulating Drink  </a:t>
            </a:r>
            <a:endParaRPr lang="en-US" dirty="0">
              <a:solidFill>
                <a:schemeClr val="bg1"/>
              </a:solidFill>
              <a:latin typeface="Calibri" panose="020F0502020204030204" pitchFamily="34" charset="0"/>
              <a:cs typeface="Calibri" panose="020F0502020204030204" pitchFamily="34" charset="0"/>
            </a:endParaRPr>
          </a:p>
        </p:txBody>
      </p:sp>
      <p:sp>
        <p:nvSpPr>
          <p:cNvPr id="58" name="Oval 57"/>
          <p:cNvSpPr/>
          <p:nvPr/>
        </p:nvSpPr>
        <p:spPr>
          <a:xfrm flipH="1">
            <a:off x="469392" y="2514600"/>
            <a:ext cx="51435" cy="53340"/>
          </a:xfrm>
          <a:prstGeom prst="ellipse">
            <a:avLst/>
          </a:prstGeom>
          <a:solidFill>
            <a:srgbClr val="00B050"/>
          </a:solidFill>
          <a:ln>
            <a:solidFill>
              <a:srgbClr val="00B05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9000" y="1998253"/>
            <a:ext cx="1506947" cy="1506947"/>
          </a:xfrm>
          <a:prstGeom prst="rect">
            <a:avLst/>
          </a:prstGeom>
          <a:noFill/>
        </p:spPr>
      </p:pic>
      <p:sp>
        <p:nvSpPr>
          <p:cNvPr id="59" name="Pentagon 58"/>
          <p:cNvSpPr/>
          <p:nvPr/>
        </p:nvSpPr>
        <p:spPr>
          <a:xfrm>
            <a:off x="381000" y="5421868"/>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61" name="TextBox 60"/>
          <p:cNvSpPr txBox="1"/>
          <p:nvPr/>
        </p:nvSpPr>
        <p:spPr>
          <a:xfrm>
            <a:off x="685800" y="5269468"/>
            <a:ext cx="6934200" cy="369332"/>
          </a:xfrm>
          <a:prstGeom prst="rect">
            <a:avLst/>
          </a:prstGeom>
          <a:noFill/>
        </p:spPr>
        <p:txBody>
          <a:bodyPr wrap="square" rtlCol="0">
            <a:spAutoFit/>
          </a:bodyPr>
          <a:lstStyle/>
          <a:p>
            <a:r>
              <a:rPr lang="en-US" dirty="0" smtClean="0">
                <a:solidFill>
                  <a:schemeClr val="bg1"/>
                </a:solidFill>
                <a:latin typeface="Calibri" panose="020F0502020204030204" pitchFamily="34" charset="0"/>
                <a:cs typeface="Calibri" panose="020F0502020204030204" pitchFamily="34" charset="0"/>
              </a:rPr>
              <a:t>Coffee is slightly acidic (pH 5.0 to 5.3)  &amp; rich in caffeine content</a:t>
            </a:r>
            <a:endParaRPr lang="en-US" dirty="0">
              <a:solidFill>
                <a:schemeClr val="bg1"/>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4200" y="57090"/>
            <a:ext cx="3276600" cy="400110"/>
          </a:xfrm>
          <a:prstGeom prst="rect">
            <a:avLst/>
          </a:prstGeom>
          <a:noFill/>
          <a:ln>
            <a:solidFill>
              <a:srgbClr val="00B050"/>
            </a:solidFill>
          </a:ln>
        </p:spPr>
        <p:txBody>
          <a:bodyPr wrap="square" rtlCol="0">
            <a:spAutoFit/>
          </a:bodyPr>
          <a:lstStyle/>
          <a:p>
            <a:pPr algn="ctr"/>
            <a:r>
              <a:rPr lang="en-US" sz="2000" b="1" dirty="0" smtClean="0">
                <a:solidFill>
                  <a:srgbClr val="C00000"/>
                </a:solidFill>
                <a:latin typeface="Calibri" panose="020F0502020204030204" pitchFamily="34" charset="0"/>
                <a:cs typeface="Calibri" panose="020F0502020204030204" pitchFamily="34" charset="0"/>
              </a:rPr>
              <a:t>HISTORY OF COFFEE</a:t>
            </a:r>
            <a:endParaRPr lang="en-US" sz="2000" b="1" dirty="0">
              <a:solidFill>
                <a:srgbClr val="C00000"/>
              </a:solidFill>
              <a:latin typeface="Calibri" panose="020F0502020204030204" pitchFamily="34" charset="0"/>
              <a:cs typeface="Calibri" panose="020F0502020204030204" pitchFamily="34" charset="0"/>
            </a:endParaRPr>
          </a:p>
        </p:txBody>
      </p:sp>
      <p:sp>
        <p:nvSpPr>
          <p:cNvPr id="29" name="Pentagon 28"/>
          <p:cNvSpPr/>
          <p:nvPr/>
        </p:nvSpPr>
        <p:spPr>
          <a:xfrm>
            <a:off x="393192" y="1371600"/>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30" name="TextBox 29"/>
          <p:cNvSpPr txBox="1"/>
          <p:nvPr/>
        </p:nvSpPr>
        <p:spPr>
          <a:xfrm>
            <a:off x="697992" y="1219200"/>
            <a:ext cx="6541008" cy="369332"/>
          </a:xfrm>
          <a:prstGeom prst="rect">
            <a:avLst/>
          </a:prstGeom>
          <a:noFill/>
        </p:spPr>
        <p:txBody>
          <a:bodyPr wrap="square" rtlCol="0">
            <a:spAutoFit/>
          </a:bodyPr>
          <a:lstStyle/>
          <a:p>
            <a:r>
              <a:rPr lang="en-US" dirty="0" smtClean="0">
                <a:solidFill>
                  <a:schemeClr val="bg1"/>
                </a:solidFill>
                <a:latin typeface="Calibri" panose="020F0502020204030204" pitchFamily="34" charset="0"/>
                <a:cs typeface="Calibri" panose="020F0502020204030204" pitchFamily="34" charset="0"/>
              </a:rPr>
              <a:t>Dates back to 12</a:t>
            </a:r>
            <a:r>
              <a:rPr lang="en-US" baseline="30000" dirty="0" smtClean="0">
                <a:solidFill>
                  <a:schemeClr val="bg1"/>
                </a:solidFill>
                <a:latin typeface="Calibri" panose="020F0502020204030204" pitchFamily="34" charset="0"/>
                <a:cs typeface="Calibri" panose="020F0502020204030204" pitchFamily="34" charset="0"/>
              </a:rPr>
              <a:t>th</a:t>
            </a:r>
            <a:r>
              <a:rPr lang="en-US" dirty="0" smtClean="0">
                <a:solidFill>
                  <a:schemeClr val="bg1"/>
                </a:solidFill>
                <a:latin typeface="Calibri" panose="020F0502020204030204" pitchFamily="34" charset="0"/>
                <a:cs typeface="Calibri" panose="020F0502020204030204" pitchFamily="34" charset="0"/>
              </a:rPr>
              <a:t> Century </a:t>
            </a:r>
            <a:endParaRPr lang="en-US" dirty="0">
              <a:solidFill>
                <a:schemeClr val="bg1"/>
              </a:solidFill>
              <a:latin typeface="Calibri" panose="020F0502020204030204" pitchFamily="34" charset="0"/>
              <a:cs typeface="Calibri" panose="020F0502020204030204" pitchFamily="34" charset="0"/>
            </a:endParaRPr>
          </a:p>
        </p:txBody>
      </p:sp>
      <p:sp>
        <p:nvSpPr>
          <p:cNvPr id="31" name="Pentagon 30"/>
          <p:cNvSpPr/>
          <p:nvPr/>
        </p:nvSpPr>
        <p:spPr>
          <a:xfrm>
            <a:off x="393192" y="1828800"/>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32" name="TextBox 31"/>
          <p:cNvSpPr txBox="1"/>
          <p:nvPr/>
        </p:nvSpPr>
        <p:spPr>
          <a:xfrm>
            <a:off x="697992" y="1676400"/>
            <a:ext cx="8293608" cy="369332"/>
          </a:xfrm>
          <a:prstGeom prst="rect">
            <a:avLst/>
          </a:prstGeom>
          <a:noFill/>
        </p:spPr>
        <p:txBody>
          <a:bodyPr wrap="square" rtlCol="0">
            <a:spAutoFit/>
          </a:bodyPr>
          <a:lstStyle/>
          <a:p>
            <a:r>
              <a:rPr lang="en-US" dirty="0" smtClean="0">
                <a:solidFill>
                  <a:schemeClr val="bg1"/>
                </a:solidFill>
                <a:latin typeface="Calibri" panose="020F0502020204030204" pitchFamily="34" charset="0"/>
                <a:cs typeface="Calibri" panose="020F0502020204030204" pitchFamily="34" charset="0"/>
              </a:rPr>
              <a:t>Originated in Equatorial region of Africa </a:t>
            </a:r>
            <a:endParaRPr lang="en-US" dirty="0">
              <a:solidFill>
                <a:schemeClr val="bg1"/>
              </a:solidFill>
              <a:latin typeface="Calibri" panose="020F0502020204030204" pitchFamily="34" charset="0"/>
              <a:cs typeface="Calibri" panose="020F0502020204030204" pitchFamily="34" charset="0"/>
            </a:endParaRPr>
          </a:p>
        </p:txBody>
      </p:sp>
      <p:sp>
        <p:nvSpPr>
          <p:cNvPr id="33" name="Pentagon 32"/>
          <p:cNvSpPr/>
          <p:nvPr/>
        </p:nvSpPr>
        <p:spPr>
          <a:xfrm>
            <a:off x="381000" y="3482876"/>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34" name="TextBox 33"/>
          <p:cNvSpPr txBox="1"/>
          <p:nvPr/>
        </p:nvSpPr>
        <p:spPr>
          <a:xfrm>
            <a:off x="685800" y="3330476"/>
            <a:ext cx="8001000" cy="369332"/>
          </a:xfrm>
          <a:prstGeom prst="rect">
            <a:avLst/>
          </a:prstGeom>
          <a:noFill/>
        </p:spPr>
        <p:txBody>
          <a:bodyPr wrap="square" rtlCol="0">
            <a:spAutoFit/>
          </a:bodyPr>
          <a:lstStyle/>
          <a:p>
            <a:r>
              <a:rPr lang="en-US" dirty="0" smtClean="0">
                <a:solidFill>
                  <a:schemeClr val="bg1"/>
                </a:solidFill>
                <a:latin typeface="Calibri" panose="020F0502020204030204" pitchFamily="34" charset="0"/>
                <a:cs typeface="Calibri" panose="020F0502020204030204" pitchFamily="34" charset="0"/>
              </a:rPr>
              <a:t>According to ancient chronical </a:t>
            </a:r>
            <a:endParaRPr lang="en-US" dirty="0">
              <a:solidFill>
                <a:schemeClr val="bg1"/>
              </a:solidFill>
              <a:latin typeface="Calibri" panose="020F0502020204030204" pitchFamily="34" charset="0"/>
              <a:cs typeface="Calibri" panose="020F0502020204030204" pitchFamily="34" charset="0"/>
            </a:endParaRPr>
          </a:p>
        </p:txBody>
      </p:sp>
      <p:sp>
        <p:nvSpPr>
          <p:cNvPr id="40" name="TextBox 39"/>
          <p:cNvSpPr txBox="1"/>
          <p:nvPr/>
        </p:nvSpPr>
        <p:spPr>
          <a:xfrm>
            <a:off x="685800" y="3940076"/>
            <a:ext cx="8153400" cy="2308324"/>
          </a:xfrm>
          <a:prstGeom prst="rect">
            <a:avLst/>
          </a:prstGeom>
          <a:noFill/>
        </p:spPr>
        <p:txBody>
          <a:bodyPr wrap="square" rtlCol="0">
            <a:spAutoFit/>
          </a:bodyPr>
          <a:lstStyle/>
          <a:p>
            <a:pPr algn="just"/>
            <a:r>
              <a:rPr lang="en-IN" dirty="0" smtClean="0">
                <a:solidFill>
                  <a:schemeClr val="bg1"/>
                </a:solidFill>
                <a:latin typeface="Calibri" panose="020F0502020204030204" pitchFamily="34" charset="0"/>
              </a:rPr>
              <a:t>Sheikh Omar</a:t>
            </a:r>
            <a:r>
              <a:rPr lang="en-IN" dirty="0">
                <a:solidFill>
                  <a:schemeClr val="bg1"/>
                </a:solidFill>
                <a:latin typeface="Calibri" panose="020F0502020204030204" pitchFamily="34" charset="0"/>
              </a:rPr>
              <a:t>, who was </a:t>
            </a:r>
            <a:r>
              <a:rPr lang="en-IN" dirty="0" smtClean="0">
                <a:solidFill>
                  <a:schemeClr val="bg1"/>
                </a:solidFill>
                <a:latin typeface="Calibri" panose="020F0502020204030204" pitchFamily="34" charset="0"/>
              </a:rPr>
              <a:t>known for </a:t>
            </a:r>
            <a:r>
              <a:rPr lang="en-IN" dirty="0">
                <a:solidFill>
                  <a:schemeClr val="bg1"/>
                </a:solidFill>
                <a:latin typeface="Calibri" panose="020F0502020204030204" pitchFamily="34" charset="0"/>
              </a:rPr>
              <a:t>his ability to cure the sick through prayer, was once exiled from </a:t>
            </a:r>
            <a:r>
              <a:rPr lang="en-IN" dirty="0" smtClean="0">
                <a:solidFill>
                  <a:schemeClr val="bg1"/>
                </a:solidFill>
                <a:latin typeface="Calibri" panose="020F0502020204030204" pitchFamily="34" charset="0"/>
              </a:rPr>
              <a:t>Mocha (Yemen) </a:t>
            </a:r>
            <a:r>
              <a:rPr lang="en-IN" dirty="0">
                <a:solidFill>
                  <a:schemeClr val="bg1"/>
                </a:solidFill>
                <a:latin typeface="Calibri" panose="020F0502020204030204" pitchFamily="34" charset="0"/>
              </a:rPr>
              <a:t>to a desert </a:t>
            </a:r>
            <a:r>
              <a:rPr lang="en-IN" dirty="0" smtClean="0">
                <a:solidFill>
                  <a:schemeClr val="bg1"/>
                </a:solidFill>
                <a:latin typeface="Calibri" panose="020F0502020204030204" pitchFamily="34" charset="0"/>
              </a:rPr>
              <a:t>cave. </a:t>
            </a:r>
            <a:r>
              <a:rPr lang="en-IN" dirty="0">
                <a:solidFill>
                  <a:schemeClr val="bg1"/>
                </a:solidFill>
                <a:latin typeface="Calibri" panose="020F0502020204030204" pitchFamily="34" charset="0"/>
              </a:rPr>
              <a:t>Starving, Omar chewed berries from nearby shrubbery, but found them to be bitter. He </a:t>
            </a:r>
            <a:r>
              <a:rPr lang="en-IN" dirty="0" smtClean="0">
                <a:solidFill>
                  <a:schemeClr val="bg1"/>
                </a:solidFill>
                <a:latin typeface="Calibri" panose="020F0502020204030204" pitchFamily="34" charset="0"/>
              </a:rPr>
              <a:t>tried roasting </a:t>
            </a:r>
            <a:r>
              <a:rPr lang="en-IN" dirty="0">
                <a:solidFill>
                  <a:schemeClr val="bg1"/>
                </a:solidFill>
                <a:latin typeface="Calibri" panose="020F0502020204030204" pitchFamily="34" charset="0"/>
              </a:rPr>
              <a:t>the seeds to improve the </a:t>
            </a:r>
            <a:r>
              <a:rPr lang="en-IN" dirty="0" smtClean="0">
                <a:solidFill>
                  <a:schemeClr val="bg1"/>
                </a:solidFill>
                <a:latin typeface="Calibri" panose="020F0502020204030204" pitchFamily="34" charset="0"/>
              </a:rPr>
              <a:t>flavour, </a:t>
            </a:r>
            <a:r>
              <a:rPr lang="en-IN" dirty="0">
                <a:solidFill>
                  <a:schemeClr val="bg1"/>
                </a:solidFill>
                <a:latin typeface="Calibri" panose="020F0502020204030204" pitchFamily="34" charset="0"/>
              </a:rPr>
              <a:t>but they became hard. He then tried boiling them to soften </a:t>
            </a:r>
            <a:r>
              <a:rPr lang="en-IN" dirty="0" smtClean="0">
                <a:solidFill>
                  <a:schemeClr val="bg1"/>
                </a:solidFill>
                <a:latin typeface="Calibri" panose="020F0502020204030204" pitchFamily="34" charset="0"/>
              </a:rPr>
              <a:t>the seed</a:t>
            </a:r>
            <a:r>
              <a:rPr lang="en-IN" dirty="0">
                <a:solidFill>
                  <a:schemeClr val="bg1"/>
                </a:solidFill>
                <a:latin typeface="Calibri" panose="020F0502020204030204" pitchFamily="34" charset="0"/>
              </a:rPr>
              <a:t>, which resulted in a fragrant brown liquid. Upon drinking the liquid Omar was revitalized </a:t>
            </a:r>
            <a:r>
              <a:rPr lang="en-IN" dirty="0" smtClean="0">
                <a:solidFill>
                  <a:schemeClr val="bg1"/>
                </a:solidFill>
                <a:latin typeface="Calibri" panose="020F0502020204030204" pitchFamily="34" charset="0"/>
              </a:rPr>
              <a:t>and sustained </a:t>
            </a:r>
            <a:r>
              <a:rPr lang="en-IN" dirty="0">
                <a:solidFill>
                  <a:schemeClr val="bg1"/>
                </a:solidFill>
                <a:latin typeface="Calibri" panose="020F0502020204030204" pitchFamily="34" charset="0"/>
              </a:rPr>
              <a:t>for days. As stories of this "miracle drug" reached Mocha, Omar was asked to return and </a:t>
            </a:r>
            <a:r>
              <a:rPr lang="en-IN" dirty="0" smtClean="0">
                <a:solidFill>
                  <a:schemeClr val="bg1"/>
                </a:solidFill>
                <a:latin typeface="Calibri" panose="020F0502020204030204" pitchFamily="34" charset="0"/>
              </a:rPr>
              <a:t>was made </a:t>
            </a:r>
            <a:r>
              <a:rPr lang="en-IN" dirty="0">
                <a:solidFill>
                  <a:schemeClr val="bg1"/>
                </a:solidFill>
                <a:latin typeface="Calibri" panose="020F0502020204030204" pitchFamily="34" charset="0"/>
              </a:rPr>
              <a:t>a </a:t>
            </a:r>
            <a:r>
              <a:rPr lang="en-IN" dirty="0" smtClean="0">
                <a:solidFill>
                  <a:schemeClr val="bg1"/>
                </a:solidFill>
                <a:latin typeface="Calibri" panose="020F0502020204030204" pitchFamily="34" charset="0"/>
              </a:rPr>
              <a:t>saint. From </a:t>
            </a:r>
            <a:r>
              <a:rPr lang="en-IN" dirty="0">
                <a:solidFill>
                  <a:schemeClr val="bg1"/>
                </a:solidFill>
                <a:latin typeface="Calibri" panose="020F0502020204030204" pitchFamily="34" charset="0"/>
              </a:rPr>
              <a:t>Ethiopia, the coffee plant was introduced into the Arab World through Egypt </a:t>
            </a:r>
            <a:r>
              <a:rPr lang="en-IN" dirty="0" smtClean="0">
                <a:solidFill>
                  <a:schemeClr val="bg1"/>
                </a:solidFill>
                <a:latin typeface="Calibri" panose="020F0502020204030204" pitchFamily="34" charset="0"/>
              </a:rPr>
              <a:t>and Yemen</a:t>
            </a:r>
            <a:r>
              <a:rPr lang="en-IN" dirty="0">
                <a:solidFill>
                  <a:schemeClr val="bg1"/>
                </a:solidFill>
                <a:latin typeface="Calibri" panose="020F0502020204030204" pitchFamily="34" charset="0"/>
              </a:rPr>
              <a:t>.</a:t>
            </a:r>
            <a:endParaRPr lang="en-US" dirty="0">
              <a:solidFill>
                <a:schemeClr val="bg1"/>
              </a:solidFill>
              <a:latin typeface="Calibri" panose="020F0502020204030204" pitchFamily="34" charset="0"/>
              <a:cs typeface="Calibri" panose="020F0502020204030204" pitchFamily="34" charset="0"/>
            </a:endParaRPr>
          </a:p>
        </p:txBody>
      </p:sp>
      <p:sp>
        <p:nvSpPr>
          <p:cNvPr id="45" name="Oval 44"/>
          <p:cNvSpPr/>
          <p:nvPr/>
        </p:nvSpPr>
        <p:spPr>
          <a:xfrm flipH="1">
            <a:off x="457200" y="2286000"/>
            <a:ext cx="51435" cy="53340"/>
          </a:xfrm>
          <a:prstGeom prst="ellipse">
            <a:avLst/>
          </a:prstGeom>
          <a:solidFill>
            <a:srgbClr val="00B050"/>
          </a:solidFill>
          <a:ln>
            <a:solidFill>
              <a:srgbClr val="00B05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49" name="TextBox 48"/>
          <p:cNvSpPr txBox="1"/>
          <p:nvPr/>
        </p:nvSpPr>
        <p:spPr>
          <a:xfrm>
            <a:off x="697992" y="2128004"/>
            <a:ext cx="8293608" cy="369332"/>
          </a:xfrm>
          <a:prstGeom prst="rect">
            <a:avLst/>
          </a:prstGeom>
          <a:noFill/>
        </p:spPr>
        <p:txBody>
          <a:bodyPr wrap="square" rtlCol="0">
            <a:spAutoFit/>
          </a:bodyPr>
          <a:lstStyle/>
          <a:p>
            <a:r>
              <a:rPr lang="en-US" dirty="0" smtClean="0">
                <a:solidFill>
                  <a:schemeClr val="bg1"/>
                </a:solidFill>
                <a:latin typeface="Calibri" panose="020F0502020204030204" pitchFamily="34" charset="0"/>
                <a:cs typeface="Calibri" panose="020F0502020204030204" pitchFamily="34" charset="0"/>
              </a:rPr>
              <a:t>Then, spread throughout Europe and other continents </a:t>
            </a:r>
            <a:endParaRPr lang="en-US" dirty="0">
              <a:solidFill>
                <a:schemeClr val="bg1"/>
              </a:solidFill>
              <a:latin typeface="Calibri" panose="020F0502020204030204" pitchFamily="34" charset="0"/>
              <a:cs typeface="Calibri" panose="020F0502020204030204" pitchFamily="34" charset="0"/>
            </a:endParaRPr>
          </a:p>
        </p:txBody>
      </p:sp>
      <p:cxnSp>
        <p:nvCxnSpPr>
          <p:cNvPr id="12" name="Straight Connector 11"/>
          <p:cNvCxnSpPr/>
          <p:nvPr/>
        </p:nvCxnSpPr>
        <p:spPr>
          <a:xfrm>
            <a:off x="0" y="257145"/>
            <a:ext cx="3124200" cy="0"/>
          </a:xfrm>
          <a:prstGeom prst="line">
            <a:avLst/>
          </a:prstGeom>
        </p:spPr>
        <p:style>
          <a:lnRef idx="1">
            <a:schemeClr val="accent4"/>
          </a:lnRef>
          <a:fillRef idx="0">
            <a:schemeClr val="accent4"/>
          </a:fillRef>
          <a:effectRef idx="0">
            <a:schemeClr val="accent4"/>
          </a:effectRef>
          <a:fontRef idx="minor">
            <a:schemeClr val="tx1"/>
          </a:fontRef>
        </p:style>
      </p:cxnSp>
      <p:cxnSp>
        <p:nvCxnSpPr>
          <p:cNvPr id="13" name="Straight Connector 12"/>
          <p:cNvCxnSpPr/>
          <p:nvPr/>
        </p:nvCxnSpPr>
        <p:spPr>
          <a:xfrm>
            <a:off x="6400800" y="257145"/>
            <a:ext cx="2743200" cy="0"/>
          </a:xfrm>
          <a:prstGeom prst="line">
            <a:avLst/>
          </a:prstGeom>
        </p:spPr>
        <p:style>
          <a:lnRef idx="1">
            <a:schemeClr val="accent4"/>
          </a:lnRef>
          <a:fillRef idx="0">
            <a:schemeClr val="accent4"/>
          </a:fillRef>
          <a:effectRef idx="0">
            <a:schemeClr val="accent4"/>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ntagon 1"/>
          <p:cNvSpPr/>
          <p:nvPr/>
        </p:nvSpPr>
        <p:spPr>
          <a:xfrm>
            <a:off x="393192" y="1371600"/>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3" name="TextBox 2"/>
          <p:cNvSpPr txBox="1"/>
          <p:nvPr/>
        </p:nvSpPr>
        <p:spPr>
          <a:xfrm>
            <a:off x="697992" y="1219200"/>
            <a:ext cx="8065008" cy="369332"/>
          </a:xfrm>
          <a:prstGeom prst="rect">
            <a:avLst/>
          </a:prstGeom>
          <a:noFill/>
        </p:spPr>
        <p:txBody>
          <a:bodyPr wrap="square" rtlCol="0">
            <a:spAutoFit/>
          </a:bodyPr>
          <a:lstStyle/>
          <a:p>
            <a:r>
              <a:rPr lang="en-US" dirty="0" smtClean="0">
                <a:solidFill>
                  <a:schemeClr val="bg1"/>
                </a:solidFill>
                <a:latin typeface="Calibri" panose="020F0502020204030204" pitchFamily="34" charset="0"/>
                <a:cs typeface="Calibri" panose="020F0502020204030204" pitchFamily="34" charset="0"/>
              </a:rPr>
              <a:t>In 15</a:t>
            </a:r>
            <a:r>
              <a:rPr lang="en-US" baseline="30000" dirty="0" smtClean="0">
                <a:solidFill>
                  <a:schemeClr val="bg1"/>
                </a:solidFill>
                <a:latin typeface="Calibri" panose="020F0502020204030204" pitchFamily="34" charset="0"/>
                <a:cs typeface="Calibri" panose="020F0502020204030204" pitchFamily="34" charset="0"/>
              </a:rPr>
              <a:t>th</a:t>
            </a:r>
            <a:r>
              <a:rPr lang="en-US" dirty="0" smtClean="0">
                <a:solidFill>
                  <a:schemeClr val="bg1"/>
                </a:solidFill>
                <a:latin typeface="Calibri" panose="020F0502020204030204" pitchFamily="34" charset="0"/>
                <a:cs typeface="Calibri" panose="020F0502020204030204" pitchFamily="34" charset="0"/>
              </a:rPr>
              <a:t> Century, Coffee beans were first roasted &amp; brewed in Arabia on large scale </a:t>
            </a:r>
            <a:endParaRPr lang="en-US" dirty="0">
              <a:solidFill>
                <a:schemeClr val="bg1"/>
              </a:solidFill>
              <a:latin typeface="Calibri" panose="020F0502020204030204" pitchFamily="34" charset="0"/>
              <a:cs typeface="Calibri" panose="020F0502020204030204" pitchFamily="34" charset="0"/>
            </a:endParaRPr>
          </a:p>
        </p:txBody>
      </p:sp>
      <p:sp>
        <p:nvSpPr>
          <p:cNvPr id="4" name="Pentagon 3"/>
          <p:cNvSpPr/>
          <p:nvPr/>
        </p:nvSpPr>
        <p:spPr>
          <a:xfrm>
            <a:off x="393192" y="1916668"/>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5" name="TextBox 4"/>
          <p:cNvSpPr txBox="1"/>
          <p:nvPr/>
        </p:nvSpPr>
        <p:spPr>
          <a:xfrm>
            <a:off x="697992" y="1764268"/>
            <a:ext cx="8293608" cy="369332"/>
          </a:xfrm>
          <a:prstGeom prst="rect">
            <a:avLst/>
          </a:prstGeom>
          <a:noFill/>
        </p:spPr>
        <p:txBody>
          <a:bodyPr wrap="square" rtlCol="0">
            <a:spAutoFit/>
          </a:bodyPr>
          <a:lstStyle/>
          <a:p>
            <a:r>
              <a:rPr lang="en-US" dirty="0" smtClean="0">
                <a:solidFill>
                  <a:schemeClr val="bg1"/>
                </a:solidFill>
                <a:latin typeface="Calibri" panose="020F0502020204030204" pitchFamily="34" charset="0"/>
                <a:cs typeface="Calibri" panose="020F0502020204030204" pitchFamily="34" charset="0"/>
              </a:rPr>
              <a:t>By 16</a:t>
            </a:r>
            <a:r>
              <a:rPr lang="en-US" baseline="30000" dirty="0" smtClean="0">
                <a:solidFill>
                  <a:schemeClr val="bg1"/>
                </a:solidFill>
                <a:latin typeface="Calibri" panose="020F0502020204030204" pitchFamily="34" charset="0"/>
                <a:cs typeface="Calibri" panose="020F0502020204030204" pitchFamily="34" charset="0"/>
              </a:rPr>
              <a:t>th</a:t>
            </a:r>
            <a:r>
              <a:rPr lang="en-US" dirty="0" smtClean="0">
                <a:solidFill>
                  <a:schemeClr val="bg1"/>
                </a:solidFill>
                <a:latin typeface="Calibri" panose="020F0502020204030204" pitchFamily="34" charset="0"/>
                <a:cs typeface="Calibri" panose="020F0502020204030204" pitchFamily="34" charset="0"/>
              </a:rPr>
              <a:t> Century, Coffee reached rest of Middle East  &amp; Northern America</a:t>
            </a:r>
            <a:endParaRPr lang="en-US" dirty="0">
              <a:solidFill>
                <a:schemeClr val="bg1"/>
              </a:solidFill>
              <a:latin typeface="Calibri" panose="020F0502020204030204" pitchFamily="34" charset="0"/>
              <a:cs typeface="Calibri" panose="020F0502020204030204" pitchFamily="34" charset="0"/>
            </a:endParaRPr>
          </a:p>
        </p:txBody>
      </p:sp>
      <p:sp>
        <p:nvSpPr>
          <p:cNvPr id="6" name="TextBox 5"/>
          <p:cNvSpPr txBox="1"/>
          <p:nvPr/>
        </p:nvSpPr>
        <p:spPr>
          <a:xfrm>
            <a:off x="3124200" y="57090"/>
            <a:ext cx="3276600" cy="400110"/>
          </a:xfrm>
          <a:prstGeom prst="rect">
            <a:avLst/>
          </a:prstGeom>
          <a:noFill/>
          <a:ln>
            <a:solidFill>
              <a:srgbClr val="00B050"/>
            </a:solidFill>
          </a:ln>
        </p:spPr>
        <p:txBody>
          <a:bodyPr wrap="square" rtlCol="0">
            <a:spAutoFit/>
          </a:bodyPr>
          <a:lstStyle/>
          <a:p>
            <a:pPr algn="ctr"/>
            <a:r>
              <a:rPr lang="en-US" sz="2000" b="1" dirty="0" smtClean="0">
                <a:solidFill>
                  <a:srgbClr val="C00000"/>
                </a:solidFill>
                <a:latin typeface="Calibri" panose="020F0502020204030204" pitchFamily="34" charset="0"/>
                <a:cs typeface="Calibri" panose="020F0502020204030204" pitchFamily="34" charset="0"/>
              </a:rPr>
              <a:t>HISTORY OF COFFEE</a:t>
            </a:r>
            <a:endParaRPr lang="en-US" sz="2000" b="1" dirty="0">
              <a:solidFill>
                <a:srgbClr val="C00000"/>
              </a:solidFill>
              <a:latin typeface="Calibri" panose="020F0502020204030204" pitchFamily="34" charset="0"/>
              <a:cs typeface="Calibri" panose="020F0502020204030204" pitchFamily="34" charset="0"/>
            </a:endParaRPr>
          </a:p>
        </p:txBody>
      </p:sp>
      <p:sp>
        <p:nvSpPr>
          <p:cNvPr id="7" name="Pentagon 6"/>
          <p:cNvSpPr/>
          <p:nvPr/>
        </p:nvSpPr>
        <p:spPr>
          <a:xfrm>
            <a:off x="381000" y="2514600"/>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8" name="TextBox 7"/>
          <p:cNvSpPr txBox="1"/>
          <p:nvPr/>
        </p:nvSpPr>
        <p:spPr>
          <a:xfrm>
            <a:off x="685800" y="2362200"/>
            <a:ext cx="8065008" cy="369332"/>
          </a:xfrm>
          <a:prstGeom prst="rect">
            <a:avLst/>
          </a:prstGeom>
          <a:noFill/>
        </p:spPr>
        <p:txBody>
          <a:bodyPr wrap="square" rtlCol="0">
            <a:spAutoFit/>
          </a:bodyPr>
          <a:lstStyle/>
          <a:p>
            <a:r>
              <a:rPr lang="en-US" dirty="0" smtClean="0">
                <a:solidFill>
                  <a:schemeClr val="bg1"/>
                </a:solidFill>
                <a:latin typeface="Calibri" panose="020F0502020204030204" pitchFamily="34" charset="0"/>
                <a:cs typeface="Calibri" panose="020F0502020204030204" pitchFamily="34" charset="0"/>
              </a:rPr>
              <a:t>Coffee Seeds were first exported from Ethiopia to Yemen</a:t>
            </a:r>
            <a:endParaRPr lang="en-US" dirty="0">
              <a:solidFill>
                <a:schemeClr val="bg1"/>
              </a:solidFill>
              <a:latin typeface="Calibri" panose="020F0502020204030204" pitchFamily="34" charset="0"/>
              <a:cs typeface="Calibri" panose="020F0502020204030204" pitchFamily="34" charset="0"/>
            </a:endParaRPr>
          </a:p>
        </p:txBody>
      </p:sp>
      <p:sp>
        <p:nvSpPr>
          <p:cNvPr id="9" name="Pentagon 8"/>
          <p:cNvSpPr/>
          <p:nvPr/>
        </p:nvSpPr>
        <p:spPr>
          <a:xfrm>
            <a:off x="381000" y="3059668"/>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10" name="TextBox 9"/>
          <p:cNvSpPr txBox="1"/>
          <p:nvPr/>
        </p:nvSpPr>
        <p:spPr>
          <a:xfrm>
            <a:off x="685800" y="2907268"/>
            <a:ext cx="8293608" cy="369332"/>
          </a:xfrm>
          <a:prstGeom prst="rect">
            <a:avLst/>
          </a:prstGeom>
          <a:noFill/>
        </p:spPr>
        <p:txBody>
          <a:bodyPr wrap="square" rtlCol="0">
            <a:spAutoFit/>
          </a:bodyPr>
          <a:lstStyle/>
          <a:p>
            <a:r>
              <a:rPr lang="en-IN" dirty="0">
                <a:solidFill>
                  <a:schemeClr val="bg1"/>
                </a:solidFill>
                <a:latin typeface="Calibri" panose="020F0502020204030204" pitchFamily="34" charset="0"/>
              </a:rPr>
              <a:t>Yemeni traders took coffee back to their </a:t>
            </a:r>
            <a:r>
              <a:rPr lang="en-IN" dirty="0" smtClean="0">
                <a:solidFill>
                  <a:schemeClr val="bg1"/>
                </a:solidFill>
                <a:latin typeface="Calibri" panose="020F0502020204030204" pitchFamily="34" charset="0"/>
              </a:rPr>
              <a:t>homeland &amp; </a:t>
            </a:r>
            <a:r>
              <a:rPr lang="en-IN" dirty="0">
                <a:solidFill>
                  <a:schemeClr val="bg1"/>
                </a:solidFill>
                <a:latin typeface="Calibri" panose="020F0502020204030204" pitchFamily="34" charset="0"/>
              </a:rPr>
              <a:t>began to cultivate the seed</a:t>
            </a:r>
            <a:endParaRPr lang="en-US" dirty="0">
              <a:solidFill>
                <a:schemeClr val="bg1"/>
              </a:solidFill>
              <a:latin typeface="Calibri" panose="020F0502020204030204" pitchFamily="34" charset="0"/>
              <a:cs typeface="Calibri" panose="020F0502020204030204" pitchFamily="34" charset="0"/>
            </a:endParaRPr>
          </a:p>
        </p:txBody>
      </p:sp>
      <p:sp>
        <p:nvSpPr>
          <p:cNvPr id="11" name="Pentagon 10"/>
          <p:cNvSpPr/>
          <p:nvPr/>
        </p:nvSpPr>
        <p:spPr>
          <a:xfrm>
            <a:off x="381000" y="3604736"/>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12" name="TextBox 11"/>
          <p:cNvSpPr txBox="1"/>
          <p:nvPr/>
        </p:nvSpPr>
        <p:spPr>
          <a:xfrm>
            <a:off x="685800" y="3452336"/>
            <a:ext cx="8293608" cy="369332"/>
          </a:xfrm>
          <a:prstGeom prst="rect">
            <a:avLst/>
          </a:prstGeom>
          <a:noFill/>
        </p:spPr>
        <p:txBody>
          <a:bodyPr wrap="square" rtlCol="0">
            <a:spAutoFit/>
          </a:bodyPr>
          <a:lstStyle/>
          <a:p>
            <a:r>
              <a:rPr lang="en-IN" dirty="0">
                <a:solidFill>
                  <a:schemeClr val="bg1"/>
                </a:solidFill>
                <a:latin typeface="Calibri" panose="020F0502020204030204" pitchFamily="34" charset="0"/>
              </a:rPr>
              <a:t>During 16</a:t>
            </a:r>
            <a:r>
              <a:rPr lang="en-IN" baseline="30000" dirty="0">
                <a:solidFill>
                  <a:schemeClr val="bg1"/>
                </a:solidFill>
                <a:latin typeface="Calibri" panose="020F0502020204030204" pitchFamily="34" charset="0"/>
              </a:rPr>
              <a:t>th</a:t>
            </a:r>
            <a:r>
              <a:rPr lang="en-IN" dirty="0">
                <a:solidFill>
                  <a:schemeClr val="bg1"/>
                </a:solidFill>
                <a:latin typeface="Calibri" panose="020F0502020204030204" pitchFamily="34" charset="0"/>
              </a:rPr>
              <a:t> </a:t>
            </a:r>
            <a:r>
              <a:rPr lang="en-IN" dirty="0" smtClean="0">
                <a:solidFill>
                  <a:schemeClr val="bg1"/>
                </a:solidFill>
                <a:latin typeface="Calibri" panose="020F0502020204030204" pitchFamily="34" charset="0"/>
              </a:rPr>
              <a:t>Century, </a:t>
            </a:r>
            <a:r>
              <a:rPr lang="en-IN" dirty="0">
                <a:solidFill>
                  <a:schemeClr val="bg1"/>
                </a:solidFill>
                <a:latin typeface="Calibri" panose="020F0502020204030204" pitchFamily="34" charset="0"/>
              </a:rPr>
              <a:t>all exported coffee was boiled or otherwise sterilised </a:t>
            </a:r>
            <a:endParaRPr lang="en-US" dirty="0">
              <a:solidFill>
                <a:schemeClr val="bg1"/>
              </a:solidFill>
              <a:latin typeface="Calibri" panose="020F0502020204030204" pitchFamily="34" charset="0"/>
              <a:cs typeface="Calibri" panose="020F0502020204030204" pitchFamily="34" charset="0"/>
            </a:endParaRPr>
          </a:p>
        </p:txBody>
      </p:sp>
      <p:sp>
        <p:nvSpPr>
          <p:cNvPr id="15" name="Pentagon 14"/>
          <p:cNvSpPr/>
          <p:nvPr/>
        </p:nvSpPr>
        <p:spPr>
          <a:xfrm>
            <a:off x="381000" y="4202668"/>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16" name="TextBox 15"/>
          <p:cNvSpPr txBox="1"/>
          <p:nvPr/>
        </p:nvSpPr>
        <p:spPr>
          <a:xfrm>
            <a:off x="685800" y="4050268"/>
            <a:ext cx="8293608" cy="369332"/>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In 1670, Sufi Baba Budan brought Coffee Seeds to India  from Middle East</a:t>
            </a:r>
            <a:endParaRPr lang="en-US" dirty="0">
              <a:solidFill>
                <a:schemeClr val="bg1"/>
              </a:solidFill>
              <a:latin typeface="Calibri" panose="020F0502020204030204" pitchFamily="34" charset="0"/>
              <a:cs typeface="Calibri" panose="020F0502020204030204" pitchFamily="34" charset="0"/>
            </a:endParaRPr>
          </a:p>
        </p:txBody>
      </p:sp>
      <p:sp>
        <p:nvSpPr>
          <p:cNvPr id="17" name="Pentagon 16"/>
          <p:cNvSpPr/>
          <p:nvPr/>
        </p:nvSpPr>
        <p:spPr>
          <a:xfrm>
            <a:off x="381000" y="4724400"/>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18" name="TextBox 17"/>
          <p:cNvSpPr txBox="1"/>
          <p:nvPr/>
        </p:nvSpPr>
        <p:spPr>
          <a:xfrm>
            <a:off x="685800" y="4572000"/>
            <a:ext cx="8293608" cy="369332"/>
          </a:xfrm>
          <a:prstGeom prst="rect">
            <a:avLst/>
          </a:prstGeom>
          <a:noFill/>
        </p:spPr>
        <p:txBody>
          <a:bodyPr wrap="square" rtlCol="0">
            <a:spAutoFit/>
          </a:bodyPr>
          <a:lstStyle/>
          <a:p>
            <a:r>
              <a:rPr lang="en-IN" dirty="0">
                <a:solidFill>
                  <a:schemeClr val="bg1"/>
                </a:solidFill>
                <a:latin typeface="Calibri" panose="020F0502020204030204" pitchFamily="34" charset="0"/>
              </a:rPr>
              <a:t>The first plants grown from these </a:t>
            </a:r>
            <a:r>
              <a:rPr lang="en-IN" dirty="0" smtClean="0">
                <a:solidFill>
                  <a:schemeClr val="bg1"/>
                </a:solidFill>
                <a:latin typeface="Calibri" panose="020F0502020204030204" pitchFamily="34" charset="0"/>
              </a:rPr>
              <a:t>seeds </a:t>
            </a:r>
            <a:r>
              <a:rPr lang="en-IN" dirty="0">
                <a:solidFill>
                  <a:schemeClr val="bg1"/>
                </a:solidFill>
                <a:latin typeface="Calibri" panose="020F0502020204030204" pitchFamily="34" charset="0"/>
              </a:rPr>
              <a:t>were planted in Mysore</a:t>
            </a:r>
            <a:endParaRPr lang="en-US" dirty="0">
              <a:solidFill>
                <a:schemeClr val="bg1"/>
              </a:solidFill>
              <a:latin typeface="Calibri" panose="020F0502020204030204" pitchFamily="34" charset="0"/>
              <a:cs typeface="Calibri" panose="020F0502020204030204" pitchFamily="34" charset="0"/>
            </a:endParaRPr>
          </a:p>
        </p:txBody>
      </p:sp>
      <p:sp>
        <p:nvSpPr>
          <p:cNvPr id="19" name="Pentagon 18"/>
          <p:cNvSpPr/>
          <p:nvPr/>
        </p:nvSpPr>
        <p:spPr>
          <a:xfrm>
            <a:off x="393192" y="5281136"/>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20" name="TextBox 19"/>
          <p:cNvSpPr txBox="1"/>
          <p:nvPr/>
        </p:nvSpPr>
        <p:spPr>
          <a:xfrm>
            <a:off x="697992" y="5128736"/>
            <a:ext cx="8293608" cy="369332"/>
          </a:xfrm>
          <a:prstGeom prst="rect">
            <a:avLst/>
          </a:prstGeom>
          <a:noFill/>
        </p:spPr>
        <p:txBody>
          <a:bodyPr wrap="square" rtlCol="0">
            <a:spAutoFit/>
          </a:bodyPr>
          <a:lstStyle/>
          <a:p>
            <a:r>
              <a:rPr lang="en-IN" dirty="0" smtClean="0">
                <a:solidFill>
                  <a:schemeClr val="bg1"/>
                </a:solidFill>
                <a:latin typeface="Calibri" panose="020F0502020204030204" pitchFamily="34" charset="0"/>
              </a:rPr>
              <a:t>In 17</a:t>
            </a:r>
            <a:r>
              <a:rPr lang="en-IN" baseline="30000" dirty="0" smtClean="0">
                <a:solidFill>
                  <a:schemeClr val="bg1"/>
                </a:solidFill>
                <a:latin typeface="Calibri" panose="020F0502020204030204" pitchFamily="34" charset="0"/>
              </a:rPr>
              <a:t>th</a:t>
            </a:r>
            <a:r>
              <a:rPr lang="en-IN" dirty="0" smtClean="0">
                <a:solidFill>
                  <a:schemeClr val="bg1"/>
                </a:solidFill>
                <a:latin typeface="Calibri" panose="020F0502020204030204" pitchFamily="34" charset="0"/>
              </a:rPr>
              <a:t> Century, Dutch </a:t>
            </a:r>
            <a:r>
              <a:rPr lang="en-IN" dirty="0">
                <a:solidFill>
                  <a:schemeClr val="bg1"/>
                </a:solidFill>
                <a:latin typeface="Calibri" panose="020F0502020204030204" pitchFamily="34" charset="0"/>
              </a:rPr>
              <a:t>East India Company was the first to import coffee </a:t>
            </a:r>
            <a:r>
              <a:rPr lang="en-IN" dirty="0" smtClean="0">
                <a:solidFill>
                  <a:schemeClr val="bg1"/>
                </a:solidFill>
                <a:latin typeface="Calibri" panose="020F0502020204030204" pitchFamily="34" charset="0"/>
              </a:rPr>
              <a:t>on a very scale</a:t>
            </a:r>
            <a:endParaRPr lang="en-US" dirty="0">
              <a:solidFill>
                <a:schemeClr val="bg1"/>
              </a:solidFill>
              <a:latin typeface="Calibri" panose="020F0502020204030204" pitchFamily="34" charset="0"/>
              <a:cs typeface="Calibri" panose="020F0502020204030204" pitchFamily="34" charset="0"/>
            </a:endParaRPr>
          </a:p>
        </p:txBody>
      </p:sp>
      <p:sp>
        <p:nvSpPr>
          <p:cNvPr id="22" name="TextBox 21"/>
          <p:cNvSpPr txBox="1"/>
          <p:nvPr/>
        </p:nvSpPr>
        <p:spPr>
          <a:xfrm>
            <a:off x="697992" y="5879068"/>
            <a:ext cx="8293608" cy="923330"/>
          </a:xfrm>
          <a:prstGeom prst="rect">
            <a:avLst/>
          </a:prstGeom>
          <a:noFill/>
        </p:spPr>
        <p:txBody>
          <a:bodyPr wrap="square" rtlCol="0">
            <a:spAutoFit/>
          </a:bodyPr>
          <a:lstStyle/>
          <a:p>
            <a:pPr algn="just"/>
            <a:r>
              <a:rPr lang="en-IN" dirty="0" smtClean="0">
                <a:solidFill>
                  <a:schemeClr val="bg1"/>
                </a:solidFill>
                <a:latin typeface="Calibri" panose="020F0502020204030204" pitchFamily="34" charset="0"/>
              </a:rPr>
              <a:t>By 19</a:t>
            </a:r>
            <a:r>
              <a:rPr lang="en-IN" baseline="30000" dirty="0" smtClean="0">
                <a:solidFill>
                  <a:schemeClr val="bg1"/>
                </a:solidFill>
                <a:latin typeface="Calibri" panose="020F0502020204030204" pitchFamily="34" charset="0"/>
              </a:rPr>
              <a:t>th</a:t>
            </a:r>
            <a:r>
              <a:rPr lang="en-IN" dirty="0" smtClean="0">
                <a:solidFill>
                  <a:schemeClr val="bg1"/>
                </a:solidFill>
                <a:latin typeface="Calibri" panose="020F0502020204030204" pitchFamily="34" charset="0"/>
              </a:rPr>
              <a:t> Century Coffee became a very </a:t>
            </a:r>
            <a:r>
              <a:rPr lang="en-IN" dirty="0">
                <a:solidFill>
                  <a:schemeClr val="bg1"/>
                </a:solidFill>
                <a:latin typeface="Calibri" panose="020F0502020204030204" pitchFamily="34" charset="0"/>
              </a:rPr>
              <a:t>vital cash crop for many developing </a:t>
            </a:r>
            <a:r>
              <a:rPr lang="en-IN" dirty="0" smtClean="0">
                <a:solidFill>
                  <a:schemeClr val="bg1"/>
                </a:solidFill>
                <a:latin typeface="Calibri" panose="020F0502020204030204" pitchFamily="34" charset="0"/>
              </a:rPr>
              <a:t>countries. </a:t>
            </a:r>
            <a:r>
              <a:rPr lang="en-IN" dirty="0">
                <a:solidFill>
                  <a:schemeClr val="bg1"/>
                </a:solidFill>
                <a:latin typeface="Calibri" panose="020F0502020204030204" pitchFamily="34" charset="0"/>
              </a:rPr>
              <a:t>It has </a:t>
            </a:r>
            <a:r>
              <a:rPr lang="en-IN" dirty="0" smtClean="0">
                <a:solidFill>
                  <a:schemeClr val="bg1"/>
                </a:solidFill>
                <a:latin typeface="Calibri" panose="020F0502020204030204" pitchFamily="34" charset="0"/>
              </a:rPr>
              <a:t>become the </a:t>
            </a:r>
            <a:r>
              <a:rPr lang="en-IN" dirty="0">
                <a:solidFill>
                  <a:schemeClr val="bg1"/>
                </a:solidFill>
                <a:latin typeface="Calibri" panose="020F0502020204030204" pitchFamily="34" charset="0"/>
              </a:rPr>
              <a:t>primary export and backbone for African countries like </a:t>
            </a:r>
            <a:r>
              <a:rPr lang="en-IN" dirty="0" smtClean="0">
                <a:solidFill>
                  <a:schemeClr val="bg1"/>
                </a:solidFill>
                <a:latin typeface="Calibri" panose="020F0502020204030204" pitchFamily="34" charset="0"/>
              </a:rPr>
              <a:t>Uganda, Burundi</a:t>
            </a:r>
            <a:r>
              <a:rPr lang="en-IN" dirty="0">
                <a:solidFill>
                  <a:schemeClr val="bg1"/>
                </a:solidFill>
                <a:latin typeface="Calibri" panose="020F0502020204030204" pitchFamily="34" charset="0"/>
              </a:rPr>
              <a:t>, Rwanda, and </a:t>
            </a:r>
            <a:r>
              <a:rPr lang="en-IN" dirty="0" smtClean="0">
                <a:solidFill>
                  <a:schemeClr val="bg1"/>
                </a:solidFill>
                <a:latin typeface="Calibri" panose="020F0502020204030204" pitchFamily="34" charset="0"/>
              </a:rPr>
              <a:t>Ethiopia, as </a:t>
            </a:r>
            <a:r>
              <a:rPr lang="en-IN" dirty="0">
                <a:solidFill>
                  <a:schemeClr val="bg1"/>
                </a:solidFill>
                <a:latin typeface="Calibri" panose="020F0502020204030204" pitchFamily="34" charset="0"/>
              </a:rPr>
              <a:t>well as many Central American countries</a:t>
            </a:r>
            <a:endParaRPr lang="en-US" dirty="0">
              <a:solidFill>
                <a:schemeClr val="bg1"/>
              </a:solidFill>
              <a:latin typeface="Calibri" panose="020F0502020204030204" pitchFamily="34" charset="0"/>
              <a:cs typeface="Calibri" panose="020F0502020204030204" pitchFamily="34" charset="0"/>
            </a:endParaRPr>
          </a:p>
        </p:txBody>
      </p:sp>
      <p:sp>
        <p:nvSpPr>
          <p:cNvPr id="23" name="16-Point Star 22"/>
          <p:cNvSpPr/>
          <p:nvPr/>
        </p:nvSpPr>
        <p:spPr>
          <a:xfrm>
            <a:off x="381000" y="6019800"/>
            <a:ext cx="152400" cy="152400"/>
          </a:xfrm>
          <a:prstGeom prst="star16">
            <a:avLst/>
          </a:prstGeom>
          <a:solidFill>
            <a:srgbClr val="F21E2D"/>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0" y="257145"/>
            <a:ext cx="3124200" cy="0"/>
          </a:xfrm>
          <a:prstGeom prst="line">
            <a:avLst/>
          </a:prstGeom>
        </p:spPr>
        <p:style>
          <a:lnRef idx="1">
            <a:schemeClr val="accent4"/>
          </a:lnRef>
          <a:fillRef idx="0">
            <a:schemeClr val="accent4"/>
          </a:fillRef>
          <a:effectRef idx="0">
            <a:schemeClr val="accent4"/>
          </a:effectRef>
          <a:fontRef idx="minor">
            <a:schemeClr val="tx1"/>
          </a:fontRef>
        </p:style>
      </p:cxnSp>
      <p:cxnSp>
        <p:nvCxnSpPr>
          <p:cNvPr id="4" name="Straight Connector 3"/>
          <p:cNvCxnSpPr/>
          <p:nvPr/>
        </p:nvCxnSpPr>
        <p:spPr>
          <a:xfrm>
            <a:off x="6400800" y="257145"/>
            <a:ext cx="2743200" cy="0"/>
          </a:xfrm>
          <a:prstGeom prst="line">
            <a:avLst/>
          </a:prstGeom>
        </p:spPr>
        <p:style>
          <a:lnRef idx="1">
            <a:schemeClr val="accent4"/>
          </a:lnRef>
          <a:fillRef idx="0">
            <a:schemeClr val="accent4"/>
          </a:fillRef>
          <a:effectRef idx="0">
            <a:schemeClr val="accent4"/>
          </a:effectRef>
          <a:fontRef idx="minor">
            <a:schemeClr val="tx1"/>
          </a:fontRef>
        </p:style>
      </p:cxnSp>
      <p:sp>
        <p:nvSpPr>
          <p:cNvPr id="8" name="Pentagon 7"/>
          <p:cNvSpPr/>
          <p:nvPr/>
        </p:nvSpPr>
        <p:spPr>
          <a:xfrm>
            <a:off x="393192" y="914400"/>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9" name="TextBox 8"/>
          <p:cNvSpPr txBox="1"/>
          <p:nvPr/>
        </p:nvSpPr>
        <p:spPr>
          <a:xfrm>
            <a:off x="697992" y="762000"/>
            <a:ext cx="3112008" cy="369332"/>
          </a:xfrm>
          <a:prstGeom prst="rect">
            <a:avLst/>
          </a:prstGeom>
          <a:noFill/>
        </p:spPr>
        <p:txBody>
          <a:bodyPr wrap="square" rtlCol="0">
            <a:spAutoFit/>
          </a:bodyPr>
          <a:lstStyle/>
          <a:p>
            <a:r>
              <a:rPr lang="en-US" dirty="0" smtClean="0">
                <a:solidFill>
                  <a:schemeClr val="bg1"/>
                </a:solidFill>
                <a:latin typeface="Calibri" panose="020F0502020204030204" pitchFamily="34" charset="0"/>
                <a:cs typeface="Calibri" panose="020F0502020204030204" pitchFamily="34" charset="0"/>
              </a:rPr>
              <a:t>Belongs to genus </a:t>
            </a:r>
            <a:r>
              <a:rPr lang="en-US" i="1" dirty="0">
                <a:solidFill>
                  <a:schemeClr val="bg1"/>
                </a:solidFill>
                <a:latin typeface="Calibri" panose="020F0502020204030204" pitchFamily="34" charset="0"/>
                <a:cs typeface="Calibri" panose="020F0502020204030204" pitchFamily="34" charset="0"/>
              </a:rPr>
              <a:t>C</a:t>
            </a:r>
            <a:r>
              <a:rPr lang="en-US" i="1" dirty="0" smtClean="0">
                <a:solidFill>
                  <a:schemeClr val="bg1"/>
                </a:solidFill>
                <a:latin typeface="Calibri" panose="020F0502020204030204" pitchFamily="34" charset="0"/>
                <a:cs typeface="Calibri" panose="020F0502020204030204" pitchFamily="34" charset="0"/>
              </a:rPr>
              <a:t>offea</a:t>
            </a:r>
            <a:endParaRPr lang="en-US" i="1" dirty="0">
              <a:solidFill>
                <a:schemeClr val="bg1"/>
              </a:solidFill>
              <a:latin typeface="Calibri" panose="020F0502020204030204" pitchFamily="34" charset="0"/>
              <a:cs typeface="Calibri" panose="020F0502020204030204" pitchFamily="34" charset="0"/>
            </a:endParaRPr>
          </a:p>
        </p:txBody>
      </p:sp>
      <p:sp>
        <p:nvSpPr>
          <p:cNvPr id="10" name="Pentagon 9"/>
          <p:cNvSpPr/>
          <p:nvPr/>
        </p:nvSpPr>
        <p:spPr>
          <a:xfrm>
            <a:off x="393192" y="1459468"/>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11" name="TextBox 10"/>
          <p:cNvSpPr txBox="1"/>
          <p:nvPr/>
        </p:nvSpPr>
        <p:spPr>
          <a:xfrm>
            <a:off x="697992" y="1307068"/>
            <a:ext cx="8293608" cy="369332"/>
          </a:xfrm>
          <a:prstGeom prst="rect">
            <a:avLst/>
          </a:prstGeom>
          <a:noFill/>
        </p:spPr>
        <p:txBody>
          <a:bodyPr wrap="square" rtlCol="0">
            <a:spAutoFit/>
          </a:bodyPr>
          <a:lstStyle/>
          <a:p>
            <a:r>
              <a:rPr lang="en-US" dirty="0" smtClean="0">
                <a:solidFill>
                  <a:schemeClr val="bg1"/>
                </a:solidFill>
                <a:latin typeface="Calibri" panose="020F0502020204030204" pitchFamily="34" charset="0"/>
                <a:cs typeface="Calibri" panose="020F0502020204030204" pitchFamily="34" charset="0"/>
              </a:rPr>
              <a:t>Two main commercially cultivated species</a:t>
            </a:r>
            <a:endParaRPr lang="en-US" dirty="0">
              <a:solidFill>
                <a:schemeClr val="bg1"/>
              </a:solidFill>
              <a:latin typeface="Calibri" panose="020F0502020204030204" pitchFamily="34" charset="0"/>
              <a:cs typeface="Calibri" panose="020F0502020204030204" pitchFamily="34" charset="0"/>
            </a:endParaRPr>
          </a:p>
        </p:txBody>
      </p:sp>
      <p:cxnSp>
        <p:nvCxnSpPr>
          <p:cNvPr id="22" name="Straight Connector 21"/>
          <p:cNvCxnSpPr/>
          <p:nvPr/>
        </p:nvCxnSpPr>
        <p:spPr>
          <a:xfrm>
            <a:off x="3124200" y="1676400"/>
            <a:ext cx="0" cy="990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3124200" y="2057400"/>
            <a:ext cx="1524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3124200" y="2667000"/>
            <a:ext cx="1524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762500" y="1828800"/>
            <a:ext cx="3112008" cy="369332"/>
          </a:xfrm>
          <a:prstGeom prst="rect">
            <a:avLst/>
          </a:prstGeom>
          <a:noFill/>
        </p:spPr>
        <p:txBody>
          <a:bodyPr wrap="square" rtlCol="0">
            <a:spAutoFit/>
          </a:bodyPr>
          <a:lstStyle/>
          <a:p>
            <a:r>
              <a:rPr lang="en-US" i="1" dirty="0" smtClean="0">
                <a:solidFill>
                  <a:schemeClr val="bg1"/>
                </a:solidFill>
                <a:latin typeface="Calibri" panose="020F0502020204030204" pitchFamily="34" charset="0"/>
                <a:cs typeface="Calibri" panose="020F0502020204030204" pitchFamily="34" charset="0"/>
              </a:rPr>
              <a:t>Coffea arabica</a:t>
            </a:r>
            <a:endParaRPr lang="en-US" i="1" dirty="0">
              <a:solidFill>
                <a:schemeClr val="bg1"/>
              </a:solidFill>
              <a:latin typeface="Calibri" panose="020F0502020204030204" pitchFamily="34" charset="0"/>
              <a:cs typeface="Calibri" panose="020F0502020204030204" pitchFamily="34" charset="0"/>
            </a:endParaRPr>
          </a:p>
        </p:txBody>
      </p:sp>
      <p:sp>
        <p:nvSpPr>
          <p:cNvPr id="30" name="TextBox 29"/>
          <p:cNvSpPr txBox="1"/>
          <p:nvPr/>
        </p:nvSpPr>
        <p:spPr>
          <a:xfrm>
            <a:off x="4782972" y="2482334"/>
            <a:ext cx="3112008" cy="369332"/>
          </a:xfrm>
          <a:prstGeom prst="rect">
            <a:avLst/>
          </a:prstGeom>
          <a:noFill/>
        </p:spPr>
        <p:txBody>
          <a:bodyPr wrap="square" rtlCol="0">
            <a:spAutoFit/>
          </a:bodyPr>
          <a:lstStyle/>
          <a:p>
            <a:r>
              <a:rPr lang="en-US" i="1" dirty="0" smtClean="0">
                <a:solidFill>
                  <a:schemeClr val="bg1"/>
                </a:solidFill>
                <a:latin typeface="Calibri" panose="020F0502020204030204" pitchFamily="34" charset="0"/>
                <a:cs typeface="Calibri" panose="020F0502020204030204" pitchFamily="34" charset="0"/>
              </a:rPr>
              <a:t>Coffea canephora</a:t>
            </a:r>
            <a:endParaRPr lang="en-US" i="1" dirty="0">
              <a:solidFill>
                <a:schemeClr val="bg1"/>
              </a:solidFill>
              <a:latin typeface="Calibri" panose="020F0502020204030204" pitchFamily="34" charset="0"/>
              <a:cs typeface="Calibri" panose="020F0502020204030204" pitchFamily="34" charset="0"/>
            </a:endParaRPr>
          </a:p>
        </p:txBody>
      </p:sp>
      <p:pic>
        <p:nvPicPr>
          <p:cNvPr id="31" name="Picture 3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310195" y="383135"/>
            <a:ext cx="669213" cy="669213"/>
          </a:xfrm>
          <a:prstGeom prst="rect">
            <a:avLst/>
          </a:prstGeom>
        </p:spPr>
      </p:pic>
      <p:pic>
        <p:nvPicPr>
          <p:cNvPr id="33" name="Picture 3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01655" y="3004066"/>
            <a:ext cx="5702301" cy="3762376"/>
          </a:xfrm>
          <a:prstGeom prst="rect">
            <a:avLst/>
          </a:prstGeom>
        </p:spPr>
      </p:pic>
      <p:sp>
        <p:nvSpPr>
          <p:cNvPr id="35" name="TextBox 34"/>
          <p:cNvSpPr txBox="1"/>
          <p:nvPr/>
        </p:nvSpPr>
        <p:spPr>
          <a:xfrm>
            <a:off x="372720" y="5054403"/>
            <a:ext cx="3112008" cy="307777"/>
          </a:xfrm>
          <a:prstGeom prst="rect">
            <a:avLst/>
          </a:prstGeom>
          <a:noFill/>
        </p:spPr>
        <p:txBody>
          <a:bodyPr wrap="square" rtlCol="0">
            <a:spAutoFit/>
          </a:bodyPr>
          <a:lstStyle/>
          <a:p>
            <a:r>
              <a:rPr lang="en-US" sz="1400" i="1" dirty="0" smtClean="0">
                <a:solidFill>
                  <a:schemeClr val="bg1"/>
                </a:solidFill>
                <a:latin typeface="Calibri" panose="020F0502020204030204" pitchFamily="34" charset="0"/>
                <a:cs typeface="Calibri" panose="020F0502020204030204" pitchFamily="34" charset="0"/>
              </a:rPr>
              <a:t>Fig. 1:  White Flowers On Coffee Plant</a:t>
            </a:r>
            <a:endParaRPr lang="en-US" sz="1400" i="1" dirty="0">
              <a:solidFill>
                <a:schemeClr val="bg1"/>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entagon 2"/>
          <p:cNvSpPr/>
          <p:nvPr/>
        </p:nvSpPr>
        <p:spPr>
          <a:xfrm>
            <a:off x="381000" y="1143000"/>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4" name="TextBox 3"/>
          <p:cNvSpPr txBox="1"/>
          <p:nvPr/>
        </p:nvSpPr>
        <p:spPr>
          <a:xfrm>
            <a:off x="685800" y="990600"/>
            <a:ext cx="8065008" cy="369332"/>
          </a:xfrm>
          <a:prstGeom prst="rect">
            <a:avLst/>
          </a:prstGeom>
          <a:noFill/>
        </p:spPr>
        <p:txBody>
          <a:bodyPr wrap="square" rtlCol="0">
            <a:spAutoFit/>
          </a:bodyPr>
          <a:lstStyle/>
          <a:p>
            <a:r>
              <a:rPr lang="en-US" dirty="0" smtClean="0">
                <a:solidFill>
                  <a:schemeClr val="bg1"/>
                </a:solidFill>
                <a:latin typeface="Calibri" panose="020F0502020204030204" pitchFamily="34" charset="0"/>
                <a:cs typeface="Calibri" panose="020F0502020204030204" pitchFamily="34" charset="0"/>
              </a:rPr>
              <a:t>Coffea Plants evergreen Shrubs that may grow up to 15ft </a:t>
            </a:r>
            <a:endParaRPr lang="en-US" dirty="0">
              <a:solidFill>
                <a:schemeClr val="bg1"/>
              </a:solidFill>
              <a:latin typeface="Calibri" panose="020F0502020204030204" pitchFamily="34" charset="0"/>
              <a:cs typeface="Calibri" panose="020F0502020204030204" pitchFamily="34" charset="0"/>
            </a:endParaRPr>
          </a:p>
        </p:txBody>
      </p:sp>
      <p:sp>
        <p:nvSpPr>
          <p:cNvPr id="5" name="Pentagon 4"/>
          <p:cNvSpPr/>
          <p:nvPr/>
        </p:nvSpPr>
        <p:spPr>
          <a:xfrm>
            <a:off x="381000" y="1688068"/>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6" name="TextBox 5"/>
          <p:cNvSpPr txBox="1"/>
          <p:nvPr/>
        </p:nvSpPr>
        <p:spPr>
          <a:xfrm>
            <a:off x="685800" y="1535668"/>
            <a:ext cx="8293608" cy="369332"/>
          </a:xfrm>
          <a:prstGeom prst="rect">
            <a:avLst/>
          </a:prstGeom>
          <a:noFill/>
        </p:spPr>
        <p:txBody>
          <a:bodyPr wrap="square" rtlCol="0">
            <a:spAutoFit/>
          </a:bodyPr>
          <a:lstStyle/>
          <a:p>
            <a:r>
              <a:rPr lang="en-US" dirty="0" smtClean="0">
                <a:solidFill>
                  <a:schemeClr val="bg1"/>
                </a:solidFill>
                <a:latin typeface="Calibri" panose="020F0502020204030204" pitchFamily="34" charset="0"/>
                <a:cs typeface="Calibri" panose="020F0502020204030204" pitchFamily="34" charset="0"/>
              </a:rPr>
              <a:t>Leaves are dark green &amp; glossy, Length: 10-15cm &amp; width: 6cm</a:t>
            </a:r>
            <a:endParaRPr lang="en-US" dirty="0">
              <a:solidFill>
                <a:schemeClr val="bg1"/>
              </a:solidFill>
              <a:latin typeface="Calibri" panose="020F0502020204030204" pitchFamily="34" charset="0"/>
              <a:cs typeface="Calibri" panose="020F0502020204030204" pitchFamily="34" charset="0"/>
            </a:endParaRPr>
          </a:p>
        </p:txBody>
      </p:sp>
      <p:pic>
        <p:nvPicPr>
          <p:cNvPr id="7" name="Picture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65078" y="2514600"/>
            <a:ext cx="5867400" cy="4008600"/>
          </a:xfrm>
          <a:prstGeom prst="rect">
            <a:avLst/>
          </a:prstGeom>
        </p:spPr>
      </p:pic>
      <p:sp>
        <p:nvSpPr>
          <p:cNvPr id="8" name="TextBox 7"/>
          <p:cNvSpPr txBox="1"/>
          <p:nvPr/>
        </p:nvSpPr>
        <p:spPr>
          <a:xfrm>
            <a:off x="6324600" y="4325423"/>
            <a:ext cx="2736694" cy="307777"/>
          </a:xfrm>
          <a:prstGeom prst="rect">
            <a:avLst/>
          </a:prstGeom>
          <a:noFill/>
        </p:spPr>
        <p:txBody>
          <a:bodyPr wrap="square" rtlCol="0">
            <a:spAutoFit/>
          </a:bodyPr>
          <a:lstStyle/>
          <a:p>
            <a:r>
              <a:rPr lang="en-US" sz="1400" i="1" dirty="0" smtClean="0">
                <a:solidFill>
                  <a:schemeClr val="bg1"/>
                </a:solidFill>
                <a:latin typeface="Calibri" panose="020F0502020204030204" pitchFamily="34" charset="0"/>
                <a:cs typeface="Calibri" panose="020F0502020204030204" pitchFamily="34" charset="0"/>
              </a:rPr>
              <a:t>Fig. 2: Coffee Plant with </a:t>
            </a:r>
            <a:r>
              <a:rPr lang="en-US" sz="1400" b="1" i="1" dirty="0" smtClean="0">
                <a:solidFill>
                  <a:schemeClr val="bg1"/>
                </a:solidFill>
                <a:latin typeface="Calibri" panose="020F0502020204030204" pitchFamily="34" charset="0"/>
                <a:cs typeface="Calibri" panose="020F0502020204030204" pitchFamily="34" charset="0"/>
              </a:rPr>
              <a:t>Berries</a:t>
            </a:r>
            <a:endParaRPr lang="en-US" sz="1400" i="1" dirty="0">
              <a:solidFill>
                <a:schemeClr val="bg1"/>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28600" y="1067580"/>
            <a:ext cx="4569562" cy="3827008"/>
          </a:xfrm>
          <a:prstGeom prst="rect">
            <a:avLst/>
          </a:prstGeom>
        </p:spPr>
      </p:pic>
      <p:sp>
        <p:nvSpPr>
          <p:cNvPr id="9" name="TextBox 8"/>
          <p:cNvSpPr txBox="1"/>
          <p:nvPr/>
        </p:nvSpPr>
        <p:spPr>
          <a:xfrm>
            <a:off x="1264823" y="4926433"/>
            <a:ext cx="2736694" cy="307777"/>
          </a:xfrm>
          <a:prstGeom prst="rect">
            <a:avLst/>
          </a:prstGeom>
          <a:noFill/>
        </p:spPr>
        <p:txBody>
          <a:bodyPr wrap="square" rtlCol="0">
            <a:spAutoFit/>
          </a:bodyPr>
          <a:lstStyle/>
          <a:p>
            <a:r>
              <a:rPr lang="en-US" sz="1400" i="1" dirty="0" smtClean="0">
                <a:solidFill>
                  <a:schemeClr val="bg1"/>
                </a:solidFill>
                <a:latin typeface="Calibri" panose="020F0502020204030204" pitchFamily="34" charset="0"/>
                <a:cs typeface="Calibri" panose="020F0502020204030204" pitchFamily="34" charset="0"/>
              </a:rPr>
              <a:t>Fig. 2: Coffee Berry</a:t>
            </a:r>
            <a:endParaRPr lang="en-US" sz="1400" i="1" dirty="0">
              <a:solidFill>
                <a:schemeClr val="bg1"/>
              </a:solidFill>
              <a:latin typeface="Calibri" panose="020F0502020204030204" pitchFamily="34" charset="0"/>
              <a:cs typeface="Calibri" panose="020F0502020204030204" pitchFamily="34" charset="0"/>
            </a:endParaRPr>
          </a:p>
        </p:txBody>
      </p:sp>
      <p:sp>
        <p:nvSpPr>
          <p:cNvPr id="10" name="TextBox 9"/>
          <p:cNvSpPr txBox="1"/>
          <p:nvPr/>
        </p:nvSpPr>
        <p:spPr>
          <a:xfrm>
            <a:off x="5791200" y="3733800"/>
            <a:ext cx="3134802" cy="3000821"/>
          </a:xfrm>
          <a:prstGeom prst="rect">
            <a:avLst/>
          </a:prstGeom>
          <a:noFill/>
        </p:spPr>
        <p:txBody>
          <a:bodyPr wrap="square" rtlCol="0">
            <a:spAutoFit/>
          </a:bodyPr>
          <a:lstStyle/>
          <a:p>
            <a:pPr marL="342900" indent="-342900">
              <a:lnSpc>
                <a:spcPct val="150000"/>
              </a:lnSpc>
              <a:buFont typeface="+mj-lt"/>
              <a:buAutoNum type="arabicPeriod"/>
            </a:pPr>
            <a:r>
              <a:rPr lang="en-US" i="1" dirty="0" smtClean="0">
                <a:solidFill>
                  <a:srgbClr val="C00000"/>
                </a:solidFill>
                <a:latin typeface="Calibri" panose="020F0502020204030204" pitchFamily="34" charset="0"/>
                <a:cs typeface="Calibri" panose="020F0502020204030204" pitchFamily="34" charset="0"/>
              </a:rPr>
              <a:t>Centre Cut</a:t>
            </a:r>
            <a:endParaRPr lang="en-US" i="1" dirty="0" smtClean="0">
              <a:solidFill>
                <a:srgbClr val="C00000"/>
              </a:solidFill>
              <a:latin typeface="Calibri" panose="020F0502020204030204" pitchFamily="34" charset="0"/>
              <a:cs typeface="Calibri" panose="020F0502020204030204" pitchFamily="34" charset="0"/>
            </a:endParaRPr>
          </a:p>
          <a:p>
            <a:pPr marL="342900" indent="-342900">
              <a:lnSpc>
                <a:spcPct val="150000"/>
              </a:lnSpc>
              <a:buFont typeface="+mj-lt"/>
              <a:buAutoNum type="arabicPeriod"/>
            </a:pPr>
            <a:r>
              <a:rPr lang="en-US" i="1" dirty="0" smtClean="0">
                <a:solidFill>
                  <a:srgbClr val="C00000"/>
                </a:solidFill>
                <a:latin typeface="Calibri" panose="020F0502020204030204" pitchFamily="34" charset="0"/>
                <a:cs typeface="Calibri" panose="020F0502020204030204" pitchFamily="34" charset="0"/>
              </a:rPr>
              <a:t>Bean (Endosperm)</a:t>
            </a:r>
            <a:endParaRPr lang="en-US" i="1" dirty="0" smtClean="0">
              <a:solidFill>
                <a:srgbClr val="C00000"/>
              </a:solidFill>
              <a:latin typeface="Calibri" panose="020F0502020204030204" pitchFamily="34" charset="0"/>
              <a:cs typeface="Calibri" panose="020F0502020204030204" pitchFamily="34" charset="0"/>
            </a:endParaRPr>
          </a:p>
          <a:p>
            <a:pPr marL="342900" indent="-342900">
              <a:lnSpc>
                <a:spcPct val="150000"/>
              </a:lnSpc>
              <a:buFont typeface="+mj-lt"/>
              <a:buAutoNum type="arabicPeriod"/>
            </a:pPr>
            <a:r>
              <a:rPr lang="en-US" i="1" dirty="0" smtClean="0">
                <a:solidFill>
                  <a:srgbClr val="C00000"/>
                </a:solidFill>
                <a:latin typeface="Calibri" panose="020F0502020204030204" pitchFamily="34" charset="0"/>
                <a:cs typeface="Calibri" panose="020F0502020204030204" pitchFamily="34" charset="0"/>
              </a:rPr>
              <a:t>Silver skin  (Epidermis)</a:t>
            </a:r>
            <a:endParaRPr lang="en-US" i="1" dirty="0" smtClean="0">
              <a:solidFill>
                <a:srgbClr val="C00000"/>
              </a:solidFill>
              <a:latin typeface="Calibri" panose="020F0502020204030204" pitchFamily="34" charset="0"/>
              <a:cs typeface="Calibri" panose="020F0502020204030204" pitchFamily="34" charset="0"/>
            </a:endParaRPr>
          </a:p>
          <a:p>
            <a:pPr marL="342900" indent="-342900">
              <a:lnSpc>
                <a:spcPct val="150000"/>
              </a:lnSpc>
              <a:buFont typeface="+mj-lt"/>
              <a:buAutoNum type="arabicPeriod"/>
            </a:pPr>
            <a:r>
              <a:rPr lang="en-US" i="1" dirty="0" smtClean="0">
                <a:solidFill>
                  <a:srgbClr val="C00000"/>
                </a:solidFill>
                <a:latin typeface="Calibri" panose="020F0502020204030204" pitchFamily="34" charset="0"/>
                <a:cs typeface="Calibri" panose="020F0502020204030204" pitchFamily="34" charset="0"/>
              </a:rPr>
              <a:t>Parchment Coat</a:t>
            </a:r>
            <a:endParaRPr lang="en-US" i="1" dirty="0" smtClean="0">
              <a:solidFill>
                <a:srgbClr val="C00000"/>
              </a:solidFill>
              <a:latin typeface="Calibri" panose="020F0502020204030204" pitchFamily="34" charset="0"/>
              <a:cs typeface="Calibri" panose="020F0502020204030204" pitchFamily="34" charset="0"/>
            </a:endParaRPr>
          </a:p>
          <a:p>
            <a:pPr marL="342900" indent="-342900">
              <a:lnSpc>
                <a:spcPct val="150000"/>
              </a:lnSpc>
              <a:buFont typeface="+mj-lt"/>
              <a:buAutoNum type="arabicPeriod"/>
            </a:pPr>
            <a:r>
              <a:rPr lang="en-US" i="1" dirty="0" smtClean="0">
                <a:solidFill>
                  <a:srgbClr val="C00000"/>
                </a:solidFill>
                <a:latin typeface="Calibri" panose="020F0502020204030204" pitchFamily="34" charset="0"/>
                <a:cs typeface="Calibri" panose="020F0502020204030204" pitchFamily="34" charset="0"/>
              </a:rPr>
              <a:t>Pectin Layer</a:t>
            </a:r>
            <a:endParaRPr lang="en-US" i="1" dirty="0" smtClean="0">
              <a:solidFill>
                <a:srgbClr val="C00000"/>
              </a:solidFill>
              <a:latin typeface="Calibri" panose="020F0502020204030204" pitchFamily="34" charset="0"/>
              <a:cs typeface="Calibri" panose="020F0502020204030204" pitchFamily="34" charset="0"/>
            </a:endParaRPr>
          </a:p>
          <a:p>
            <a:pPr marL="342900" indent="-342900">
              <a:lnSpc>
                <a:spcPct val="150000"/>
              </a:lnSpc>
              <a:buFont typeface="+mj-lt"/>
              <a:buAutoNum type="arabicPeriod"/>
            </a:pPr>
            <a:r>
              <a:rPr lang="en-US" i="1" dirty="0" smtClean="0">
                <a:solidFill>
                  <a:srgbClr val="C00000"/>
                </a:solidFill>
                <a:latin typeface="Calibri" panose="020F0502020204030204" pitchFamily="34" charset="0"/>
                <a:cs typeface="Calibri" panose="020F0502020204030204" pitchFamily="34" charset="0"/>
              </a:rPr>
              <a:t>Mesocarp</a:t>
            </a:r>
            <a:endParaRPr lang="en-US" i="1" dirty="0" smtClean="0">
              <a:solidFill>
                <a:srgbClr val="C00000"/>
              </a:solidFill>
              <a:latin typeface="Calibri" panose="020F0502020204030204" pitchFamily="34" charset="0"/>
              <a:cs typeface="Calibri" panose="020F0502020204030204" pitchFamily="34" charset="0"/>
            </a:endParaRPr>
          </a:p>
          <a:p>
            <a:pPr marL="342900" indent="-342900">
              <a:lnSpc>
                <a:spcPct val="150000"/>
              </a:lnSpc>
              <a:buFont typeface="+mj-lt"/>
              <a:buAutoNum type="arabicPeriod"/>
            </a:pPr>
            <a:r>
              <a:rPr lang="en-US" i="1" dirty="0" smtClean="0">
                <a:solidFill>
                  <a:srgbClr val="C00000"/>
                </a:solidFill>
                <a:latin typeface="Calibri" panose="020F0502020204030204" pitchFamily="34" charset="0"/>
                <a:cs typeface="Calibri" panose="020F0502020204030204" pitchFamily="34" charset="0"/>
              </a:rPr>
              <a:t>Outer Skin</a:t>
            </a:r>
            <a:endParaRPr lang="en-US" i="1" dirty="0">
              <a:solidFill>
                <a:srgbClr val="C00000"/>
              </a:solidFill>
              <a:latin typeface="Calibri" panose="020F0502020204030204" pitchFamily="34" charset="0"/>
              <a:cs typeface="Calibri" panose="020F0502020204030204" pitchFamily="34" charset="0"/>
            </a:endParaRP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3400" y="685800"/>
            <a:ext cx="489999" cy="489999"/>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4200" y="57090"/>
            <a:ext cx="3276600" cy="400110"/>
          </a:xfrm>
          <a:prstGeom prst="rect">
            <a:avLst/>
          </a:prstGeom>
          <a:noFill/>
          <a:ln>
            <a:solidFill>
              <a:srgbClr val="00B050"/>
            </a:solidFill>
          </a:ln>
        </p:spPr>
        <p:txBody>
          <a:bodyPr wrap="square" rtlCol="0">
            <a:spAutoFit/>
          </a:bodyPr>
          <a:lstStyle/>
          <a:p>
            <a:pPr algn="ctr"/>
            <a:r>
              <a:rPr lang="en-US" sz="2000" b="1" dirty="0" smtClean="0">
                <a:solidFill>
                  <a:srgbClr val="C00000"/>
                </a:solidFill>
                <a:latin typeface="Calibri" panose="020F0502020204030204" pitchFamily="34" charset="0"/>
                <a:cs typeface="Calibri" panose="020F0502020204030204" pitchFamily="34" charset="0"/>
              </a:rPr>
              <a:t>CHEMICAL COMPOSITION</a:t>
            </a:r>
            <a:endParaRPr lang="en-US" sz="2000" b="1" dirty="0">
              <a:solidFill>
                <a:srgbClr val="C00000"/>
              </a:solidFill>
              <a:latin typeface="Calibri" panose="020F0502020204030204" pitchFamily="34" charset="0"/>
              <a:cs typeface="Calibri" panose="020F0502020204030204" pitchFamily="34" charset="0"/>
            </a:endParaRPr>
          </a:p>
        </p:txBody>
      </p:sp>
      <p:cxnSp>
        <p:nvCxnSpPr>
          <p:cNvPr id="3" name="Straight Connector 2"/>
          <p:cNvCxnSpPr>
            <a:endCxn id="2" idx="1"/>
          </p:cNvCxnSpPr>
          <p:nvPr/>
        </p:nvCxnSpPr>
        <p:spPr>
          <a:xfrm>
            <a:off x="0" y="257145"/>
            <a:ext cx="3124200" cy="0"/>
          </a:xfrm>
          <a:prstGeom prst="line">
            <a:avLst/>
          </a:prstGeom>
        </p:spPr>
        <p:style>
          <a:lnRef idx="1">
            <a:schemeClr val="accent4"/>
          </a:lnRef>
          <a:fillRef idx="0">
            <a:schemeClr val="accent4"/>
          </a:fillRef>
          <a:effectRef idx="0">
            <a:schemeClr val="accent4"/>
          </a:effectRef>
          <a:fontRef idx="minor">
            <a:schemeClr val="tx1"/>
          </a:fontRef>
        </p:style>
      </p:cxnSp>
      <p:cxnSp>
        <p:nvCxnSpPr>
          <p:cNvPr id="4" name="Straight Connector 3"/>
          <p:cNvCxnSpPr>
            <a:stCxn id="2" idx="3"/>
          </p:cNvCxnSpPr>
          <p:nvPr/>
        </p:nvCxnSpPr>
        <p:spPr>
          <a:xfrm>
            <a:off x="6400800" y="257145"/>
            <a:ext cx="2743200" cy="0"/>
          </a:xfrm>
          <a:prstGeom prst="line">
            <a:avLst/>
          </a:prstGeom>
        </p:spPr>
        <p:style>
          <a:lnRef idx="1">
            <a:schemeClr val="accent4"/>
          </a:lnRef>
          <a:fillRef idx="0">
            <a:schemeClr val="accent4"/>
          </a:fillRef>
          <a:effectRef idx="0">
            <a:schemeClr val="accent4"/>
          </a:effectRef>
          <a:fontRef idx="minor">
            <a:schemeClr val="tx1"/>
          </a:fontRef>
        </p:style>
      </p:cxnSp>
      <p:sp>
        <p:nvSpPr>
          <p:cNvPr id="28" name="16-Point Star 27"/>
          <p:cNvSpPr/>
          <p:nvPr/>
        </p:nvSpPr>
        <p:spPr>
          <a:xfrm>
            <a:off x="457200" y="1219200"/>
            <a:ext cx="152400" cy="152400"/>
          </a:xfrm>
          <a:prstGeom prst="star16">
            <a:avLst/>
          </a:prstGeom>
          <a:solidFill>
            <a:srgbClr val="F21E2D"/>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762000" y="1110734"/>
            <a:ext cx="8293608" cy="369332"/>
          </a:xfrm>
          <a:prstGeom prst="rect">
            <a:avLst/>
          </a:prstGeom>
          <a:noFill/>
        </p:spPr>
        <p:txBody>
          <a:bodyPr wrap="square" rtlCol="0">
            <a:spAutoFit/>
          </a:bodyPr>
          <a:lstStyle/>
          <a:p>
            <a:r>
              <a:rPr lang="en-US" dirty="0" smtClean="0">
                <a:solidFill>
                  <a:schemeClr val="bg1"/>
                </a:solidFill>
                <a:latin typeface="Calibri" panose="020F0502020204030204" pitchFamily="34" charset="0"/>
                <a:cs typeface="Calibri" panose="020F0502020204030204" pitchFamily="34" charset="0"/>
              </a:rPr>
              <a:t>Main Composition of Dried Green Coffee Beans are :</a:t>
            </a:r>
            <a:endParaRPr lang="en-US" dirty="0">
              <a:solidFill>
                <a:schemeClr val="bg1"/>
              </a:solidFill>
              <a:latin typeface="Calibri" panose="020F0502020204030204" pitchFamily="34" charset="0"/>
              <a:cs typeface="Calibri" panose="020F0502020204030204" pitchFamily="34" charset="0"/>
            </a:endParaRPr>
          </a:p>
        </p:txBody>
      </p:sp>
      <p:sp>
        <p:nvSpPr>
          <p:cNvPr id="30" name="Pentagon 29"/>
          <p:cNvSpPr/>
          <p:nvPr/>
        </p:nvSpPr>
        <p:spPr>
          <a:xfrm>
            <a:off x="850392" y="1981200"/>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33" name="TextBox 32"/>
          <p:cNvSpPr txBox="1"/>
          <p:nvPr/>
        </p:nvSpPr>
        <p:spPr>
          <a:xfrm>
            <a:off x="1155192" y="1828800"/>
            <a:ext cx="7150608" cy="369332"/>
          </a:xfrm>
          <a:prstGeom prst="rect">
            <a:avLst/>
          </a:prstGeom>
          <a:noFill/>
        </p:spPr>
        <p:txBody>
          <a:bodyPr wrap="square" rtlCol="0">
            <a:spAutoFit/>
          </a:bodyPr>
          <a:lstStyle/>
          <a:p>
            <a:r>
              <a:rPr lang="en-US" dirty="0" smtClean="0">
                <a:solidFill>
                  <a:schemeClr val="bg1"/>
                </a:solidFill>
                <a:latin typeface="Calibri" panose="020F0502020204030204" pitchFamily="34" charset="0"/>
                <a:cs typeface="Calibri" panose="020F0502020204030204" pitchFamily="34" charset="0"/>
              </a:rPr>
              <a:t>Non Volatile Alkaloids </a:t>
            </a:r>
            <a:endParaRPr lang="en-US" dirty="0">
              <a:solidFill>
                <a:schemeClr val="bg1"/>
              </a:solidFill>
              <a:latin typeface="Calibri" panose="020F0502020204030204" pitchFamily="34" charset="0"/>
              <a:cs typeface="Calibri" panose="020F0502020204030204" pitchFamily="34" charset="0"/>
            </a:endParaRPr>
          </a:p>
        </p:txBody>
      </p:sp>
      <p:sp>
        <p:nvSpPr>
          <p:cNvPr id="35" name="Pentagon 34"/>
          <p:cNvSpPr/>
          <p:nvPr/>
        </p:nvSpPr>
        <p:spPr>
          <a:xfrm>
            <a:off x="838200" y="2942731"/>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38" name="TextBox 37"/>
          <p:cNvSpPr txBox="1"/>
          <p:nvPr/>
        </p:nvSpPr>
        <p:spPr>
          <a:xfrm>
            <a:off x="1143000" y="2790331"/>
            <a:ext cx="8293608" cy="369332"/>
          </a:xfrm>
          <a:prstGeom prst="rect">
            <a:avLst/>
          </a:prstGeom>
          <a:noFill/>
        </p:spPr>
        <p:txBody>
          <a:bodyPr wrap="square" rtlCol="0">
            <a:spAutoFit/>
          </a:bodyPr>
          <a:lstStyle/>
          <a:p>
            <a:r>
              <a:rPr lang="en-US" dirty="0" smtClean="0">
                <a:solidFill>
                  <a:schemeClr val="bg1"/>
                </a:solidFill>
                <a:latin typeface="Calibri" panose="020F0502020204030204" pitchFamily="34" charset="0"/>
                <a:cs typeface="Calibri" panose="020F0502020204030204" pitchFamily="34" charset="0"/>
              </a:rPr>
              <a:t>Proteins &amp; Amino Acids</a:t>
            </a:r>
            <a:endParaRPr lang="en-US" dirty="0">
              <a:solidFill>
                <a:schemeClr val="bg1"/>
              </a:solidFill>
              <a:latin typeface="Calibri" panose="020F0502020204030204" pitchFamily="34" charset="0"/>
              <a:cs typeface="Calibri" panose="020F0502020204030204" pitchFamily="34" charset="0"/>
            </a:endParaRPr>
          </a:p>
        </p:txBody>
      </p:sp>
      <p:sp>
        <p:nvSpPr>
          <p:cNvPr id="39" name="Pentagon 38"/>
          <p:cNvSpPr/>
          <p:nvPr/>
        </p:nvSpPr>
        <p:spPr>
          <a:xfrm>
            <a:off x="838200" y="4202668"/>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40" name="TextBox 39"/>
          <p:cNvSpPr txBox="1"/>
          <p:nvPr/>
        </p:nvSpPr>
        <p:spPr>
          <a:xfrm>
            <a:off x="1143000" y="4050268"/>
            <a:ext cx="8065008" cy="369332"/>
          </a:xfrm>
          <a:prstGeom prst="rect">
            <a:avLst/>
          </a:prstGeom>
          <a:noFill/>
        </p:spPr>
        <p:txBody>
          <a:bodyPr wrap="square" rtlCol="0">
            <a:spAutoFit/>
          </a:bodyPr>
          <a:lstStyle/>
          <a:p>
            <a:r>
              <a:rPr lang="en-US" dirty="0" smtClean="0">
                <a:solidFill>
                  <a:schemeClr val="bg1"/>
                </a:solidFill>
                <a:latin typeface="Calibri" panose="020F0502020204030204" pitchFamily="34" charset="0"/>
                <a:cs typeface="Calibri" panose="020F0502020204030204" pitchFamily="34" charset="0"/>
              </a:rPr>
              <a:t>Carbohydrates &amp; Lipids</a:t>
            </a:r>
            <a:endParaRPr lang="en-US" dirty="0">
              <a:solidFill>
                <a:schemeClr val="bg1"/>
              </a:solidFill>
              <a:latin typeface="Calibri" panose="020F0502020204030204" pitchFamily="34" charset="0"/>
              <a:cs typeface="Calibri" panose="020F0502020204030204" pitchFamily="34" charset="0"/>
            </a:endParaRPr>
          </a:p>
        </p:txBody>
      </p:sp>
      <p:sp>
        <p:nvSpPr>
          <p:cNvPr id="41" name="Pentagon 40"/>
          <p:cNvSpPr/>
          <p:nvPr/>
        </p:nvSpPr>
        <p:spPr>
          <a:xfrm>
            <a:off x="838200" y="5388114"/>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42" name="TextBox 41"/>
          <p:cNvSpPr txBox="1"/>
          <p:nvPr/>
        </p:nvSpPr>
        <p:spPr>
          <a:xfrm>
            <a:off x="1143000" y="5235714"/>
            <a:ext cx="8293608" cy="369332"/>
          </a:xfrm>
          <a:prstGeom prst="rect">
            <a:avLst/>
          </a:prstGeom>
          <a:noFill/>
        </p:spPr>
        <p:txBody>
          <a:bodyPr wrap="square" rtlCol="0">
            <a:spAutoFit/>
          </a:bodyPr>
          <a:lstStyle/>
          <a:p>
            <a:r>
              <a:rPr lang="en-US" dirty="0" smtClean="0">
                <a:solidFill>
                  <a:schemeClr val="bg1"/>
                </a:solidFill>
                <a:latin typeface="Calibri" panose="020F0502020204030204" pitchFamily="34" charset="0"/>
                <a:cs typeface="Calibri" panose="020F0502020204030204" pitchFamily="34" charset="0"/>
              </a:rPr>
              <a:t>Non Volatile Chlorogenic Acids</a:t>
            </a:r>
            <a:endParaRPr lang="en-US" dirty="0">
              <a:solidFill>
                <a:schemeClr val="bg1"/>
              </a:solidFill>
              <a:latin typeface="Calibri" panose="020F0502020204030204" pitchFamily="34" charset="0"/>
              <a:cs typeface="Calibri" panose="020F0502020204030204" pitchFamily="34" charset="0"/>
            </a:endParaRPr>
          </a:p>
        </p:txBody>
      </p:sp>
      <p:sp>
        <p:nvSpPr>
          <p:cNvPr id="43" name="Pentagon 42"/>
          <p:cNvSpPr/>
          <p:nvPr/>
        </p:nvSpPr>
        <p:spPr>
          <a:xfrm>
            <a:off x="838200" y="6324600"/>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44" name="TextBox 43"/>
          <p:cNvSpPr txBox="1"/>
          <p:nvPr/>
        </p:nvSpPr>
        <p:spPr>
          <a:xfrm>
            <a:off x="1143000" y="6172200"/>
            <a:ext cx="8293608" cy="369332"/>
          </a:xfrm>
          <a:prstGeom prst="rect">
            <a:avLst/>
          </a:prstGeom>
          <a:noFill/>
        </p:spPr>
        <p:txBody>
          <a:bodyPr wrap="square" rtlCol="0">
            <a:spAutoFit/>
          </a:bodyPr>
          <a:lstStyle/>
          <a:p>
            <a:r>
              <a:rPr lang="en-US" dirty="0" smtClean="0">
                <a:solidFill>
                  <a:schemeClr val="bg1"/>
                </a:solidFill>
                <a:latin typeface="Calibri" panose="020F0502020204030204" pitchFamily="34" charset="0"/>
                <a:cs typeface="Calibri" panose="020F0502020204030204" pitchFamily="34" charset="0"/>
              </a:rPr>
              <a:t>Volatile Compounds</a:t>
            </a:r>
            <a:endParaRPr lang="en-US" dirty="0">
              <a:solidFill>
                <a:schemeClr val="bg1"/>
              </a:solidFill>
              <a:latin typeface="Calibri" panose="020F0502020204030204" pitchFamily="34" charset="0"/>
              <a:cs typeface="Calibri" panose="020F0502020204030204" pitchFamily="34" charset="0"/>
            </a:endParaRPr>
          </a:p>
        </p:txBody>
      </p:sp>
      <p:sp>
        <p:nvSpPr>
          <p:cNvPr id="45" name="TextBox 44"/>
          <p:cNvSpPr txBox="1"/>
          <p:nvPr/>
        </p:nvSpPr>
        <p:spPr>
          <a:xfrm>
            <a:off x="774192" y="2253734"/>
            <a:ext cx="8293608" cy="338554"/>
          </a:xfrm>
          <a:prstGeom prst="rect">
            <a:avLst/>
          </a:prstGeom>
          <a:noFill/>
        </p:spPr>
        <p:txBody>
          <a:bodyPr wrap="square" rtlCol="0">
            <a:spAutoFit/>
          </a:bodyPr>
          <a:lstStyle/>
          <a:p>
            <a:r>
              <a:rPr lang="en-IN" sz="1600" dirty="0">
                <a:solidFill>
                  <a:schemeClr val="bg1"/>
                </a:solidFill>
                <a:latin typeface="Calibri" panose="020F0502020204030204" pitchFamily="34" charset="0"/>
              </a:rPr>
              <a:t>Caffeine (</a:t>
            </a:r>
            <a:r>
              <a:rPr lang="en-IN" sz="1600" i="1" dirty="0">
                <a:solidFill>
                  <a:schemeClr val="bg1"/>
                </a:solidFill>
                <a:latin typeface="Calibri" panose="020F0502020204030204" pitchFamily="34" charset="0"/>
              </a:rPr>
              <a:t>1,3,7-trimethyl-xanthine</a:t>
            </a:r>
            <a:r>
              <a:rPr lang="en-IN" sz="1600" dirty="0">
                <a:solidFill>
                  <a:schemeClr val="bg1"/>
                </a:solidFill>
                <a:latin typeface="Calibri" panose="020F0502020204030204" pitchFamily="34" charset="0"/>
              </a:rPr>
              <a:t>) is the alkaloid most present in green &amp;</a:t>
            </a:r>
            <a:r>
              <a:rPr lang="en-IN" sz="1600" dirty="0" smtClean="0">
                <a:solidFill>
                  <a:schemeClr val="bg1"/>
                </a:solidFill>
                <a:latin typeface="Calibri" panose="020F0502020204030204" pitchFamily="34" charset="0"/>
              </a:rPr>
              <a:t> </a:t>
            </a:r>
            <a:r>
              <a:rPr lang="en-IN" sz="1600" dirty="0">
                <a:solidFill>
                  <a:schemeClr val="bg1"/>
                </a:solidFill>
                <a:latin typeface="Calibri" panose="020F0502020204030204" pitchFamily="34" charset="0"/>
              </a:rPr>
              <a:t>roasted coffee </a:t>
            </a:r>
            <a:r>
              <a:rPr lang="en-IN" sz="1600" dirty="0" smtClean="0">
                <a:solidFill>
                  <a:schemeClr val="bg1"/>
                </a:solidFill>
                <a:latin typeface="Calibri" panose="020F0502020204030204" pitchFamily="34" charset="0"/>
              </a:rPr>
              <a:t>beans</a:t>
            </a:r>
            <a:endParaRPr lang="en-US" sz="1600" dirty="0">
              <a:solidFill>
                <a:schemeClr val="bg1"/>
              </a:solidFill>
              <a:latin typeface="Calibri" panose="020F0502020204030204" pitchFamily="34" charset="0"/>
              <a:cs typeface="Calibri" panose="020F0502020204030204" pitchFamily="34" charset="0"/>
            </a:endParaRPr>
          </a:p>
        </p:txBody>
      </p:sp>
      <p:sp>
        <p:nvSpPr>
          <p:cNvPr id="46" name="TextBox 45"/>
          <p:cNvSpPr txBox="1"/>
          <p:nvPr/>
        </p:nvSpPr>
        <p:spPr>
          <a:xfrm>
            <a:off x="762000" y="3171331"/>
            <a:ext cx="8293608" cy="338554"/>
          </a:xfrm>
          <a:prstGeom prst="rect">
            <a:avLst/>
          </a:prstGeom>
          <a:noFill/>
        </p:spPr>
        <p:txBody>
          <a:bodyPr wrap="square" rtlCol="0">
            <a:spAutoFit/>
          </a:bodyPr>
          <a:lstStyle/>
          <a:p>
            <a:r>
              <a:rPr lang="en-IN" sz="1600" dirty="0">
                <a:solidFill>
                  <a:schemeClr val="bg1"/>
                </a:solidFill>
                <a:latin typeface="Calibri" panose="020F0502020204030204" pitchFamily="34" charset="0"/>
              </a:rPr>
              <a:t>M</a:t>
            </a:r>
            <a:r>
              <a:rPr lang="en-IN" sz="1600" dirty="0" smtClean="0">
                <a:solidFill>
                  <a:schemeClr val="bg1"/>
                </a:solidFill>
                <a:latin typeface="Calibri" panose="020F0502020204030204" pitchFamily="34" charset="0"/>
              </a:rPr>
              <a:t>ajority </a:t>
            </a:r>
            <a:r>
              <a:rPr lang="en-IN" sz="1600" dirty="0">
                <a:solidFill>
                  <a:schemeClr val="bg1"/>
                </a:solidFill>
                <a:latin typeface="Calibri" panose="020F0502020204030204" pitchFamily="34" charset="0"/>
              </a:rPr>
              <a:t>of the proteins are </a:t>
            </a:r>
            <a:r>
              <a:rPr lang="en-IN" sz="1600" dirty="0" smtClean="0">
                <a:solidFill>
                  <a:schemeClr val="bg1"/>
                </a:solidFill>
                <a:latin typeface="Calibri" panose="020F0502020204030204" pitchFamily="34" charset="0"/>
              </a:rPr>
              <a:t>11-S-storage proteins, Degrades under high temperature &amp; oxygen</a:t>
            </a:r>
            <a:endParaRPr lang="en-US" sz="1600" dirty="0">
              <a:solidFill>
                <a:schemeClr val="bg1"/>
              </a:solidFill>
              <a:latin typeface="Calibri" panose="020F0502020204030204" pitchFamily="34" charset="0"/>
              <a:cs typeface="Calibri" panose="020F0502020204030204" pitchFamily="34" charset="0"/>
            </a:endParaRPr>
          </a:p>
        </p:txBody>
      </p:sp>
      <p:sp>
        <p:nvSpPr>
          <p:cNvPr id="48" name="TextBox 47"/>
          <p:cNvSpPr txBox="1"/>
          <p:nvPr/>
        </p:nvSpPr>
        <p:spPr>
          <a:xfrm>
            <a:off x="776467" y="3471446"/>
            <a:ext cx="8293608" cy="338554"/>
          </a:xfrm>
          <a:prstGeom prst="rect">
            <a:avLst/>
          </a:prstGeom>
          <a:noFill/>
        </p:spPr>
        <p:txBody>
          <a:bodyPr wrap="square" rtlCol="0">
            <a:spAutoFit/>
          </a:bodyPr>
          <a:lstStyle/>
          <a:p>
            <a:pPr algn="just"/>
            <a:r>
              <a:rPr lang="en-IN" sz="1600" dirty="0" smtClean="0">
                <a:solidFill>
                  <a:schemeClr val="bg1"/>
                </a:solidFill>
                <a:latin typeface="Calibri" panose="020F0502020204030204" pitchFamily="34" charset="0"/>
              </a:rPr>
              <a:t>Fresh green coffee beans contains isoleucine</a:t>
            </a:r>
            <a:r>
              <a:rPr lang="en-IN" sz="1600" dirty="0">
                <a:solidFill>
                  <a:schemeClr val="bg1"/>
                </a:solidFill>
                <a:latin typeface="Calibri" panose="020F0502020204030204" pitchFamily="34" charset="0"/>
              </a:rPr>
              <a:t> </a:t>
            </a:r>
            <a:r>
              <a:rPr lang="en-IN" sz="1600" dirty="0" smtClean="0">
                <a:solidFill>
                  <a:schemeClr val="bg1"/>
                </a:solidFill>
                <a:latin typeface="Calibri" panose="020F0502020204030204" pitchFamily="34" charset="0"/>
              </a:rPr>
              <a:t>,</a:t>
            </a:r>
            <a:r>
              <a:rPr lang="en-IN" sz="1600" dirty="0">
                <a:solidFill>
                  <a:schemeClr val="bg1"/>
                </a:solidFill>
                <a:latin typeface="Calibri" panose="020F0502020204030204" pitchFamily="34" charset="0"/>
              </a:rPr>
              <a:t> leucine </a:t>
            </a:r>
            <a:r>
              <a:rPr lang="en-IN" sz="1600" dirty="0" smtClean="0">
                <a:solidFill>
                  <a:schemeClr val="bg1"/>
                </a:solidFill>
                <a:latin typeface="Calibri" panose="020F0502020204030204" pitchFamily="34" charset="0"/>
              </a:rPr>
              <a:t>,</a:t>
            </a:r>
            <a:r>
              <a:rPr lang="en-IN" sz="1600" dirty="0">
                <a:solidFill>
                  <a:schemeClr val="bg1"/>
                </a:solidFill>
                <a:latin typeface="Calibri" panose="020F0502020204030204" pitchFamily="34" charset="0"/>
              </a:rPr>
              <a:t> valine </a:t>
            </a:r>
            <a:r>
              <a:rPr lang="en-IN" sz="1600" dirty="0" smtClean="0">
                <a:solidFill>
                  <a:schemeClr val="bg1"/>
                </a:solidFill>
                <a:latin typeface="Calibri" panose="020F0502020204030204" pitchFamily="34" charset="0"/>
              </a:rPr>
              <a:t>,</a:t>
            </a:r>
            <a:r>
              <a:rPr lang="en-IN" sz="1600" dirty="0">
                <a:solidFill>
                  <a:schemeClr val="bg1"/>
                </a:solidFill>
                <a:latin typeface="Calibri" panose="020F0502020204030204" pitchFamily="34" charset="0"/>
              </a:rPr>
              <a:t> tyrosine </a:t>
            </a:r>
            <a:r>
              <a:rPr lang="en-IN" sz="1600" dirty="0" smtClean="0">
                <a:solidFill>
                  <a:schemeClr val="bg1"/>
                </a:solidFill>
                <a:latin typeface="Calibri" panose="020F0502020204030204" pitchFamily="34" charset="0"/>
              </a:rPr>
              <a:t>,</a:t>
            </a:r>
            <a:r>
              <a:rPr lang="en-IN" sz="1600" dirty="0">
                <a:solidFill>
                  <a:schemeClr val="bg1"/>
                </a:solidFill>
                <a:latin typeface="Calibri" panose="020F0502020204030204" pitchFamily="34" charset="0"/>
              </a:rPr>
              <a:t> </a:t>
            </a:r>
            <a:r>
              <a:rPr lang="en-IN" sz="1600" dirty="0" smtClean="0">
                <a:solidFill>
                  <a:schemeClr val="bg1"/>
                </a:solidFill>
                <a:latin typeface="Calibri" panose="020F0502020204030204" pitchFamily="34" charset="0"/>
              </a:rPr>
              <a:t>phenylalanine</a:t>
            </a:r>
            <a:r>
              <a:rPr lang="en-IN" sz="1600" dirty="0">
                <a:solidFill>
                  <a:schemeClr val="bg1"/>
                </a:solidFill>
                <a:latin typeface="Calibri" panose="020F0502020204030204" pitchFamily="34" charset="0"/>
              </a:rPr>
              <a:t> </a:t>
            </a:r>
            <a:endParaRPr lang="en-US" sz="1600" dirty="0">
              <a:solidFill>
                <a:schemeClr val="bg1"/>
              </a:solidFill>
              <a:latin typeface="Calibri" panose="020F0502020204030204" pitchFamily="34" charset="0"/>
              <a:cs typeface="Calibri" panose="020F0502020204030204" pitchFamily="34" charset="0"/>
            </a:endParaRPr>
          </a:p>
        </p:txBody>
      </p:sp>
      <p:sp>
        <p:nvSpPr>
          <p:cNvPr id="49" name="TextBox 48"/>
          <p:cNvSpPr txBox="1"/>
          <p:nvPr/>
        </p:nvSpPr>
        <p:spPr>
          <a:xfrm>
            <a:off x="762000" y="4419600"/>
            <a:ext cx="8293608" cy="338554"/>
          </a:xfrm>
          <a:prstGeom prst="rect">
            <a:avLst/>
          </a:prstGeom>
          <a:noFill/>
        </p:spPr>
        <p:txBody>
          <a:bodyPr wrap="square" rtlCol="0">
            <a:spAutoFit/>
          </a:bodyPr>
          <a:lstStyle/>
          <a:p>
            <a:pPr algn="just"/>
            <a:r>
              <a:rPr lang="en-IN" sz="1600" dirty="0">
                <a:solidFill>
                  <a:schemeClr val="bg1"/>
                </a:solidFill>
                <a:latin typeface="Calibri" panose="020F0502020204030204" pitchFamily="34" charset="0"/>
              </a:rPr>
              <a:t>D</a:t>
            </a:r>
            <a:r>
              <a:rPr lang="en-IN" sz="1600" dirty="0" smtClean="0">
                <a:solidFill>
                  <a:schemeClr val="bg1"/>
                </a:solidFill>
                <a:latin typeface="Calibri" panose="020F0502020204030204" pitchFamily="34" charset="0"/>
              </a:rPr>
              <a:t>ominated </a:t>
            </a:r>
            <a:r>
              <a:rPr lang="en-IN" sz="1600" dirty="0">
                <a:solidFill>
                  <a:schemeClr val="bg1"/>
                </a:solidFill>
                <a:latin typeface="Calibri" panose="020F0502020204030204" pitchFamily="34" charset="0"/>
              </a:rPr>
              <a:t>by polysaccharides, such as arabinogalactan</a:t>
            </a:r>
            <a:r>
              <a:rPr lang="en-IN" sz="1600" dirty="0" smtClean="0">
                <a:solidFill>
                  <a:schemeClr val="bg1"/>
                </a:solidFill>
                <a:latin typeface="Calibri" panose="020F0502020204030204" pitchFamily="34" charset="0"/>
              </a:rPr>
              <a:t>, galactomannan</a:t>
            </a:r>
            <a:r>
              <a:rPr lang="en-IN" sz="1600" dirty="0">
                <a:solidFill>
                  <a:schemeClr val="bg1"/>
                </a:solidFill>
                <a:latin typeface="Calibri" panose="020F0502020204030204" pitchFamily="34" charset="0"/>
              </a:rPr>
              <a:t> and </a:t>
            </a:r>
            <a:r>
              <a:rPr lang="en-IN" sz="1600" dirty="0" smtClean="0">
                <a:solidFill>
                  <a:schemeClr val="bg1"/>
                </a:solidFill>
                <a:latin typeface="Calibri" panose="020F0502020204030204" pitchFamily="34" charset="0"/>
              </a:rPr>
              <a:t>cellulose.</a:t>
            </a:r>
            <a:endParaRPr lang="en-US" sz="1600" dirty="0">
              <a:solidFill>
                <a:schemeClr val="bg1"/>
              </a:solidFill>
              <a:latin typeface="Calibri" panose="020F0502020204030204" pitchFamily="34" charset="0"/>
              <a:cs typeface="Calibri" panose="020F0502020204030204" pitchFamily="34" charset="0"/>
            </a:endParaRPr>
          </a:p>
        </p:txBody>
      </p:sp>
      <p:sp>
        <p:nvSpPr>
          <p:cNvPr id="51" name="TextBox 50"/>
          <p:cNvSpPr txBox="1"/>
          <p:nvPr/>
        </p:nvSpPr>
        <p:spPr>
          <a:xfrm>
            <a:off x="736661" y="5605046"/>
            <a:ext cx="8293608" cy="338554"/>
          </a:xfrm>
          <a:prstGeom prst="rect">
            <a:avLst/>
          </a:prstGeom>
          <a:noFill/>
        </p:spPr>
        <p:txBody>
          <a:bodyPr wrap="square" rtlCol="0">
            <a:spAutoFit/>
          </a:bodyPr>
          <a:lstStyle/>
          <a:p>
            <a:pPr algn="just"/>
            <a:r>
              <a:rPr lang="en-IN" sz="1600" dirty="0">
                <a:solidFill>
                  <a:schemeClr val="bg1"/>
                </a:solidFill>
                <a:latin typeface="Calibri" panose="020F0502020204030204" pitchFamily="34" charset="0"/>
              </a:rPr>
              <a:t>Chlorogenic acids </a:t>
            </a:r>
            <a:r>
              <a:rPr lang="en-IN" sz="1600" dirty="0" smtClean="0">
                <a:solidFill>
                  <a:schemeClr val="bg1"/>
                </a:solidFill>
                <a:latin typeface="Calibri" panose="020F0502020204030204" pitchFamily="34" charset="0"/>
              </a:rPr>
              <a:t>compounds comprises</a:t>
            </a:r>
            <a:r>
              <a:rPr lang="en-IN" sz="1600" dirty="0">
                <a:solidFill>
                  <a:schemeClr val="bg1"/>
                </a:solidFill>
                <a:latin typeface="Calibri" panose="020F0502020204030204" pitchFamily="34" charset="0"/>
              </a:rPr>
              <a:t> caffeic acid, ferulic acid &amp; 3,4-dimethoxycinnamic acid</a:t>
            </a:r>
            <a:endParaRPr lang="en-US" sz="1600" dirty="0">
              <a:solidFill>
                <a:schemeClr val="bg1"/>
              </a:solidFill>
              <a:latin typeface="Calibri" panose="020F0502020204030204" pitchFamily="34" charset="0"/>
              <a:cs typeface="Calibri" panose="020F0502020204030204" pitchFamily="34" charset="0"/>
            </a:endParaRPr>
          </a:p>
        </p:txBody>
      </p:sp>
      <p:sp>
        <p:nvSpPr>
          <p:cNvPr id="52" name="TextBox 51"/>
          <p:cNvSpPr txBox="1"/>
          <p:nvPr/>
        </p:nvSpPr>
        <p:spPr>
          <a:xfrm>
            <a:off x="762000" y="4724400"/>
            <a:ext cx="8293608" cy="338554"/>
          </a:xfrm>
          <a:prstGeom prst="rect">
            <a:avLst/>
          </a:prstGeom>
          <a:noFill/>
        </p:spPr>
        <p:txBody>
          <a:bodyPr wrap="square" rtlCol="0">
            <a:spAutoFit/>
          </a:bodyPr>
          <a:lstStyle/>
          <a:p>
            <a:pPr algn="just"/>
            <a:r>
              <a:rPr lang="en-IN" sz="1600" dirty="0">
                <a:solidFill>
                  <a:schemeClr val="bg1"/>
                </a:solidFill>
                <a:latin typeface="Calibri" panose="020F0502020204030204" pitchFamily="34" charset="0"/>
              </a:rPr>
              <a:t>L</a:t>
            </a:r>
            <a:r>
              <a:rPr lang="en-IN" sz="1600" dirty="0" smtClean="0">
                <a:solidFill>
                  <a:schemeClr val="bg1"/>
                </a:solidFill>
                <a:latin typeface="Calibri" panose="020F0502020204030204" pitchFamily="34" charset="0"/>
              </a:rPr>
              <a:t>ipids </a:t>
            </a:r>
            <a:r>
              <a:rPr lang="en-IN" sz="1600" dirty="0">
                <a:solidFill>
                  <a:schemeClr val="bg1"/>
                </a:solidFill>
                <a:latin typeface="Calibri" panose="020F0502020204030204" pitchFamily="34" charset="0"/>
              </a:rPr>
              <a:t>found in green coffee include: linoleic acid, palmitic acid, oleic acid, stearic </a:t>
            </a:r>
            <a:r>
              <a:rPr lang="en-IN" sz="1600" dirty="0" smtClean="0">
                <a:solidFill>
                  <a:schemeClr val="bg1"/>
                </a:solidFill>
                <a:latin typeface="Calibri" panose="020F0502020204030204" pitchFamily="34" charset="0"/>
              </a:rPr>
              <a:t>acid</a:t>
            </a:r>
            <a:endParaRPr lang="en-US" sz="1600" dirty="0">
              <a:solidFill>
                <a:schemeClr val="bg1"/>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4200" y="57090"/>
            <a:ext cx="3276600" cy="400110"/>
          </a:xfrm>
          <a:prstGeom prst="rect">
            <a:avLst/>
          </a:prstGeom>
          <a:noFill/>
          <a:ln>
            <a:solidFill>
              <a:srgbClr val="00B050"/>
            </a:solidFill>
          </a:ln>
        </p:spPr>
        <p:txBody>
          <a:bodyPr wrap="square" rtlCol="0">
            <a:spAutoFit/>
          </a:bodyPr>
          <a:lstStyle/>
          <a:p>
            <a:pPr algn="ctr"/>
            <a:r>
              <a:rPr lang="en-US" sz="2000" b="1" dirty="0" smtClean="0">
                <a:solidFill>
                  <a:srgbClr val="C00000"/>
                </a:solidFill>
                <a:latin typeface="Calibri" panose="020F0502020204030204" pitchFamily="34" charset="0"/>
                <a:cs typeface="Calibri" panose="020F0502020204030204" pitchFamily="34" charset="0"/>
              </a:rPr>
              <a:t>CHEMICAL COMPOSITION</a:t>
            </a:r>
            <a:endParaRPr lang="en-US" sz="2000" b="1" dirty="0">
              <a:solidFill>
                <a:srgbClr val="C00000"/>
              </a:solidFill>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371600" y="944071"/>
            <a:ext cx="6477000" cy="5456729"/>
          </a:xfrm>
          <a:prstGeom prst="rect">
            <a:avLst/>
          </a:prstGeom>
        </p:spPr>
      </p:pic>
      <p:sp>
        <p:nvSpPr>
          <p:cNvPr id="4" name="TextBox 3"/>
          <p:cNvSpPr txBox="1"/>
          <p:nvPr/>
        </p:nvSpPr>
        <p:spPr>
          <a:xfrm>
            <a:off x="2667000" y="6518378"/>
            <a:ext cx="4419600" cy="307777"/>
          </a:xfrm>
          <a:prstGeom prst="rect">
            <a:avLst/>
          </a:prstGeom>
          <a:noFill/>
        </p:spPr>
        <p:txBody>
          <a:bodyPr wrap="square" rtlCol="0">
            <a:spAutoFit/>
          </a:bodyPr>
          <a:lstStyle/>
          <a:p>
            <a:r>
              <a:rPr lang="en-US" sz="1400" i="1" dirty="0" smtClean="0">
                <a:solidFill>
                  <a:schemeClr val="bg1"/>
                </a:solidFill>
                <a:latin typeface="Calibri" panose="020F0502020204030204" pitchFamily="34" charset="0"/>
                <a:cs typeface="Calibri" panose="020F0502020204030204" pitchFamily="34" charset="0"/>
              </a:rPr>
              <a:t>Source</a:t>
            </a:r>
            <a:r>
              <a:rPr lang="en-US" sz="1400" i="1" dirty="0">
                <a:solidFill>
                  <a:schemeClr val="bg1"/>
                </a:solidFill>
                <a:latin typeface="Calibri" panose="020F0502020204030204" pitchFamily="34" charset="0"/>
                <a:cs typeface="Calibri" panose="020F0502020204030204" pitchFamily="34" charset="0"/>
              </a:rPr>
              <a:t>: </a:t>
            </a:r>
            <a:r>
              <a:rPr lang="en-US" sz="1200" i="1" dirty="0">
                <a:solidFill>
                  <a:schemeClr val="bg1"/>
                </a:solidFill>
                <a:latin typeface="Calibri" panose="020F0502020204030204" pitchFamily="34" charset="0"/>
                <a:cs typeface="Calibri" panose="020F0502020204030204" pitchFamily="34" charset="0"/>
              </a:rPr>
              <a:t>IFTPressBook_Coffee_PreviewChapter.pdf</a:t>
            </a:r>
            <a:endParaRPr lang="en-US" sz="1200" i="1" dirty="0">
              <a:solidFill>
                <a:schemeClr val="bg1"/>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4200" y="57090"/>
            <a:ext cx="3276600" cy="400110"/>
          </a:xfrm>
          <a:prstGeom prst="rect">
            <a:avLst/>
          </a:prstGeom>
          <a:noFill/>
          <a:ln>
            <a:solidFill>
              <a:srgbClr val="00B050"/>
            </a:solidFill>
          </a:ln>
        </p:spPr>
        <p:txBody>
          <a:bodyPr wrap="square" rtlCol="0">
            <a:spAutoFit/>
          </a:bodyPr>
          <a:lstStyle/>
          <a:p>
            <a:pPr algn="ctr"/>
            <a:r>
              <a:rPr lang="en-US" sz="2000" b="1" dirty="0" smtClean="0">
                <a:solidFill>
                  <a:srgbClr val="C00000"/>
                </a:solidFill>
                <a:latin typeface="Calibri" panose="020F0502020204030204" pitchFamily="34" charset="0"/>
                <a:cs typeface="Calibri" panose="020F0502020204030204" pitchFamily="34" charset="0"/>
              </a:rPr>
              <a:t>CULTIVATION</a:t>
            </a:r>
            <a:endParaRPr lang="en-US" sz="2000" b="1" dirty="0">
              <a:solidFill>
                <a:srgbClr val="C00000"/>
              </a:solidFill>
              <a:latin typeface="Calibri" panose="020F0502020204030204" pitchFamily="34" charset="0"/>
              <a:cs typeface="Calibri" panose="020F0502020204030204" pitchFamily="34" charset="0"/>
            </a:endParaRPr>
          </a:p>
        </p:txBody>
      </p:sp>
      <p:cxnSp>
        <p:nvCxnSpPr>
          <p:cNvPr id="3" name="Straight Connector 2"/>
          <p:cNvCxnSpPr>
            <a:endCxn id="2" idx="1"/>
          </p:cNvCxnSpPr>
          <p:nvPr/>
        </p:nvCxnSpPr>
        <p:spPr>
          <a:xfrm>
            <a:off x="0" y="257145"/>
            <a:ext cx="3124200" cy="0"/>
          </a:xfrm>
          <a:prstGeom prst="line">
            <a:avLst/>
          </a:prstGeom>
        </p:spPr>
        <p:style>
          <a:lnRef idx="1">
            <a:schemeClr val="accent4"/>
          </a:lnRef>
          <a:fillRef idx="0">
            <a:schemeClr val="accent4"/>
          </a:fillRef>
          <a:effectRef idx="0">
            <a:schemeClr val="accent4"/>
          </a:effectRef>
          <a:fontRef idx="minor">
            <a:schemeClr val="tx1"/>
          </a:fontRef>
        </p:style>
      </p:cxnSp>
      <p:cxnSp>
        <p:nvCxnSpPr>
          <p:cNvPr id="4" name="Straight Connector 3"/>
          <p:cNvCxnSpPr>
            <a:stCxn id="2" idx="3"/>
          </p:cNvCxnSpPr>
          <p:nvPr/>
        </p:nvCxnSpPr>
        <p:spPr>
          <a:xfrm>
            <a:off x="6400800" y="257145"/>
            <a:ext cx="2743200" cy="0"/>
          </a:xfrm>
          <a:prstGeom prst="line">
            <a:avLst/>
          </a:prstGeom>
        </p:spPr>
        <p:style>
          <a:lnRef idx="1">
            <a:schemeClr val="accent4"/>
          </a:lnRef>
          <a:fillRef idx="0">
            <a:schemeClr val="accent4"/>
          </a:fillRef>
          <a:effectRef idx="0">
            <a:schemeClr val="accent4"/>
          </a:effectRef>
          <a:fontRef idx="minor">
            <a:schemeClr val="tx1"/>
          </a:fontRef>
        </p:style>
      </p:cxnSp>
      <p:sp>
        <p:nvSpPr>
          <p:cNvPr id="35" name="Pentagon 34"/>
          <p:cNvSpPr/>
          <p:nvPr/>
        </p:nvSpPr>
        <p:spPr>
          <a:xfrm>
            <a:off x="304800" y="926068"/>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36" name="TextBox 35"/>
          <p:cNvSpPr txBox="1"/>
          <p:nvPr/>
        </p:nvSpPr>
        <p:spPr>
          <a:xfrm>
            <a:off x="609600" y="773668"/>
            <a:ext cx="8065008" cy="369332"/>
          </a:xfrm>
          <a:prstGeom prst="rect">
            <a:avLst/>
          </a:prstGeom>
          <a:noFill/>
        </p:spPr>
        <p:txBody>
          <a:bodyPr wrap="square" rtlCol="0">
            <a:spAutoFit/>
          </a:bodyPr>
          <a:lstStyle/>
          <a:p>
            <a:r>
              <a:rPr lang="en-IN" dirty="0">
                <a:solidFill>
                  <a:schemeClr val="bg1"/>
                </a:solidFill>
                <a:latin typeface="Calibri" panose="020F0502020204030204" pitchFamily="34" charset="0"/>
              </a:rPr>
              <a:t>Climatic factors most important for coffee growth are temperature and </a:t>
            </a:r>
            <a:r>
              <a:rPr lang="en-IN" dirty="0" smtClean="0">
                <a:solidFill>
                  <a:schemeClr val="bg1"/>
                </a:solidFill>
                <a:latin typeface="Calibri" panose="020F0502020204030204" pitchFamily="34" charset="0"/>
              </a:rPr>
              <a:t>rainfall</a:t>
            </a:r>
            <a:r>
              <a:rPr lang="en-IN" dirty="0">
                <a:solidFill>
                  <a:schemeClr val="bg1"/>
                </a:solidFill>
                <a:latin typeface="Calibri" panose="020F0502020204030204" pitchFamily="34" charset="0"/>
              </a:rPr>
              <a:t> </a:t>
            </a:r>
            <a:endParaRPr lang="en-US" dirty="0">
              <a:solidFill>
                <a:schemeClr val="bg1"/>
              </a:solidFill>
              <a:latin typeface="Calibri" panose="020F0502020204030204" pitchFamily="34" charset="0"/>
              <a:cs typeface="Calibri" panose="020F0502020204030204" pitchFamily="34" charset="0"/>
            </a:endParaRPr>
          </a:p>
        </p:txBody>
      </p:sp>
      <p:sp>
        <p:nvSpPr>
          <p:cNvPr id="38" name="TextBox 37"/>
          <p:cNvSpPr txBox="1"/>
          <p:nvPr/>
        </p:nvSpPr>
        <p:spPr>
          <a:xfrm>
            <a:off x="609600" y="1154668"/>
            <a:ext cx="8293608" cy="369332"/>
          </a:xfrm>
          <a:prstGeom prst="rect">
            <a:avLst/>
          </a:prstGeom>
          <a:noFill/>
        </p:spPr>
        <p:txBody>
          <a:bodyPr wrap="square" rtlCol="0">
            <a:spAutoFit/>
          </a:bodyPr>
          <a:lstStyle/>
          <a:p>
            <a:r>
              <a:rPr lang="en-IN" dirty="0">
                <a:solidFill>
                  <a:schemeClr val="bg1"/>
                </a:solidFill>
                <a:latin typeface="Calibri" panose="020F0502020204030204" pitchFamily="34" charset="0"/>
              </a:rPr>
              <a:t>Temperatures between </a:t>
            </a:r>
            <a:r>
              <a:rPr lang="en-IN" dirty="0" smtClean="0">
                <a:solidFill>
                  <a:schemeClr val="bg1"/>
                </a:solidFill>
                <a:latin typeface="Calibri" panose="020F0502020204030204" pitchFamily="34" charset="0"/>
              </a:rPr>
              <a:t>73°F </a:t>
            </a:r>
            <a:r>
              <a:rPr lang="en-IN" dirty="0">
                <a:solidFill>
                  <a:schemeClr val="bg1"/>
                </a:solidFill>
                <a:latin typeface="Calibri" panose="020F0502020204030204" pitchFamily="34" charset="0"/>
              </a:rPr>
              <a:t>and </a:t>
            </a:r>
            <a:r>
              <a:rPr lang="en-IN" dirty="0" smtClean="0">
                <a:solidFill>
                  <a:schemeClr val="bg1"/>
                </a:solidFill>
                <a:latin typeface="Calibri" panose="020F0502020204030204" pitchFamily="34" charset="0"/>
              </a:rPr>
              <a:t>82°F </a:t>
            </a:r>
            <a:r>
              <a:rPr lang="en-IN" dirty="0">
                <a:solidFill>
                  <a:schemeClr val="bg1"/>
                </a:solidFill>
                <a:latin typeface="Calibri" panose="020F0502020204030204" pitchFamily="34" charset="0"/>
              </a:rPr>
              <a:t>(</a:t>
            </a:r>
            <a:r>
              <a:rPr lang="en-IN" dirty="0" smtClean="0">
                <a:solidFill>
                  <a:schemeClr val="bg1"/>
                </a:solidFill>
                <a:latin typeface="Calibri" panose="020F0502020204030204" pitchFamily="34" charset="0"/>
              </a:rPr>
              <a:t>23°C </a:t>
            </a:r>
            <a:r>
              <a:rPr lang="en-IN" dirty="0">
                <a:solidFill>
                  <a:schemeClr val="bg1"/>
                </a:solidFill>
                <a:latin typeface="Calibri" panose="020F0502020204030204" pitchFamily="34" charset="0"/>
              </a:rPr>
              <a:t>and 28° C) are </a:t>
            </a:r>
            <a:r>
              <a:rPr lang="en-IN" dirty="0" smtClean="0">
                <a:solidFill>
                  <a:schemeClr val="bg1"/>
                </a:solidFill>
                <a:latin typeface="Calibri" panose="020F0502020204030204" pitchFamily="34" charset="0"/>
              </a:rPr>
              <a:t> </a:t>
            </a:r>
            <a:r>
              <a:rPr lang="en-IN" dirty="0">
                <a:solidFill>
                  <a:schemeClr val="bg1"/>
                </a:solidFill>
                <a:latin typeface="Calibri" panose="020F0502020204030204" pitchFamily="34" charset="0"/>
              </a:rPr>
              <a:t>most favourable</a:t>
            </a:r>
            <a:endParaRPr lang="en-US" dirty="0">
              <a:solidFill>
                <a:schemeClr val="bg1"/>
              </a:solidFill>
              <a:latin typeface="Calibri" panose="020F0502020204030204" pitchFamily="34" charset="0"/>
              <a:cs typeface="Calibri" panose="020F0502020204030204" pitchFamily="34" charset="0"/>
            </a:endParaRPr>
          </a:p>
        </p:txBody>
      </p:sp>
      <p:sp>
        <p:nvSpPr>
          <p:cNvPr id="39" name="Oval 38"/>
          <p:cNvSpPr/>
          <p:nvPr/>
        </p:nvSpPr>
        <p:spPr>
          <a:xfrm flipH="1">
            <a:off x="533400" y="1318260"/>
            <a:ext cx="51435" cy="53340"/>
          </a:xfrm>
          <a:prstGeom prst="ellipse">
            <a:avLst/>
          </a:prstGeom>
          <a:solidFill>
            <a:srgbClr val="00B050"/>
          </a:solidFill>
          <a:ln>
            <a:solidFill>
              <a:srgbClr val="00B05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40" name="Oval 39"/>
          <p:cNvSpPr/>
          <p:nvPr/>
        </p:nvSpPr>
        <p:spPr>
          <a:xfrm flipH="1">
            <a:off x="533400" y="1699260"/>
            <a:ext cx="51435" cy="53340"/>
          </a:xfrm>
          <a:prstGeom prst="ellipse">
            <a:avLst/>
          </a:prstGeom>
          <a:solidFill>
            <a:srgbClr val="00B050"/>
          </a:solidFill>
          <a:ln>
            <a:solidFill>
              <a:srgbClr val="00B05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41" name="TextBox 40"/>
          <p:cNvSpPr txBox="1"/>
          <p:nvPr/>
        </p:nvSpPr>
        <p:spPr>
          <a:xfrm>
            <a:off x="609600" y="1535668"/>
            <a:ext cx="8293608" cy="369332"/>
          </a:xfrm>
          <a:prstGeom prst="rect">
            <a:avLst/>
          </a:prstGeom>
          <a:noFill/>
        </p:spPr>
        <p:txBody>
          <a:bodyPr wrap="square" rtlCol="0">
            <a:spAutoFit/>
          </a:bodyPr>
          <a:lstStyle/>
          <a:p>
            <a:r>
              <a:rPr lang="en-IN" dirty="0">
                <a:solidFill>
                  <a:schemeClr val="bg1"/>
                </a:solidFill>
                <a:latin typeface="Calibri" panose="020F0502020204030204" pitchFamily="34" charset="0"/>
              </a:rPr>
              <a:t>Rainfall of 60 to 80 inches (1,500 to 2,000 millimetres) per year is required</a:t>
            </a:r>
            <a:endParaRPr lang="en-US" dirty="0">
              <a:solidFill>
                <a:schemeClr val="bg1"/>
              </a:solidFill>
              <a:latin typeface="Calibri" panose="020F0502020204030204" pitchFamily="34" charset="0"/>
              <a:cs typeface="Calibri" panose="020F0502020204030204" pitchFamily="34" charset="0"/>
            </a:endParaRPr>
          </a:p>
        </p:txBody>
      </p:sp>
      <p:sp>
        <p:nvSpPr>
          <p:cNvPr id="5" name="Rectangle 4"/>
          <p:cNvSpPr/>
          <p:nvPr/>
        </p:nvSpPr>
        <p:spPr>
          <a:xfrm>
            <a:off x="1676400" y="5357859"/>
            <a:ext cx="6464808" cy="369332"/>
          </a:xfrm>
          <a:prstGeom prst="rect">
            <a:avLst/>
          </a:prstGeom>
        </p:spPr>
        <p:txBody>
          <a:bodyPr wrap="square">
            <a:spAutoFit/>
          </a:bodyPr>
          <a:lstStyle/>
          <a:p>
            <a:r>
              <a:rPr lang="en-IN" dirty="0">
                <a:solidFill>
                  <a:schemeClr val="bg1"/>
                </a:solidFill>
                <a:latin typeface="Calibri" panose="020F0502020204030204" pitchFamily="34" charset="0"/>
              </a:rPr>
              <a:t>Plantations are usually established in cleared </a:t>
            </a:r>
            <a:r>
              <a:rPr lang="en-IN" dirty="0" smtClean="0">
                <a:solidFill>
                  <a:schemeClr val="bg1"/>
                </a:solidFill>
                <a:latin typeface="Calibri" panose="020F0502020204030204" pitchFamily="34" charset="0"/>
              </a:rPr>
              <a:t>forestland</a:t>
            </a:r>
            <a:endParaRPr lang="en-IN" dirty="0">
              <a:solidFill>
                <a:schemeClr val="bg1"/>
              </a:solidFill>
              <a:latin typeface="Calibri" panose="020F0502020204030204" pitchFamily="34" charset="0"/>
            </a:endParaRPr>
          </a:p>
        </p:txBody>
      </p:sp>
      <p:sp>
        <p:nvSpPr>
          <p:cNvPr id="43" name="Pentagon 42"/>
          <p:cNvSpPr/>
          <p:nvPr/>
        </p:nvSpPr>
        <p:spPr>
          <a:xfrm>
            <a:off x="1371600" y="5510521"/>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45" name="Rectangle 44"/>
          <p:cNvSpPr/>
          <p:nvPr/>
        </p:nvSpPr>
        <p:spPr>
          <a:xfrm>
            <a:off x="1676400" y="5738597"/>
            <a:ext cx="6464808" cy="369332"/>
          </a:xfrm>
          <a:prstGeom prst="rect">
            <a:avLst/>
          </a:prstGeom>
        </p:spPr>
        <p:txBody>
          <a:bodyPr wrap="square">
            <a:spAutoFit/>
          </a:bodyPr>
          <a:lstStyle/>
          <a:p>
            <a:r>
              <a:rPr lang="en-IN" dirty="0" smtClean="0">
                <a:solidFill>
                  <a:schemeClr val="bg1"/>
                </a:solidFill>
                <a:latin typeface="Calibri" panose="020F0502020204030204" pitchFamily="34" charset="0"/>
              </a:rPr>
              <a:t>Young shrubs grown in nurseries </a:t>
            </a:r>
            <a:r>
              <a:rPr lang="en-IN" dirty="0">
                <a:solidFill>
                  <a:schemeClr val="bg1"/>
                </a:solidFill>
                <a:latin typeface="Calibri" panose="020F0502020204030204" pitchFamily="34" charset="0"/>
              </a:rPr>
              <a:t>are planted in rows spaced</a:t>
            </a:r>
            <a:endParaRPr lang="en-IN" dirty="0">
              <a:solidFill>
                <a:schemeClr val="bg1"/>
              </a:solidFill>
              <a:latin typeface="Calibri" panose="020F0502020204030204" pitchFamily="34" charset="0"/>
            </a:endParaRPr>
          </a:p>
        </p:txBody>
      </p:sp>
      <p:sp>
        <p:nvSpPr>
          <p:cNvPr id="46" name="Pentagon 45"/>
          <p:cNvSpPr/>
          <p:nvPr/>
        </p:nvSpPr>
        <p:spPr>
          <a:xfrm>
            <a:off x="1371600" y="5891259"/>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pic>
        <p:nvPicPr>
          <p:cNvPr id="7" name="Picture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0584" y="5684178"/>
            <a:ext cx="890016" cy="890016"/>
          </a:xfrm>
          <a:prstGeom prst="rect">
            <a:avLst/>
          </a:prstGeom>
        </p:spPr>
      </p:pic>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2744" y="457200"/>
            <a:ext cx="658856" cy="658856"/>
          </a:xfrm>
          <a:prstGeom prst="rect">
            <a:avLst/>
          </a:prstGeom>
        </p:spPr>
      </p:pic>
      <p:sp>
        <p:nvSpPr>
          <p:cNvPr id="50" name="Rectangle 49"/>
          <p:cNvSpPr/>
          <p:nvPr/>
        </p:nvSpPr>
        <p:spPr>
          <a:xfrm>
            <a:off x="1676400" y="6107929"/>
            <a:ext cx="6464808" cy="646331"/>
          </a:xfrm>
          <a:prstGeom prst="rect">
            <a:avLst/>
          </a:prstGeom>
        </p:spPr>
        <p:txBody>
          <a:bodyPr wrap="square">
            <a:spAutoFit/>
          </a:bodyPr>
          <a:lstStyle/>
          <a:p>
            <a:r>
              <a:rPr lang="en-IN" dirty="0">
                <a:solidFill>
                  <a:schemeClr val="bg1"/>
                </a:solidFill>
                <a:latin typeface="Calibri" panose="020F0502020204030204" pitchFamily="34" charset="0"/>
              </a:rPr>
              <a:t>Plantation density varies between 500 and 750 plants per acre</a:t>
            </a:r>
            <a:r>
              <a:rPr lang="en-IN" dirty="0">
                <a:solidFill>
                  <a:schemeClr val="bg1"/>
                </a:solidFill>
                <a:latin typeface="Asap"/>
              </a:rPr>
              <a:t> </a:t>
            </a:r>
            <a:endParaRPr lang="en-IN" dirty="0">
              <a:solidFill>
                <a:schemeClr val="bg1"/>
              </a:solidFill>
            </a:endParaRPr>
          </a:p>
          <a:p>
            <a:endParaRPr lang="en-IN" dirty="0">
              <a:latin typeface="Calibri" panose="020F0502020204030204" pitchFamily="34" charset="0"/>
            </a:endParaRPr>
          </a:p>
        </p:txBody>
      </p:sp>
      <p:sp>
        <p:nvSpPr>
          <p:cNvPr id="51" name="Pentagon 50"/>
          <p:cNvSpPr/>
          <p:nvPr/>
        </p:nvSpPr>
        <p:spPr>
          <a:xfrm>
            <a:off x="1371600" y="6260591"/>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52" name="Rectangle 51"/>
          <p:cNvSpPr/>
          <p:nvPr/>
        </p:nvSpPr>
        <p:spPr>
          <a:xfrm>
            <a:off x="1676400" y="6488667"/>
            <a:ext cx="6464808" cy="369332"/>
          </a:xfrm>
          <a:prstGeom prst="rect">
            <a:avLst/>
          </a:prstGeom>
        </p:spPr>
        <p:txBody>
          <a:bodyPr wrap="square">
            <a:spAutoFit/>
          </a:bodyPr>
          <a:lstStyle/>
          <a:p>
            <a:r>
              <a:rPr lang="en-IN" dirty="0" smtClean="0">
                <a:solidFill>
                  <a:schemeClr val="bg1"/>
                </a:solidFill>
                <a:latin typeface="Calibri" panose="020F0502020204030204" pitchFamily="34" charset="0"/>
              </a:rPr>
              <a:t>Apart from disease control, Plant care </a:t>
            </a:r>
            <a:r>
              <a:rPr lang="en-IN" dirty="0">
                <a:solidFill>
                  <a:schemeClr val="bg1"/>
                </a:solidFill>
                <a:latin typeface="Calibri" panose="020F0502020204030204" pitchFamily="34" charset="0"/>
              </a:rPr>
              <a:t>is limited largely to </a:t>
            </a:r>
            <a:r>
              <a:rPr lang="en-IN" dirty="0" smtClean="0">
                <a:solidFill>
                  <a:schemeClr val="bg1"/>
                </a:solidFill>
                <a:latin typeface="Calibri" panose="020F0502020204030204" pitchFamily="34" charset="0"/>
              </a:rPr>
              <a:t>trimming</a:t>
            </a:r>
            <a:endParaRPr lang="en-IN" dirty="0">
              <a:solidFill>
                <a:schemeClr val="bg1"/>
              </a:solidFill>
              <a:latin typeface="Calibri" panose="020F0502020204030204" pitchFamily="34" charset="0"/>
            </a:endParaRPr>
          </a:p>
        </p:txBody>
      </p:sp>
      <p:sp>
        <p:nvSpPr>
          <p:cNvPr id="53" name="Pentagon 52"/>
          <p:cNvSpPr/>
          <p:nvPr/>
        </p:nvSpPr>
        <p:spPr>
          <a:xfrm>
            <a:off x="1371600" y="6641329"/>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98868">
            <a:off x="7979553" y="5613042"/>
            <a:ext cx="1037804" cy="1037804"/>
          </a:xfrm>
          <a:prstGeom prst="rect">
            <a:avLst/>
          </a:prstGeom>
        </p:spPr>
      </p:pic>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t="21807"/>
          <a:stretch>
            <a:fillRect/>
          </a:stretch>
        </p:blipFill>
        <p:spPr>
          <a:xfrm>
            <a:off x="1676400" y="1981200"/>
            <a:ext cx="5414189" cy="3175144"/>
          </a:xfrm>
          <a:prstGeom prst="rect">
            <a:avLst/>
          </a:prstGeom>
        </p:spPr>
      </p:pic>
      <p:sp>
        <p:nvSpPr>
          <p:cNvPr id="57" name="TextBox 56"/>
          <p:cNvSpPr txBox="1"/>
          <p:nvPr/>
        </p:nvSpPr>
        <p:spPr>
          <a:xfrm>
            <a:off x="7293825" y="3604145"/>
            <a:ext cx="2736694" cy="307777"/>
          </a:xfrm>
          <a:prstGeom prst="rect">
            <a:avLst/>
          </a:prstGeom>
          <a:noFill/>
        </p:spPr>
        <p:txBody>
          <a:bodyPr wrap="square" rtlCol="0">
            <a:spAutoFit/>
          </a:bodyPr>
          <a:lstStyle/>
          <a:p>
            <a:r>
              <a:rPr lang="en-US" sz="1400" i="1" dirty="0" smtClean="0">
                <a:solidFill>
                  <a:schemeClr val="bg1"/>
                </a:solidFill>
                <a:latin typeface="Calibri" panose="020F0502020204030204" pitchFamily="34" charset="0"/>
                <a:cs typeface="Calibri" panose="020F0502020204030204" pitchFamily="34" charset="0"/>
              </a:rPr>
              <a:t>Fig. 3: Coffee Nursery</a:t>
            </a:r>
            <a:endParaRPr lang="en-US" sz="1400" i="1" dirty="0">
              <a:solidFill>
                <a:schemeClr val="bg1"/>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4200" y="57090"/>
            <a:ext cx="3276600" cy="400110"/>
          </a:xfrm>
          <a:prstGeom prst="rect">
            <a:avLst/>
          </a:prstGeom>
          <a:noFill/>
          <a:ln>
            <a:solidFill>
              <a:srgbClr val="00B050"/>
            </a:solidFill>
          </a:ln>
        </p:spPr>
        <p:txBody>
          <a:bodyPr wrap="square" rtlCol="0">
            <a:spAutoFit/>
          </a:bodyPr>
          <a:lstStyle/>
          <a:p>
            <a:pPr algn="ctr"/>
            <a:r>
              <a:rPr lang="en-US" sz="2000" b="1" dirty="0" smtClean="0">
                <a:solidFill>
                  <a:srgbClr val="C00000"/>
                </a:solidFill>
                <a:latin typeface="Calibri" panose="020F0502020204030204" pitchFamily="34" charset="0"/>
                <a:cs typeface="Calibri" panose="020F0502020204030204" pitchFamily="34" charset="0"/>
              </a:rPr>
              <a:t>CULTIVATION</a:t>
            </a:r>
            <a:endParaRPr lang="en-US" sz="2000" b="1" dirty="0">
              <a:solidFill>
                <a:srgbClr val="C00000"/>
              </a:solidFill>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9600"/>
            <a:ext cx="9144000" cy="4536281"/>
          </a:xfrm>
          <a:prstGeom prst="rect">
            <a:avLst/>
          </a:prstGeom>
        </p:spPr>
      </p:pic>
      <p:sp>
        <p:nvSpPr>
          <p:cNvPr id="4" name="Rectangle 3"/>
          <p:cNvSpPr/>
          <p:nvPr/>
        </p:nvSpPr>
        <p:spPr>
          <a:xfrm>
            <a:off x="190500" y="5724774"/>
            <a:ext cx="4572000" cy="923330"/>
          </a:xfrm>
          <a:prstGeom prst="rect">
            <a:avLst/>
          </a:prstGeom>
        </p:spPr>
        <p:txBody>
          <a:bodyPr>
            <a:spAutoFit/>
          </a:bodyPr>
          <a:lstStyle/>
          <a:p>
            <a:r>
              <a:rPr lang="en-IN" dirty="0">
                <a:solidFill>
                  <a:srgbClr val="252525"/>
                </a:solidFill>
                <a:latin typeface="Arial" panose="020B0604020202020204" pitchFamily="34" charset="0"/>
              </a:rPr>
              <a:t>r</a:t>
            </a:r>
            <a:r>
              <a:rPr lang="en-IN" dirty="0" smtClean="0">
                <a:solidFill>
                  <a:srgbClr val="252525"/>
                </a:solidFill>
                <a:latin typeface="Arial" panose="020B0604020202020204" pitchFamily="34" charset="0"/>
              </a:rPr>
              <a:t>:    </a:t>
            </a:r>
            <a:r>
              <a:rPr lang="en-IN" sz="1600" i="1" dirty="0" smtClean="0">
                <a:solidFill>
                  <a:schemeClr val="bg1"/>
                </a:solidFill>
                <a:latin typeface="Arial" panose="020B0604020202020204" pitchFamily="34" charset="0"/>
              </a:rPr>
              <a:t>Coffea </a:t>
            </a:r>
            <a:r>
              <a:rPr lang="en-IN" sz="1600" i="1" dirty="0">
                <a:solidFill>
                  <a:schemeClr val="bg1"/>
                </a:solidFill>
                <a:latin typeface="Arial" panose="020B0604020202020204" pitchFamily="34" charset="0"/>
              </a:rPr>
              <a:t>canephora</a:t>
            </a:r>
            <a:br>
              <a:rPr lang="en-IN" dirty="0">
                <a:solidFill>
                  <a:schemeClr val="bg1"/>
                </a:solidFill>
              </a:rPr>
            </a:br>
            <a:r>
              <a:rPr lang="en-IN" dirty="0">
                <a:solidFill>
                  <a:schemeClr val="bg1"/>
                </a:solidFill>
                <a:latin typeface="Arial" panose="020B0604020202020204" pitchFamily="34" charset="0"/>
              </a:rPr>
              <a:t>m</a:t>
            </a:r>
            <a:r>
              <a:rPr lang="en-IN" dirty="0" smtClean="0">
                <a:solidFill>
                  <a:schemeClr val="bg1"/>
                </a:solidFill>
                <a:latin typeface="Arial" panose="020B0604020202020204" pitchFamily="34" charset="0"/>
              </a:rPr>
              <a:t>:  </a:t>
            </a:r>
            <a:r>
              <a:rPr lang="en-IN" sz="1600" i="1" dirty="0" smtClean="0">
                <a:solidFill>
                  <a:schemeClr val="bg1"/>
                </a:solidFill>
                <a:latin typeface="Arial" panose="020B0604020202020204" pitchFamily="34" charset="0"/>
              </a:rPr>
              <a:t>Coffea </a:t>
            </a:r>
            <a:r>
              <a:rPr lang="en-IN" sz="1600" i="1" dirty="0">
                <a:solidFill>
                  <a:schemeClr val="bg1"/>
                </a:solidFill>
                <a:latin typeface="Arial" panose="020B0604020202020204" pitchFamily="34" charset="0"/>
              </a:rPr>
              <a:t>canephora</a:t>
            </a:r>
            <a:r>
              <a:rPr lang="en-IN" sz="1600" dirty="0">
                <a:solidFill>
                  <a:schemeClr val="bg1"/>
                </a:solidFill>
                <a:latin typeface="Arial" panose="020B0604020202020204" pitchFamily="34" charset="0"/>
              </a:rPr>
              <a:t> &amp; </a:t>
            </a:r>
            <a:r>
              <a:rPr lang="en-IN" sz="1600" i="1" dirty="0">
                <a:solidFill>
                  <a:schemeClr val="bg1"/>
                </a:solidFill>
                <a:latin typeface="Arial" panose="020B0604020202020204" pitchFamily="34" charset="0"/>
              </a:rPr>
              <a:t>Coffea arabica</a:t>
            </a:r>
            <a:br>
              <a:rPr lang="en-IN" sz="1600" dirty="0">
                <a:solidFill>
                  <a:schemeClr val="bg1"/>
                </a:solidFill>
              </a:rPr>
            </a:br>
            <a:r>
              <a:rPr lang="en-IN" dirty="0">
                <a:solidFill>
                  <a:schemeClr val="bg1"/>
                </a:solidFill>
                <a:latin typeface="Arial" panose="020B0604020202020204" pitchFamily="34" charset="0"/>
              </a:rPr>
              <a:t>a</a:t>
            </a:r>
            <a:r>
              <a:rPr lang="en-IN" dirty="0" smtClean="0">
                <a:solidFill>
                  <a:schemeClr val="bg1"/>
                </a:solidFill>
                <a:latin typeface="Arial" panose="020B0604020202020204" pitchFamily="34" charset="0"/>
              </a:rPr>
              <a:t>:   </a:t>
            </a:r>
            <a:r>
              <a:rPr lang="en-IN" sz="1600" i="1" dirty="0" smtClean="0">
                <a:solidFill>
                  <a:schemeClr val="bg1"/>
                </a:solidFill>
                <a:latin typeface="Arial" panose="020B0604020202020204" pitchFamily="34" charset="0"/>
              </a:rPr>
              <a:t>Coffea </a:t>
            </a:r>
            <a:r>
              <a:rPr lang="en-IN" sz="1600" i="1" dirty="0">
                <a:solidFill>
                  <a:schemeClr val="bg1"/>
                </a:solidFill>
                <a:latin typeface="Arial" panose="020B0604020202020204" pitchFamily="34" charset="0"/>
              </a:rPr>
              <a:t>arabica</a:t>
            </a:r>
            <a:endParaRPr lang="en-IN" sz="1600" dirty="0">
              <a:solidFill>
                <a:schemeClr val="bg1"/>
              </a:solidFill>
            </a:endParaRPr>
          </a:p>
        </p:txBody>
      </p:sp>
      <p:graphicFrame>
        <p:nvGraphicFramePr>
          <p:cNvPr id="5" name="Chart 4"/>
          <p:cNvGraphicFramePr/>
          <p:nvPr/>
        </p:nvGraphicFramePr>
        <p:xfrm>
          <a:off x="6981825" y="5074328"/>
          <a:ext cx="2162175" cy="1754102"/>
        </p:xfrm>
        <a:graphic>
          <a:graphicData uri="http://schemas.openxmlformats.org/drawingml/2006/chart">
            <c:chart xmlns:c="http://schemas.openxmlformats.org/drawingml/2006/chart" xmlns:r="http://schemas.openxmlformats.org/officeDocument/2006/relationships" r:id="rId1"/>
          </a:graphicData>
        </a:graphic>
      </p:graphicFrame>
      <p:sp>
        <p:nvSpPr>
          <p:cNvPr id="6" name="TextBox 5"/>
          <p:cNvSpPr txBox="1"/>
          <p:nvPr/>
        </p:nvSpPr>
        <p:spPr>
          <a:xfrm>
            <a:off x="3394153" y="5281439"/>
            <a:ext cx="2736694" cy="307777"/>
          </a:xfrm>
          <a:prstGeom prst="rect">
            <a:avLst/>
          </a:prstGeom>
          <a:noFill/>
        </p:spPr>
        <p:txBody>
          <a:bodyPr wrap="square" rtlCol="0">
            <a:spAutoFit/>
          </a:bodyPr>
          <a:lstStyle/>
          <a:p>
            <a:r>
              <a:rPr lang="en-US" sz="1400" i="1" dirty="0" smtClean="0">
                <a:solidFill>
                  <a:schemeClr val="bg1"/>
                </a:solidFill>
                <a:latin typeface="Calibri" panose="020F0502020204030204" pitchFamily="34" charset="0"/>
                <a:cs typeface="Calibri" panose="020F0502020204030204" pitchFamily="34" charset="0"/>
              </a:rPr>
              <a:t>Fig. 4: Coffee Variety Around World</a:t>
            </a:r>
            <a:endParaRPr lang="en-US" sz="1400" i="1" dirty="0">
              <a:solidFill>
                <a:schemeClr val="bg1"/>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4200" y="57090"/>
            <a:ext cx="3276600" cy="400110"/>
          </a:xfrm>
          <a:prstGeom prst="rect">
            <a:avLst/>
          </a:prstGeom>
          <a:noFill/>
          <a:ln>
            <a:solidFill>
              <a:srgbClr val="00B050"/>
            </a:solidFill>
          </a:ln>
        </p:spPr>
        <p:txBody>
          <a:bodyPr wrap="square" rtlCol="0">
            <a:spAutoFit/>
          </a:bodyPr>
          <a:lstStyle/>
          <a:p>
            <a:pPr algn="ctr"/>
            <a:r>
              <a:rPr lang="en-US" sz="2000" b="1" dirty="0" smtClean="0">
                <a:solidFill>
                  <a:srgbClr val="C00000"/>
                </a:solidFill>
                <a:latin typeface="Calibri" panose="020F0502020204030204" pitchFamily="34" charset="0"/>
                <a:cs typeface="Calibri" panose="020F0502020204030204" pitchFamily="34" charset="0"/>
              </a:rPr>
              <a:t>HARVESTING</a:t>
            </a:r>
            <a:endParaRPr lang="en-US" sz="2000" b="1" dirty="0">
              <a:solidFill>
                <a:srgbClr val="C00000"/>
              </a:solidFill>
              <a:latin typeface="Calibri" panose="020F0502020204030204" pitchFamily="34" charset="0"/>
              <a:cs typeface="Calibri" panose="020F0502020204030204" pitchFamily="34" charset="0"/>
            </a:endParaRPr>
          </a:p>
        </p:txBody>
      </p:sp>
      <p:cxnSp>
        <p:nvCxnSpPr>
          <p:cNvPr id="3" name="Straight Connector 2"/>
          <p:cNvCxnSpPr>
            <a:endCxn id="2" idx="1"/>
          </p:cNvCxnSpPr>
          <p:nvPr/>
        </p:nvCxnSpPr>
        <p:spPr>
          <a:xfrm>
            <a:off x="0" y="257145"/>
            <a:ext cx="3124200" cy="0"/>
          </a:xfrm>
          <a:prstGeom prst="line">
            <a:avLst/>
          </a:prstGeom>
        </p:spPr>
        <p:style>
          <a:lnRef idx="1">
            <a:schemeClr val="accent4"/>
          </a:lnRef>
          <a:fillRef idx="0">
            <a:schemeClr val="accent4"/>
          </a:fillRef>
          <a:effectRef idx="0">
            <a:schemeClr val="accent4"/>
          </a:effectRef>
          <a:fontRef idx="minor">
            <a:schemeClr val="tx1"/>
          </a:fontRef>
        </p:style>
      </p:cxnSp>
      <p:cxnSp>
        <p:nvCxnSpPr>
          <p:cNvPr id="4" name="Straight Connector 3"/>
          <p:cNvCxnSpPr>
            <a:stCxn id="2" idx="3"/>
          </p:cNvCxnSpPr>
          <p:nvPr/>
        </p:nvCxnSpPr>
        <p:spPr>
          <a:xfrm>
            <a:off x="6400800" y="257145"/>
            <a:ext cx="2743200" cy="0"/>
          </a:xfrm>
          <a:prstGeom prst="line">
            <a:avLst/>
          </a:prstGeom>
        </p:spPr>
        <p:style>
          <a:lnRef idx="1">
            <a:schemeClr val="accent4"/>
          </a:lnRef>
          <a:fillRef idx="0">
            <a:schemeClr val="accent4"/>
          </a:fillRef>
          <a:effectRef idx="0">
            <a:schemeClr val="accent4"/>
          </a:effectRef>
          <a:fontRef idx="minor">
            <a:schemeClr val="tx1"/>
          </a:fontRef>
        </p:style>
      </p:cxnSp>
      <p:sp>
        <p:nvSpPr>
          <p:cNvPr id="40" name="Rectangle 21"/>
          <p:cNvSpPr>
            <a:spLocks noChangeArrowheads="1"/>
          </p:cNvSpPr>
          <p:nvPr/>
        </p:nvSpPr>
        <p:spPr bwMode="auto">
          <a:xfrm>
            <a:off x="152400" y="12510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457200" algn="l" defTabSz="914400" rtl="0" eaLnBrk="1" fontAlgn="base" latinLnBrk="0" hangingPunct="1">
              <a:lnSpc>
                <a:spcPct val="100000"/>
              </a:lnSpc>
              <a:spcBef>
                <a:spcPct val="0"/>
              </a:spcBef>
              <a:spcAft>
                <a:spcPct val="0"/>
              </a:spcAft>
              <a:buClrTx/>
              <a:buSzTx/>
              <a:buFontTx/>
              <a:buNone/>
            </a:pPr>
            <a:r>
              <a:rPr kumimoji="0" lang="en-US" sz="1300" b="0"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kumimoji="0" lang="en-US" sz="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p>
            <a:pPr marL="0" marR="0" lvl="0" indent="457200" algn="l" defTabSz="914400" rtl="0" eaLnBrk="0" fontAlgn="base" latinLnBrk="0" hangingPunct="0">
              <a:lnSpc>
                <a:spcPct val="100000"/>
              </a:lnSpc>
              <a:spcBef>
                <a:spcPct val="0"/>
              </a:spcBef>
              <a:spcAft>
                <a:spcPct val="0"/>
              </a:spcAft>
              <a:buClrTx/>
              <a:buSzTx/>
              <a:buFontTx/>
              <a:buNone/>
            </a:pPr>
            <a:endParaRPr kumimoji="0" 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p:txBody>
      </p:sp>
      <p:sp>
        <p:nvSpPr>
          <p:cNvPr id="41" name="Rectangle 25"/>
          <p:cNvSpPr>
            <a:spLocks noChangeArrowheads="1"/>
          </p:cNvSpPr>
          <p:nvPr/>
        </p:nvSpPr>
        <p:spPr bwMode="auto">
          <a:xfrm>
            <a:off x="152400" y="609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457200" algn="l" defTabSz="914400" rtl="0" eaLnBrk="1" fontAlgn="base" latinLnBrk="0" hangingPunct="1">
              <a:lnSpc>
                <a:spcPct val="100000"/>
              </a:lnSpc>
              <a:spcBef>
                <a:spcPct val="0"/>
              </a:spcBef>
              <a:spcAft>
                <a:spcPct val="0"/>
              </a:spcAft>
              <a:buClrTx/>
              <a:buSzTx/>
              <a:buFontTx/>
              <a:buNone/>
            </a:pPr>
            <a:br>
              <a:rPr kumimoji="0" lang="en-US" sz="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br>
            <a:endParaRPr kumimoji="0" 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p>
            <a:pPr marL="0" marR="0" lvl="0" indent="457200" algn="l" defTabSz="914400" rtl="0" eaLnBrk="0" fontAlgn="base" latinLnBrk="0" hangingPunct="0">
              <a:lnSpc>
                <a:spcPct val="100000"/>
              </a:lnSpc>
              <a:spcBef>
                <a:spcPct val="0"/>
              </a:spcBef>
              <a:spcAft>
                <a:spcPct val="0"/>
              </a:spcAft>
              <a:buClrTx/>
              <a:buSzTx/>
              <a:buFontTx/>
              <a:buNone/>
            </a:pPr>
            <a:endParaRPr kumimoji="0" 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p:txBody>
      </p:sp>
      <p:sp>
        <p:nvSpPr>
          <p:cNvPr id="42" name="Rectangle 26"/>
          <p:cNvSpPr>
            <a:spLocks noChangeArrowheads="1"/>
          </p:cNvSpPr>
          <p:nvPr/>
        </p:nvSpPr>
        <p:spPr bwMode="auto">
          <a:xfrm>
            <a:off x="152400" y="609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0" rIns="0" bIns="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sz="1300" b="0"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kumimoji="0" lang="en-US" sz="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endParaRPr kumimoji="0" 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p:txBody>
      </p:sp>
      <p:sp>
        <p:nvSpPr>
          <p:cNvPr id="43" name="Rectangle 36"/>
          <p:cNvSpPr>
            <a:spLocks noChangeArrowheads="1"/>
          </p:cNvSpPr>
          <p:nvPr/>
        </p:nvSpPr>
        <p:spPr bwMode="auto">
          <a:xfrm>
            <a:off x="152400" y="609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0" rIns="0" bIns="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p:txBody>
      </p:sp>
      <p:sp>
        <p:nvSpPr>
          <p:cNvPr id="44" name="Pentagon 43"/>
          <p:cNvSpPr/>
          <p:nvPr/>
        </p:nvSpPr>
        <p:spPr>
          <a:xfrm>
            <a:off x="393192" y="914400"/>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45" name="TextBox 44"/>
          <p:cNvSpPr txBox="1"/>
          <p:nvPr/>
        </p:nvSpPr>
        <p:spPr>
          <a:xfrm>
            <a:off x="697992" y="762000"/>
            <a:ext cx="8065008" cy="369332"/>
          </a:xfrm>
          <a:prstGeom prst="rect">
            <a:avLst/>
          </a:prstGeom>
          <a:noFill/>
        </p:spPr>
        <p:txBody>
          <a:bodyPr wrap="square" rtlCol="0">
            <a:spAutoFit/>
          </a:bodyPr>
          <a:lstStyle/>
          <a:p>
            <a:r>
              <a:rPr lang="en-IN" dirty="0" smtClean="0">
                <a:solidFill>
                  <a:schemeClr val="bg1"/>
                </a:solidFill>
                <a:latin typeface="Calibri" panose="020F0502020204030204" pitchFamily="34" charset="0"/>
              </a:rPr>
              <a:t>Takes 3 </a:t>
            </a:r>
            <a:r>
              <a:rPr lang="en-IN" dirty="0">
                <a:solidFill>
                  <a:schemeClr val="bg1"/>
                </a:solidFill>
                <a:latin typeface="Calibri" panose="020F0502020204030204" pitchFamily="34" charset="0"/>
              </a:rPr>
              <a:t>or 4 years for the newly planted  coffee trees to begin to bear fruit</a:t>
            </a:r>
            <a:endParaRPr lang="en-US" dirty="0">
              <a:solidFill>
                <a:schemeClr val="bg1"/>
              </a:solidFill>
              <a:latin typeface="Calibri" panose="020F0502020204030204" pitchFamily="34" charset="0"/>
              <a:cs typeface="Calibri" panose="020F0502020204030204" pitchFamily="34" charset="0"/>
            </a:endParaRPr>
          </a:p>
        </p:txBody>
      </p:sp>
      <p:sp>
        <p:nvSpPr>
          <p:cNvPr id="49" name="Pentagon 48"/>
          <p:cNvSpPr/>
          <p:nvPr/>
        </p:nvSpPr>
        <p:spPr>
          <a:xfrm>
            <a:off x="393192" y="1383268"/>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50" name="TextBox 49"/>
          <p:cNvSpPr txBox="1"/>
          <p:nvPr/>
        </p:nvSpPr>
        <p:spPr>
          <a:xfrm>
            <a:off x="697992" y="1230868"/>
            <a:ext cx="8293608" cy="369332"/>
          </a:xfrm>
          <a:prstGeom prst="rect">
            <a:avLst/>
          </a:prstGeom>
          <a:noFill/>
        </p:spPr>
        <p:txBody>
          <a:bodyPr wrap="square" rtlCol="0">
            <a:spAutoFit/>
          </a:bodyPr>
          <a:lstStyle/>
          <a:p>
            <a:r>
              <a:rPr lang="en-IN" dirty="0">
                <a:solidFill>
                  <a:schemeClr val="bg1"/>
                </a:solidFill>
                <a:latin typeface="Calibri" panose="020F0502020204030204" pitchFamily="34" charset="0"/>
              </a:rPr>
              <a:t>C</a:t>
            </a:r>
            <a:r>
              <a:rPr lang="en-IN" dirty="0" smtClean="0">
                <a:solidFill>
                  <a:schemeClr val="bg1"/>
                </a:solidFill>
                <a:latin typeface="Calibri" panose="020F0502020204030204" pitchFamily="34" charset="0"/>
              </a:rPr>
              <a:t>offee </a:t>
            </a:r>
            <a:r>
              <a:rPr lang="en-IN" dirty="0">
                <a:solidFill>
                  <a:schemeClr val="bg1"/>
                </a:solidFill>
                <a:latin typeface="Calibri" panose="020F0502020204030204" pitchFamily="34" charset="0"/>
              </a:rPr>
              <a:t>cherry, turns a bright,  deep red when it is ripe and ready to be harvested</a:t>
            </a:r>
            <a:endParaRPr lang="en-US" dirty="0">
              <a:solidFill>
                <a:schemeClr val="bg1"/>
              </a:solidFill>
              <a:latin typeface="Calibri" panose="020F0502020204030204" pitchFamily="34" charset="0"/>
              <a:cs typeface="Calibri" panose="020F0502020204030204" pitchFamily="34" charset="0"/>
            </a:endParaRPr>
          </a:p>
        </p:txBody>
      </p:sp>
      <p:sp>
        <p:nvSpPr>
          <p:cNvPr id="57" name="Pentagon 56"/>
          <p:cNvSpPr/>
          <p:nvPr/>
        </p:nvSpPr>
        <p:spPr>
          <a:xfrm>
            <a:off x="381000" y="5029200"/>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58" name="TextBox 57"/>
          <p:cNvSpPr txBox="1"/>
          <p:nvPr/>
        </p:nvSpPr>
        <p:spPr>
          <a:xfrm>
            <a:off x="685800" y="4876800"/>
            <a:ext cx="8293608" cy="369332"/>
          </a:xfrm>
          <a:prstGeom prst="rect">
            <a:avLst/>
          </a:prstGeom>
          <a:noFill/>
        </p:spPr>
        <p:txBody>
          <a:bodyPr wrap="square" rtlCol="0">
            <a:spAutoFit/>
          </a:bodyPr>
          <a:lstStyle/>
          <a:p>
            <a:r>
              <a:rPr lang="en-IN" dirty="0">
                <a:solidFill>
                  <a:schemeClr val="bg1"/>
                </a:solidFill>
                <a:latin typeface="Calibri" panose="020F0502020204030204" pitchFamily="34" charset="0"/>
              </a:rPr>
              <a:t>C</a:t>
            </a:r>
            <a:r>
              <a:rPr lang="en-IN" dirty="0" smtClean="0">
                <a:solidFill>
                  <a:schemeClr val="bg1"/>
                </a:solidFill>
                <a:latin typeface="Calibri" panose="020F0502020204030204" pitchFamily="34" charset="0"/>
              </a:rPr>
              <a:t>offee</a:t>
            </a:r>
            <a:r>
              <a:rPr lang="en-IN" dirty="0">
                <a:solidFill>
                  <a:schemeClr val="bg1"/>
                </a:solidFill>
                <a:latin typeface="Calibri" panose="020F0502020204030204" pitchFamily="34" charset="0"/>
              </a:rPr>
              <a:t> </a:t>
            </a:r>
            <a:r>
              <a:rPr lang="en-IN" dirty="0" smtClean="0">
                <a:solidFill>
                  <a:schemeClr val="bg1"/>
                </a:solidFill>
                <a:latin typeface="Calibri" panose="020F0502020204030204" pitchFamily="34" charset="0"/>
              </a:rPr>
              <a:t>Cherry </a:t>
            </a:r>
            <a:r>
              <a:rPr lang="en-IN" dirty="0">
                <a:solidFill>
                  <a:schemeClr val="bg1"/>
                </a:solidFill>
                <a:latin typeface="Calibri" panose="020F0502020204030204" pitchFamily="34" charset="0"/>
              </a:rPr>
              <a:t>is </a:t>
            </a:r>
            <a:r>
              <a:rPr lang="en-IN" dirty="0" smtClean="0">
                <a:solidFill>
                  <a:schemeClr val="bg1"/>
                </a:solidFill>
                <a:latin typeface="Calibri" panose="020F0502020204030204" pitchFamily="34" charset="0"/>
              </a:rPr>
              <a:t>mostly picked </a:t>
            </a:r>
            <a:r>
              <a:rPr lang="en-IN" dirty="0">
                <a:solidFill>
                  <a:schemeClr val="bg1"/>
                </a:solidFill>
                <a:latin typeface="Calibri" panose="020F0502020204030204" pitchFamily="34" charset="0"/>
              </a:rPr>
              <a:t>by </a:t>
            </a:r>
            <a:r>
              <a:rPr lang="en-IN" dirty="0" smtClean="0">
                <a:solidFill>
                  <a:schemeClr val="bg1"/>
                </a:solidFill>
                <a:latin typeface="Calibri" panose="020F0502020204030204" pitchFamily="34" charset="0"/>
              </a:rPr>
              <a:t>hand, Mechanised facility is also available</a:t>
            </a:r>
            <a:endParaRPr lang="en-US" dirty="0">
              <a:solidFill>
                <a:schemeClr val="bg1"/>
              </a:solidFill>
              <a:latin typeface="Calibri" panose="020F0502020204030204" pitchFamily="34" charset="0"/>
              <a:cs typeface="Calibri" panose="020F0502020204030204" pitchFamily="34" charset="0"/>
            </a:endParaRPr>
          </a:p>
        </p:txBody>
      </p:sp>
      <p:sp>
        <p:nvSpPr>
          <p:cNvPr id="59" name="Pentagon 58"/>
          <p:cNvSpPr/>
          <p:nvPr/>
        </p:nvSpPr>
        <p:spPr>
          <a:xfrm>
            <a:off x="381000" y="5574268"/>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60" name="TextBox 59"/>
          <p:cNvSpPr txBox="1"/>
          <p:nvPr/>
        </p:nvSpPr>
        <p:spPr>
          <a:xfrm>
            <a:off x="685800" y="5421868"/>
            <a:ext cx="8293608" cy="369332"/>
          </a:xfrm>
          <a:prstGeom prst="rect">
            <a:avLst/>
          </a:prstGeom>
          <a:noFill/>
        </p:spPr>
        <p:txBody>
          <a:bodyPr wrap="square" rtlCol="0">
            <a:spAutoFit/>
          </a:bodyPr>
          <a:lstStyle/>
          <a:p>
            <a:r>
              <a:rPr lang="en-IN" dirty="0">
                <a:solidFill>
                  <a:schemeClr val="bg1"/>
                </a:solidFill>
                <a:latin typeface="Calibri" panose="020F0502020204030204" pitchFamily="34" charset="0"/>
              </a:rPr>
              <a:t> Whether picked by hand or by machine, all coffee  is harvested in one of two ways:</a:t>
            </a:r>
            <a:endParaRPr lang="en-US" dirty="0">
              <a:solidFill>
                <a:schemeClr val="bg1"/>
              </a:solidFill>
              <a:latin typeface="Calibri" panose="020F0502020204030204" pitchFamily="34" charset="0"/>
              <a:cs typeface="Calibri" panose="020F0502020204030204" pitchFamily="34" charset="0"/>
            </a:endParaRPr>
          </a:p>
        </p:txBody>
      </p:sp>
      <p:pic>
        <p:nvPicPr>
          <p:cNvPr id="7" name="Picture 6"/>
          <p:cNvPicPr>
            <a:picLocks noChangeAspect="1"/>
          </p:cNvPicPr>
          <p:nvPr/>
        </p:nvPicPr>
        <p:blipFill rotWithShape="1">
          <a:blip r:embed="rId1">
            <a:extLst>
              <a:ext uri="{28A0092B-C50C-407E-A947-70E740481C1C}">
                <a14:useLocalDpi xmlns:a14="http://schemas.microsoft.com/office/drawing/2010/main" val="0"/>
              </a:ext>
            </a:extLst>
          </a:blip>
          <a:srcRect t="24986" r="5953" b="24815"/>
          <a:stretch>
            <a:fillRect/>
          </a:stretch>
        </p:blipFill>
        <p:spPr>
          <a:xfrm>
            <a:off x="1143000" y="1905000"/>
            <a:ext cx="6984195" cy="2475411"/>
          </a:xfrm>
          <a:prstGeom prst="rect">
            <a:avLst/>
          </a:prstGeom>
        </p:spPr>
      </p:pic>
      <p:sp>
        <p:nvSpPr>
          <p:cNvPr id="63" name="TextBox 62"/>
          <p:cNvSpPr txBox="1"/>
          <p:nvPr/>
        </p:nvSpPr>
        <p:spPr>
          <a:xfrm>
            <a:off x="2840076" y="4419600"/>
            <a:ext cx="3768647" cy="307777"/>
          </a:xfrm>
          <a:prstGeom prst="rect">
            <a:avLst/>
          </a:prstGeom>
          <a:noFill/>
        </p:spPr>
        <p:txBody>
          <a:bodyPr wrap="square" rtlCol="0">
            <a:spAutoFit/>
          </a:bodyPr>
          <a:lstStyle/>
          <a:p>
            <a:r>
              <a:rPr lang="en-US" sz="1400" i="1" dirty="0" smtClean="0">
                <a:solidFill>
                  <a:schemeClr val="bg1"/>
                </a:solidFill>
                <a:latin typeface="Calibri" panose="020F0502020204030204" pitchFamily="34" charset="0"/>
                <a:cs typeface="Calibri" panose="020F0502020204030204" pitchFamily="34" charset="0"/>
              </a:rPr>
              <a:t>Fig. 5: Coffee Cherry growth &amp; ripening</a:t>
            </a:r>
            <a:endParaRPr lang="en-US" sz="1400" i="1" dirty="0">
              <a:solidFill>
                <a:schemeClr val="bg1"/>
              </a:solidFill>
              <a:latin typeface="Calibri" panose="020F0502020204030204" pitchFamily="34" charset="0"/>
              <a:cs typeface="Calibri" panose="020F0502020204030204" pitchFamily="34" charset="0"/>
            </a:endParaRPr>
          </a:p>
        </p:txBody>
      </p:sp>
      <p:sp>
        <p:nvSpPr>
          <p:cNvPr id="11" name="Rectangle 10"/>
          <p:cNvSpPr/>
          <p:nvPr/>
        </p:nvSpPr>
        <p:spPr>
          <a:xfrm>
            <a:off x="1981200" y="6351179"/>
            <a:ext cx="1518364" cy="369332"/>
          </a:xfrm>
          <a:prstGeom prst="rect">
            <a:avLst/>
          </a:prstGeom>
        </p:spPr>
        <p:txBody>
          <a:bodyPr wrap="none">
            <a:spAutoFit/>
          </a:bodyPr>
          <a:lstStyle/>
          <a:p>
            <a:r>
              <a:rPr lang="en-IN" b="1" dirty="0">
                <a:solidFill>
                  <a:srgbClr val="333333"/>
                </a:solidFill>
                <a:latin typeface="Droid Sans"/>
              </a:rPr>
              <a:t>Strip Picked</a:t>
            </a:r>
            <a:endParaRPr lang="en-IN" dirty="0"/>
          </a:p>
        </p:txBody>
      </p:sp>
      <p:sp>
        <p:nvSpPr>
          <p:cNvPr id="12" name="Rectangle 11"/>
          <p:cNvSpPr/>
          <p:nvPr/>
        </p:nvSpPr>
        <p:spPr>
          <a:xfrm>
            <a:off x="5516116" y="6351179"/>
            <a:ext cx="2185214" cy="369332"/>
          </a:xfrm>
          <a:prstGeom prst="rect">
            <a:avLst/>
          </a:prstGeom>
        </p:spPr>
        <p:txBody>
          <a:bodyPr wrap="none">
            <a:spAutoFit/>
          </a:bodyPr>
          <a:lstStyle/>
          <a:p>
            <a:r>
              <a:rPr lang="en-IN" b="1" dirty="0">
                <a:solidFill>
                  <a:srgbClr val="333333"/>
                </a:solidFill>
                <a:latin typeface="Droid Sans"/>
              </a:rPr>
              <a:t>Selectively Picked</a:t>
            </a:r>
            <a:endParaRPr lang="en-IN" dirty="0"/>
          </a:p>
        </p:txBody>
      </p:sp>
      <p:cxnSp>
        <p:nvCxnSpPr>
          <p:cNvPr id="14" name="Curved Connector 13"/>
          <p:cNvCxnSpPr>
            <a:endCxn id="11" idx="3"/>
          </p:cNvCxnSpPr>
          <p:nvPr/>
        </p:nvCxnSpPr>
        <p:spPr>
          <a:xfrm rot="10800000" flipV="1">
            <a:off x="3499564" y="5966935"/>
            <a:ext cx="999178" cy="568909"/>
          </a:xfrm>
          <a:prstGeom prst="curvedConnector3">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Curved Connector 63"/>
          <p:cNvCxnSpPr>
            <a:endCxn id="12" idx="1"/>
          </p:cNvCxnSpPr>
          <p:nvPr/>
        </p:nvCxnSpPr>
        <p:spPr>
          <a:xfrm>
            <a:off x="4635097" y="5966935"/>
            <a:ext cx="881019" cy="568910"/>
          </a:xfrm>
          <a:prstGeom prst="curvedConnector3">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4200" y="57090"/>
            <a:ext cx="3276600" cy="400110"/>
          </a:xfrm>
          <a:prstGeom prst="rect">
            <a:avLst/>
          </a:prstGeom>
          <a:noFill/>
          <a:ln>
            <a:solidFill>
              <a:srgbClr val="00B050"/>
            </a:solidFill>
          </a:ln>
        </p:spPr>
        <p:txBody>
          <a:bodyPr wrap="square" rtlCol="0">
            <a:spAutoFit/>
          </a:bodyPr>
          <a:lstStyle/>
          <a:p>
            <a:pPr algn="ctr"/>
            <a:r>
              <a:rPr lang="en-US" sz="2000" b="1" dirty="0" smtClean="0">
                <a:solidFill>
                  <a:srgbClr val="C00000"/>
                </a:solidFill>
                <a:latin typeface="Calibri" panose="020F0502020204030204" pitchFamily="34" charset="0"/>
                <a:cs typeface="Calibri" panose="020F0502020204030204" pitchFamily="34" charset="0"/>
              </a:rPr>
              <a:t>HARVESTING</a:t>
            </a:r>
            <a:endParaRPr lang="en-US" sz="2000" b="1" dirty="0">
              <a:solidFill>
                <a:srgbClr val="C00000"/>
              </a:solidFill>
              <a:latin typeface="Calibri" panose="020F0502020204030204" pitchFamily="34" charset="0"/>
              <a:cs typeface="Calibri" panose="020F0502020204030204" pitchFamily="34" charset="0"/>
            </a:endParaRPr>
          </a:p>
        </p:txBody>
      </p:sp>
      <p:cxnSp>
        <p:nvCxnSpPr>
          <p:cNvPr id="9" name="Straight Connector 8"/>
          <p:cNvCxnSpPr/>
          <p:nvPr/>
        </p:nvCxnSpPr>
        <p:spPr>
          <a:xfrm>
            <a:off x="4419600" y="990600"/>
            <a:ext cx="0" cy="3348000"/>
          </a:xfrm>
          <a:prstGeom prst="line">
            <a:avLst/>
          </a:prstGeom>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1828800" y="914400"/>
            <a:ext cx="2362200" cy="369332"/>
          </a:xfrm>
          <a:prstGeom prst="rect">
            <a:avLst/>
          </a:prstGeom>
          <a:noFill/>
        </p:spPr>
        <p:txBody>
          <a:bodyPr wrap="square" rtlCol="0">
            <a:spAutoFit/>
          </a:bodyPr>
          <a:lstStyle/>
          <a:p>
            <a:r>
              <a:rPr lang="en-US" b="1" dirty="0" smtClean="0">
                <a:solidFill>
                  <a:schemeClr val="accent2">
                    <a:lumMod val="75000"/>
                  </a:schemeClr>
                </a:solidFill>
                <a:latin typeface="Calibri" panose="020F0502020204030204" pitchFamily="34" charset="0"/>
                <a:cs typeface="Calibri" panose="020F0502020204030204" pitchFamily="34" charset="0"/>
              </a:rPr>
              <a:t>STRIP PICKED</a:t>
            </a:r>
            <a:endParaRPr lang="en-US" b="1" dirty="0">
              <a:solidFill>
                <a:schemeClr val="accent2">
                  <a:lumMod val="75000"/>
                </a:schemeClr>
              </a:solidFill>
              <a:latin typeface="Calibri" panose="020F0502020204030204" pitchFamily="34" charset="0"/>
              <a:cs typeface="Calibri" panose="020F0502020204030204" pitchFamily="34" charset="0"/>
            </a:endParaRPr>
          </a:p>
        </p:txBody>
      </p:sp>
      <p:sp>
        <p:nvSpPr>
          <p:cNvPr id="37" name="TextBox 36"/>
          <p:cNvSpPr txBox="1"/>
          <p:nvPr/>
        </p:nvSpPr>
        <p:spPr>
          <a:xfrm>
            <a:off x="5334000" y="914400"/>
            <a:ext cx="2362200" cy="369332"/>
          </a:xfrm>
          <a:prstGeom prst="rect">
            <a:avLst/>
          </a:prstGeom>
          <a:noFill/>
        </p:spPr>
        <p:txBody>
          <a:bodyPr wrap="square" rtlCol="0">
            <a:spAutoFit/>
          </a:bodyPr>
          <a:lstStyle/>
          <a:p>
            <a:r>
              <a:rPr lang="en-US" b="1" dirty="0" smtClean="0">
                <a:solidFill>
                  <a:schemeClr val="accent2">
                    <a:lumMod val="75000"/>
                  </a:schemeClr>
                </a:solidFill>
                <a:latin typeface="Calibri" panose="020F0502020204030204" pitchFamily="34" charset="0"/>
                <a:cs typeface="Calibri" panose="020F0502020204030204" pitchFamily="34" charset="0"/>
              </a:rPr>
              <a:t>SELECTIVELY PICKED</a:t>
            </a:r>
            <a:endParaRPr lang="en-US" b="1" dirty="0">
              <a:solidFill>
                <a:schemeClr val="accent2">
                  <a:lumMod val="75000"/>
                </a:schemeClr>
              </a:solidFill>
              <a:latin typeface="Calibri" panose="020F0502020204030204" pitchFamily="34" charset="0"/>
              <a:cs typeface="Calibri" panose="020F0502020204030204" pitchFamily="34" charset="0"/>
            </a:endParaRPr>
          </a:p>
        </p:txBody>
      </p:sp>
      <p:sp>
        <p:nvSpPr>
          <p:cNvPr id="10" name="Rectangle 9"/>
          <p:cNvSpPr/>
          <p:nvPr/>
        </p:nvSpPr>
        <p:spPr>
          <a:xfrm>
            <a:off x="457200" y="1588532"/>
            <a:ext cx="3332002" cy="353943"/>
          </a:xfrm>
          <a:prstGeom prst="rect">
            <a:avLst/>
          </a:prstGeom>
        </p:spPr>
        <p:txBody>
          <a:bodyPr wrap="none">
            <a:spAutoFit/>
          </a:bodyPr>
          <a:lstStyle/>
          <a:p>
            <a:r>
              <a:rPr lang="en-IN" sz="1700" dirty="0" smtClean="0">
                <a:solidFill>
                  <a:srgbClr val="333333"/>
                </a:solidFill>
                <a:latin typeface="Calibri" panose="020F0502020204030204" pitchFamily="34" charset="0"/>
              </a:rPr>
              <a:t>Entire </a:t>
            </a:r>
            <a:r>
              <a:rPr lang="en-IN" sz="1700" dirty="0">
                <a:solidFill>
                  <a:srgbClr val="333333"/>
                </a:solidFill>
                <a:latin typeface="Calibri" panose="020F0502020204030204" pitchFamily="34" charset="0"/>
              </a:rPr>
              <a:t>crop is harvested at one time</a:t>
            </a:r>
            <a:endParaRPr lang="en-IN" sz="1700" dirty="0">
              <a:latin typeface="Calibri" panose="020F0502020204030204" pitchFamily="34" charset="0"/>
            </a:endParaRPr>
          </a:p>
        </p:txBody>
      </p:sp>
      <p:sp>
        <p:nvSpPr>
          <p:cNvPr id="11" name="Rectangle 10"/>
          <p:cNvSpPr/>
          <p:nvPr/>
        </p:nvSpPr>
        <p:spPr>
          <a:xfrm>
            <a:off x="437866" y="2438400"/>
            <a:ext cx="4134134" cy="353943"/>
          </a:xfrm>
          <a:prstGeom prst="rect">
            <a:avLst/>
          </a:prstGeom>
        </p:spPr>
        <p:txBody>
          <a:bodyPr wrap="square">
            <a:spAutoFit/>
          </a:bodyPr>
          <a:lstStyle/>
          <a:p>
            <a:r>
              <a:rPr lang="en-IN" sz="1700" dirty="0" smtClean="0">
                <a:solidFill>
                  <a:srgbClr val="333333"/>
                </a:solidFill>
                <a:latin typeface="Calibri" panose="020F0502020204030204" pitchFamily="34" charset="0"/>
              </a:rPr>
              <a:t>All </a:t>
            </a:r>
            <a:r>
              <a:rPr lang="en-IN" sz="1700" dirty="0">
                <a:solidFill>
                  <a:srgbClr val="333333"/>
                </a:solidFill>
                <a:latin typeface="Calibri" panose="020F0502020204030204" pitchFamily="34" charset="0"/>
              </a:rPr>
              <a:t>cherries are stripped off of </a:t>
            </a:r>
            <a:r>
              <a:rPr lang="en-IN" sz="1700" dirty="0" smtClean="0">
                <a:solidFill>
                  <a:srgbClr val="333333"/>
                </a:solidFill>
                <a:latin typeface="Calibri" panose="020F0502020204030204" pitchFamily="34" charset="0"/>
              </a:rPr>
              <a:t>the Branch</a:t>
            </a:r>
            <a:endParaRPr lang="en-IN" sz="1700" dirty="0">
              <a:latin typeface="Calibri" panose="020F0502020204030204" pitchFamily="34" charset="0"/>
            </a:endParaRPr>
          </a:p>
        </p:txBody>
      </p:sp>
      <p:sp>
        <p:nvSpPr>
          <p:cNvPr id="38" name="Rectangle 37"/>
          <p:cNvSpPr/>
          <p:nvPr/>
        </p:nvSpPr>
        <p:spPr>
          <a:xfrm>
            <a:off x="4800600" y="1596493"/>
            <a:ext cx="4350486" cy="353943"/>
          </a:xfrm>
          <a:prstGeom prst="rect">
            <a:avLst/>
          </a:prstGeom>
        </p:spPr>
        <p:txBody>
          <a:bodyPr wrap="none">
            <a:spAutoFit/>
          </a:bodyPr>
          <a:lstStyle/>
          <a:p>
            <a:r>
              <a:rPr lang="en-IN" sz="1700" dirty="0">
                <a:solidFill>
                  <a:srgbClr val="333333"/>
                </a:solidFill>
                <a:latin typeface="Calibri" panose="020F0502020204030204" pitchFamily="34" charset="0"/>
              </a:rPr>
              <a:t>C</a:t>
            </a:r>
            <a:r>
              <a:rPr lang="en-IN" sz="1700" dirty="0" smtClean="0">
                <a:solidFill>
                  <a:srgbClr val="333333"/>
                </a:solidFill>
                <a:latin typeface="Calibri" panose="020F0502020204030204" pitchFamily="34" charset="0"/>
              </a:rPr>
              <a:t>rop </a:t>
            </a:r>
            <a:r>
              <a:rPr lang="en-IN" sz="1700" dirty="0">
                <a:solidFill>
                  <a:srgbClr val="333333"/>
                </a:solidFill>
                <a:latin typeface="Calibri" panose="020F0502020204030204" pitchFamily="34" charset="0"/>
              </a:rPr>
              <a:t>is harvested </a:t>
            </a:r>
            <a:r>
              <a:rPr lang="en-IN" sz="1700" dirty="0" smtClean="0">
                <a:solidFill>
                  <a:srgbClr val="333333"/>
                </a:solidFill>
                <a:latin typeface="Calibri" panose="020F0502020204030204" pitchFamily="34" charset="0"/>
              </a:rPr>
              <a:t>in multiple rounds (8-10days)</a:t>
            </a:r>
            <a:endParaRPr lang="en-IN" sz="1700" dirty="0">
              <a:latin typeface="Calibri" panose="020F0502020204030204" pitchFamily="34" charset="0"/>
            </a:endParaRPr>
          </a:p>
        </p:txBody>
      </p:sp>
      <p:sp>
        <p:nvSpPr>
          <p:cNvPr id="39" name="Rectangle 38"/>
          <p:cNvSpPr/>
          <p:nvPr/>
        </p:nvSpPr>
        <p:spPr>
          <a:xfrm>
            <a:off x="4800600" y="2438400"/>
            <a:ext cx="4572000" cy="353943"/>
          </a:xfrm>
          <a:prstGeom prst="rect">
            <a:avLst/>
          </a:prstGeom>
        </p:spPr>
        <p:txBody>
          <a:bodyPr wrap="square">
            <a:spAutoFit/>
          </a:bodyPr>
          <a:lstStyle/>
          <a:p>
            <a:r>
              <a:rPr lang="en-IN" sz="1700" dirty="0" smtClean="0">
                <a:solidFill>
                  <a:srgbClr val="333333"/>
                </a:solidFill>
                <a:latin typeface="Calibri" panose="020F0502020204030204" pitchFamily="34" charset="0"/>
              </a:rPr>
              <a:t>Selected </a:t>
            </a:r>
            <a:r>
              <a:rPr lang="en-IN" sz="1700" dirty="0">
                <a:solidFill>
                  <a:srgbClr val="333333"/>
                </a:solidFill>
                <a:latin typeface="Calibri" panose="020F0502020204030204" pitchFamily="34" charset="0"/>
              </a:rPr>
              <a:t>cherries are stripped off of </a:t>
            </a:r>
            <a:r>
              <a:rPr lang="en-IN" sz="1700" dirty="0" smtClean="0">
                <a:solidFill>
                  <a:srgbClr val="333333"/>
                </a:solidFill>
                <a:latin typeface="Calibri" panose="020F0502020204030204" pitchFamily="34" charset="0"/>
              </a:rPr>
              <a:t>the Branch</a:t>
            </a:r>
            <a:endParaRPr lang="en-IN" sz="1700" dirty="0">
              <a:latin typeface="Calibri" panose="020F0502020204030204" pitchFamily="34" charset="0"/>
            </a:endParaRPr>
          </a:p>
        </p:txBody>
      </p:sp>
      <p:sp>
        <p:nvSpPr>
          <p:cNvPr id="40" name="Rectangle 39"/>
          <p:cNvSpPr/>
          <p:nvPr/>
        </p:nvSpPr>
        <p:spPr>
          <a:xfrm>
            <a:off x="437866" y="3288268"/>
            <a:ext cx="4134134" cy="353943"/>
          </a:xfrm>
          <a:prstGeom prst="rect">
            <a:avLst/>
          </a:prstGeom>
        </p:spPr>
        <p:txBody>
          <a:bodyPr wrap="square">
            <a:spAutoFit/>
          </a:bodyPr>
          <a:lstStyle/>
          <a:p>
            <a:r>
              <a:rPr lang="en-IN" sz="1700" dirty="0" smtClean="0">
                <a:solidFill>
                  <a:srgbClr val="333333"/>
                </a:solidFill>
                <a:latin typeface="Calibri" panose="020F0502020204030204" pitchFamily="34" charset="0"/>
              </a:rPr>
              <a:t>Requires Less Labour Hours &amp; Less Skill</a:t>
            </a:r>
            <a:endParaRPr lang="en-IN" sz="1700" dirty="0">
              <a:latin typeface="Calibri" panose="020F0502020204030204" pitchFamily="34" charset="0"/>
            </a:endParaRPr>
          </a:p>
        </p:txBody>
      </p:sp>
      <p:sp>
        <p:nvSpPr>
          <p:cNvPr id="41" name="Rectangle 40"/>
          <p:cNvSpPr/>
          <p:nvPr/>
        </p:nvSpPr>
        <p:spPr>
          <a:xfrm>
            <a:off x="4800600" y="3288268"/>
            <a:ext cx="4134134" cy="353943"/>
          </a:xfrm>
          <a:prstGeom prst="rect">
            <a:avLst/>
          </a:prstGeom>
        </p:spPr>
        <p:txBody>
          <a:bodyPr wrap="square">
            <a:spAutoFit/>
          </a:bodyPr>
          <a:lstStyle/>
          <a:p>
            <a:r>
              <a:rPr lang="en-IN" sz="1700" dirty="0" smtClean="0">
                <a:solidFill>
                  <a:srgbClr val="333333"/>
                </a:solidFill>
                <a:latin typeface="Calibri" panose="020F0502020204030204" pitchFamily="34" charset="0"/>
              </a:rPr>
              <a:t>Requires Skilled Labour &amp; More Time</a:t>
            </a:r>
            <a:endParaRPr lang="en-IN" sz="1700" dirty="0">
              <a:latin typeface="Calibri" panose="020F0502020204030204" pitchFamily="34" charset="0"/>
            </a:endParaRPr>
          </a:p>
        </p:txBody>
      </p:sp>
      <p:sp>
        <p:nvSpPr>
          <p:cNvPr id="42" name="Rectangle 41"/>
          <p:cNvSpPr/>
          <p:nvPr/>
        </p:nvSpPr>
        <p:spPr>
          <a:xfrm>
            <a:off x="437866" y="4014028"/>
            <a:ext cx="4134134" cy="353943"/>
          </a:xfrm>
          <a:prstGeom prst="rect">
            <a:avLst/>
          </a:prstGeom>
        </p:spPr>
        <p:txBody>
          <a:bodyPr wrap="square">
            <a:spAutoFit/>
          </a:bodyPr>
          <a:lstStyle/>
          <a:p>
            <a:r>
              <a:rPr lang="en-IN" sz="1700" dirty="0" smtClean="0">
                <a:solidFill>
                  <a:schemeClr val="bg1"/>
                </a:solidFill>
                <a:latin typeface="Calibri" panose="020F0502020204030204" pitchFamily="34" charset="0"/>
              </a:rPr>
              <a:t>Results in mixed quality beans	</a:t>
            </a:r>
            <a:endParaRPr lang="en-IN" sz="1700" dirty="0">
              <a:solidFill>
                <a:schemeClr val="bg1"/>
              </a:solidFill>
              <a:latin typeface="Calibri" panose="020F0502020204030204" pitchFamily="34" charset="0"/>
            </a:endParaRPr>
          </a:p>
        </p:txBody>
      </p:sp>
      <p:sp>
        <p:nvSpPr>
          <p:cNvPr id="43" name="Rectangle 42"/>
          <p:cNvSpPr/>
          <p:nvPr/>
        </p:nvSpPr>
        <p:spPr>
          <a:xfrm>
            <a:off x="4800600" y="4014028"/>
            <a:ext cx="4134134" cy="353943"/>
          </a:xfrm>
          <a:prstGeom prst="rect">
            <a:avLst/>
          </a:prstGeom>
        </p:spPr>
        <p:txBody>
          <a:bodyPr wrap="square">
            <a:spAutoFit/>
          </a:bodyPr>
          <a:lstStyle/>
          <a:p>
            <a:r>
              <a:rPr lang="en-IN" sz="1700" dirty="0" smtClean="0">
                <a:solidFill>
                  <a:schemeClr val="bg1"/>
                </a:solidFill>
                <a:latin typeface="Calibri" panose="020F0502020204030204" pitchFamily="34" charset="0"/>
              </a:rPr>
              <a:t>Results in High quality beans</a:t>
            </a:r>
            <a:endParaRPr lang="en-IN" sz="1700" dirty="0">
              <a:solidFill>
                <a:schemeClr val="bg1"/>
              </a:solidFill>
              <a:latin typeface="Calibri" panose="020F0502020204030204" pitchFamily="34" charset="0"/>
            </a:endParaRPr>
          </a:p>
        </p:txBody>
      </p:sp>
      <p:sp>
        <p:nvSpPr>
          <p:cNvPr id="44" name="Pentagon 43"/>
          <p:cNvSpPr/>
          <p:nvPr/>
        </p:nvSpPr>
        <p:spPr>
          <a:xfrm>
            <a:off x="381000" y="5257800"/>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45" name="TextBox 44"/>
          <p:cNvSpPr txBox="1"/>
          <p:nvPr/>
        </p:nvSpPr>
        <p:spPr>
          <a:xfrm>
            <a:off x="685800" y="5105400"/>
            <a:ext cx="8293608" cy="369332"/>
          </a:xfrm>
          <a:prstGeom prst="rect">
            <a:avLst/>
          </a:prstGeom>
          <a:noFill/>
        </p:spPr>
        <p:txBody>
          <a:bodyPr wrap="square" rtlCol="0">
            <a:spAutoFit/>
          </a:bodyPr>
          <a:lstStyle/>
          <a:p>
            <a:r>
              <a:rPr lang="en-IN" dirty="0">
                <a:solidFill>
                  <a:schemeClr val="bg1"/>
                </a:solidFill>
                <a:latin typeface="Calibri" panose="020F0502020204030204" pitchFamily="34" charset="0"/>
              </a:rPr>
              <a:t> In most coffee-growing countries, there is one major harvest a </a:t>
            </a:r>
            <a:r>
              <a:rPr lang="en-IN" dirty="0" smtClean="0">
                <a:solidFill>
                  <a:schemeClr val="bg1"/>
                </a:solidFill>
                <a:latin typeface="Calibri" panose="020F0502020204030204" pitchFamily="34" charset="0"/>
              </a:rPr>
              <a:t>year</a:t>
            </a:r>
            <a:endParaRPr lang="en-US" dirty="0">
              <a:solidFill>
                <a:schemeClr val="bg1"/>
              </a:solidFill>
              <a:latin typeface="Calibri" panose="020F0502020204030204" pitchFamily="34" charset="0"/>
              <a:cs typeface="Calibri" panose="020F0502020204030204" pitchFamily="34" charset="0"/>
            </a:endParaRPr>
          </a:p>
        </p:txBody>
      </p:sp>
      <p:sp>
        <p:nvSpPr>
          <p:cNvPr id="46" name="Pentagon 45"/>
          <p:cNvSpPr/>
          <p:nvPr/>
        </p:nvSpPr>
        <p:spPr>
          <a:xfrm>
            <a:off x="381000" y="5802868"/>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47" name="TextBox 46"/>
          <p:cNvSpPr txBox="1"/>
          <p:nvPr/>
        </p:nvSpPr>
        <p:spPr>
          <a:xfrm>
            <a:off x="685800" y="5650468"/>
            <a:ext cx="8293608" cy="369332"/>
          </a:xfrm>
          <a:prstGeom prst="rect">
            <a:avLst/>
          </a:prstGeom>
          <a:noFill/>
        </p:spPr>
        <p:txBody>
          <a:bodyPr wrap="square" rtlCol="0">
            <a:spAutoFit/>
          </a:bodyPr>
          <a:lstStyle/>
          <a:p>
            <a:r>
              <a:rPr lang="en-IN">
                <a:solidFill>
                  <a:schemeClr val="bg1"/>
                </a:solidFill>
                <a:latin typeface="Calibri" panose="020F0502020204030204" pitchFamily="34" charset="0"/>
              </a:rPr>
              <a:t>Processing must begin as quickly as possible to  prevent spoilage</a:t>
            </a:r>
            <a:endParaRPr lang="en-US" dirty="0">
              <a:solidFill>
                <a:schemeClr val="bg1"/>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4200" y="57090"/>
            <a:ext cx="3276600" cy="400110"/>
          </a:xfrm>
          <a:prstGeom prst="rect">
            <a:avLst/>
          </a:prstGeom>
          <a:noFill/>
          <a:ln>
            <a:solidFill>
              <a:srgbClr val="00B050"/>
            </a:solidFill>
          </a:ln>
        </p:spPr>
        <p:txBody>
          <a:bodyPr wrap="square" rtlCol="0">
            <a:spAutoFit/>
          </a:bodyPr>
          <a:lstStyle/>
          <a:p>
            <a:pPr algn="ctr"/>
            <a:r>
              <a:rPr lang="en-US" sz="2000" b="1" dirty="0" smtClean="0">
                <a:solidFill>
                  <a:srgbClr val="C00000"/>
                </a:solidFill>
                <a:latin typeface="Calibri" panose="020F0502020204030204" pitchFamily="34" charset="0"/>
                <a:cs typeface="Calibri" panose="020F0502020204030204" pitchFamily="34" charset="0"/>
              </a:rPr>
              <a:t>PROCESSING</a:t>
            </a:r>
            <a:endParaRPr lang="en-US" sz="2000" b="1" dirty="0">
              <a:solidFill>
                <a:srgbClr val="C00000"/>
              </a:solidFill>
              <a:latin typeface="Calibri" panose="020F0502020204030204" pitchFamily="34" charset="0"/>
              <a:cs typeface="Calibri" panose="020F0502020204030204" pitchFamily="34" charset="0"/>
            </a:endParaRPr>
          </a:p>
        </p:txBody>
      </p:sp>
      <p:cxnSp>
        <p:nvCxnSpPr>
          <p:cNvPr id="3" name="Straight Connector 2"/>
          <p:cNvCxnSpPr>
            <a:endCxn id="2" idx="1"/>
          </p:cNvCxnSpPr>
          <p:nvPr/>
        </p:nvCxnSpPr>
        <p:spPr>
          <a:xfrm>
            <a:off x="0" y="257145"/>
            <a:ext cx="3124200" cy="0"/>
          </a:xfrm>
          <a:prstGeom prst="line">
            <a:avLst/>
          </a:prstGeom>
        </p:spPr>
        <p:style>
          <a:lnRef idx="1">
            <a:schemeClr val="accent4"/>
          </a:lnRef>
          <a:fillRef idx="0">
            <a:schemeClr val="accent4"/>
          </a:fillRef>
          <a:effectRef idx="0">
            <a:schemeClr val="accent4"/>
          </a:effectRef>
          <a:fontRef idx="minor">
            <a:schemeClr val="tx1"/>
          </a:fontRef>
        </p:style>
      </p:cxnSp>
      <p:cxnSp>
        <p:nvCxnSpPr>
          <p:cNvPr id="4" name="Straight Connector 3"/>
          <p:cNvCxnSpPr>
            <a:stCxn id="2" idx="3"/>
          </p:cNvCxnSpPr>
          <p:nvPr/>
        </p:nvCxnSpPr>
        <p:spPr>
          <a:xfrm>
            <a:off x="6400800" y="257145"/>
            <a:ext cx="2743200" cy="0"/>
          </a:xfrm>
          <a:prstGeom prst="line">
            <a:avLst/>
          </a:prstGeom>
        </p:spPr>
        <p:style>
          <a:lnRef idx="1">
            <a:schemeClr val="accent4"/>
          </a:lnRef>
          <a:fillRef idx="0">
            <a:schemeClr val="accent4"/>
          </a:fillRef>
          <a:effectRef idx="0">
            <a:schemeClr val="accent4"/>
          </a:effectRef>
          <a:fontRef idx="minor">
            <a:schemeClr val="tx1"/>
          </a:fontRef>
        </p:style>
      </p:cxnSp>
      <p:sp>
        <p:nvSpPr>
          <p:cNvPr id="38" name="Flowchart: Merge 37"/>
          <p:cNvSpPr/>
          <p:nvPr/>
        </p:nvSpPr>
        <p:spPr>
          <a:xfrm rot="16200000">
            <a:off x="542020" y="3905818"/>
            <a:ext cx="83185" cy="190500"/>
          </a:xfrm>
          <a:prstGeom prst="flowChartMerge">
            <a:avLst/>
          </a:prstGeom>
          <a:solidFill>
            <a:srgbClr val="FFFF00"/>
          </a:solidFill>
          <a:ln w="25400" cap="flat" cmpd="sng" algn="ctr">
            <a:solidFill>
              <a:srgbClr val="00B050"/>
            </a:solidFill>
            <a:prstDash val="solid"/>
          </a:ln>
          <a:effectLst/>
        </p:spPr>
        <p:txBody>
          <a:bodyPr rot="0" spcFirstLastPara="0"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41" name="Rectangle 40"/>
          <p:cNvSpPr/>
          <p:nvPr/>
        </p:nvSpPr>
        <p:spPr>
          <a:xfrm>
            <a:off x="622299" y="910054"/>
            <a:ext cx="7913503" cy="369332"/>
          </a:xfrm>
          <a:prstGeom prst="rect">
            <a:avLst/>
          </a:prstGeom>
        </p:spPr>
        <p:txBody>
          <a:bodyPr wrap="square">
            <a:spAutoFit/>
          </a:bodyPr>
          <a:lstStyle/>
          <a:p>
            <a:r>
              <a:rPr lang="en-IN" dirty="0">
                <a:solidFill>
                  <a:schemeClr val="bg1"/>
                </a:solidFill>
                <a:latin typeface="Calibri" panose="020F0502020204030204" pitchFamily="34" charset="0"/>
              </a:rPr>
              <a:t>Depending on location and local resources, coffee is processed in  one of two ways</a:t>
            </a:r>
            <a:endParaRPr lang="en-US" dirty="0">
              <a:solidFill>
                <a:schemeClr val="bg1"/>
              </a:solidFill>
              <a:latin typeface="Calibri" panose="020F0502020204030204" pitchFamily="34" charset="0"/>
            </a:endParaRPr>
          </a:p>
        </p:txBody>
      </p:sp>
      <p:sp>
        <p:nvSpPr>
          <p:cNvPr id="43" name="Oval 42"/>
          <p:cNvSpPr/>
          <p:nvPr/>
        </p:nvSpPr>
        <p:spPr>
          <a:xfrm>
            <a:off x="419100" y="1028700"/>
            <a:ext cx="114300" cy="114300"/>
          </a:xfrm>
          <a:prstGeom prst="ellipse">
            <a:avLst/>
          </a:prstGeom>
          <a:solidFill>
            <a:srgbClr val="F79646">
              <a:lumMod val="75000"/>
            </a:srgbClr>
          </a:solidFill>
          <a:ln w="25400" cap="flat" cmpd="sng" algn="ctr">
            <a:solidFill>
              <a:srgbClr val="00B050"/>
            </a:solidFill>
            <a:prstDash val="solid"/>
          </a:ln>
          <a:effectLst/>
        </p:spPr>
        <p:txBody>
          <a:bodyPr rot="0" spcFirstLastPara="0"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45" name="Rectangle 44"/>
          <p:cNvSpPr/>
          <p:nvPr/>
        </p:nvSpPr>
        <p:spPr>
          <a:xfrm>
            <a:off x="1443251" y="2005977"/>
            <a:ext cx="2286000" cy="369332"/>
          </a:xfrm>
          <a:prstGeom prst="rect">
            <a:avLst/>
          </a:prstGeom>
        </p:spPr>
        <p:txBody>
          <a:bodyPr wrap="square">
            <a:spAutoFit/>
          </a:bodyPr>
          <a:lstStyle/>
          <a:p>
            <a:r>
              <a:rPr lang="en-IN" dirty="0" smtClean="0">
                <a:solidFill>
                  <a:schemeClr val="accent2">
                    <a:lumMod val="75000"/>
                  </a:schemeClr>
                </a:solidFill>
                <a:latin typeface="Calibri" panose="020F0502020204030204" pitchFamily="34" charset="0"/>
              </a:rPr>
              <a:t>Dry Method</a:t>
            </a:r>
            <a:endParaRPr lang="en-IN" dirty="0">
              <a:solidFill>
                <a:schemeClr val="accent2">
                  <a:lumMod val="75000"/>
                </a:schemeClr>
              </a:solidFill>
              <a:latin typeface="Calibri" panose="020F0502020204030204" pitchFamily="34" charset="0"/>
            </a:endParaRPr>
          </a:p>
        </p:txBody>
      </p:sp>
      <p:sp>
        <p:nvSpPr>
          <p:cNvPr id="46" name="Rectangle 45"/>
          <p:cNvSpPr/>
          <p:nvPr/>
        </p:nvSpPr>
        <p:spPr>
          <a:xfrm>
            <a:off x="1443251" y="2597809"/>
            <a:ext cx="2286000" cy="369332"/>
          </a:xfrm>
          <a:prstGeom prst="rect">
            <a:avLst/>
          </a:prstGeom>
        </p:spPr>
        <p:txBody>
          <a:bodyPr wrap="square">
            <a:spAutoFit/>
          </a:bodyPr>
          <a:lstStyle/>
          <a:p>
            <a:r>
              <a:rPr lang="en-IN" dirty="0" smtClean="0">
                <a:solidFill>
                  <a:srgbClr val="0070C0"/>
                </a:solidFill>
                <a:latin typeface="Calibri" panose="020F0502020204030204" pitchFamily="34" charset="0"/>
              </a:rPr>
              <a:t>Wet Method</a:t>
            </a:r>
            <a:endParaRPr lang="en-IN" dirty="0">
              <a:solidFill>
                <a:srgbClr val="0070C0"/>
              </a:solidFill>
              <a:latin typeface="Calibri" panose="020F0502020204030204" pitchFamily="34" charset="0"/>
            </a:endParaRPr>
          </a:p>
        </p:txBody>
      </p:sp>
      <p:cxnSp>
        <p:nvCxnSpPr>
          <p:cNvPr id="23" name="Curved Connector 22"/>
          <p:cNvCxnSpPr/>
          <p:nvPr/>
        </p:nvCxnSpPr>
        <p:spPr>
          <a:xfrm rot="10800000" flipV="1">
            <a:off x="2834640" y="1828799"/>
            <a:ext cx="2270760" cy="361843"/>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Curved Connector 46"/>
          <p:cNvCxnSpPr/>
          <p:nvPr/>
        </p:nvCxnSpPr>
        <p:spPr>
          <a:xfrm rot="10800000" flipV="1">
            <a:off x="2834640" y="1828798"/>
            <a:ext cx="2270760" cy="964579"/>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5257800" y="1644132"/>
            <a:ext cx="2286000" cy="369332"/>
          </a:xfrm>
          <a:prstGeom prst="rect">
            <a:avLst/>
          </a:prstGeom>
        </p:spPr>
        <p:txBody>
          <a:bodyPr wrap="square">
            <a:spAutoFit/>
          </a:bodyPr>
          <a:lstStyle/>
          <a:p>
            <a:r>
              <a:rPr lang="en-IN" i="1" dirty="0" smtClean="0">
                <a:solidFill>
                  <a:schemeClr val="bg1"/>
                </a:solidFill>
                <a:latin typeface="Calibri" panose="020F0502020204030204" pitchFamily="34" charset="0"/>
              </a:rPr>
              <a:t>Method of Processing</a:t>
            </a:r>
            <a:endParaRPr lang="en-IN" i="1" dirty="0">
              <a:solidFill>
                <a:schemeClr val="bg1"/>
              </a:solidFill>
              <a:latin typeface="Calibri" panose="020F0502020204030204" pitchFamily="34" charset="0"/>
            </a:endParaRPr>
          </a:p>
        </p:txBody>
      </p:sp>
      <p:sp>
        <p:nvSpPr>
          <p:cNvPr id="49" name="Rectangle 48"/>
          <p:cNvSpPr/>
          <p:nvPr/>
        </p:nvSpPr>
        <p:spPr>
          <a:xfrm>
            <a:off x="838200" y="3810000"/>
            <a:ext cx="2286000" cy="369332"/>
          </a:xfrm>
          <a:prstGeom prst="rect">
            <a:avLst/>
          </a:prstGeom>
        </p:spPr>
        <p:txBody>
          <a:bodyPr wrap="square">
            <a:spAutoFit/>
          </a:bodyPr>
          <a:lstStyle/>
          <a:p>
            <a:r>
              <a:rPr lang="en-IN" b="1" dirty="0" smtClean="0">
                <a:solidFill>
                  <a:schemeClr val="accent2">
                    <a:lumMod val="75000"/>
                  </a:schemeClr>
                </a:solidFill>
                <a:latin typeface="Calibri" panose="020F0502020204030204" pitchFamily="34" charset="0"/>
              </a:rPr>
              <a:t>DRY METHOD</a:t>
            </a:r>
            <a:endParaRPr lang="en-IN" b="1" dirty="0">
              <a:solidFill>
                <a:schemeClr val="accent2">
                  <a:lumMod val="75000"/>
                </a:schemeClr>
              </a:solidFill>
              <a:latin typeface="Calibri" panose="020F0502020204030204" pitchFamily="34" charset="0"/>
            </a:endParaRPr>
          </a:p>
        </p:txBody>
      </p:sp>
      <p:sp>
        <p:nvSpPr>
          <p:cNvPr id="50" name="Rectangle 49"/>
          <p:cNvSpPr/>
          <p:nvPr/>
        </p:nvSpPr>
        <p:spPr>
          <a:xfrm>
            <a:off x="838200" y="4351924"/>
            <a:ext cx="7620000" cy="369332"/>
          </a:xfrm>
          <a:prstGeom prst="rect">
            <a:avLst/>
          </a:prstGeom>
        </p:spPr>
        <p:txBody>
          <a:bodyPr wrap="square">
            <a:spAutoFit/>
          </a:bodyPr>
          <a:lstStyle/>
          <a:p>
            <a:r>
              <a:rPr lang="en-IN" dirty="0" smtClean="0">
                <a:solidFill>
                  <a:schemeClr val="bg1"/>
                </a:solidFill>
                <a:latin typeface="Calibri" panose="020F0502020204030204" pitchFamily="34" charset="0"/>
              </a:rPr>
              <a:t>Simply Spread over and dried under Bright Sunlight</a:t>
            </a:r>
            <a:endParaRPr lang="en-IN" dirty="0">
              <a:solidFill>
                <a:schemeClr val="bg1"/>
              </a:solidFill>
              <a:latin typeface="Calibri" panose="020F0502020204030204" pitchFamily="34" charset="0"/>
            </a:endParaRPr>
          </a:p>
        </p:txBody>
      </p:sp>
      <p:sp>
        <p:nvSpPr>
          <p:cNvPr id="51" name="Rectangle 50"/>
          <p:cNvSpPr/>
          <p:nvPr/>
        </p:nvSpPr>
        <p:spPr>
          <a:xfrm>
            <a:off x="838200" y="4812268"/>
            <a:ext cx="7620000" cy="369332"/>
          </a:xfrm>
          <a:prstGeom prst="rect">
            <a:avLst/>
          </a:prstGeom>
        </p:spPr>
        <p:txBody>
          <a:bodyPr wrap="square">
            <a:spAutoFit/>
          </a:bodyPr>
          <a:lstStyle/>
          <a:p>
            <a:r>
              <a:rPr lang="en-IN" dirty="0" smtClean="0">
                <a:solidFill>
                  <a:schemeClr val="bg1"/>
                </a:solidFill>
                <a:latin typeface="Calibri" panose="020F0502020204030204" pitchFamily="34" charset="0"/>
              </a:rPr>
              <a:t>Racked &amp; Turned throughout the day to facilitate drying</a:t>
            </a:r>
            <a:endParaRPr lang="en-IN" dirty="0">
              <a:solidFill>
                <a:schemeClr val="bg1"/>
              </a:solidFill>
              <a:latin typeface="Calibri" panose="020F0502020204030204" pitchFamily="34" charset="0"/>
            </a:endParaRPr>
          </a:p>
        </p:txBody>
      </p:sp>
      <p:sp>
        <p:nvSpPr>
          <p:cNvPr id="52" name="Rectangle 51"/>
          <p:cNvSpPr/>
          <p:nvPr/>
        </p:nvSpPr>
        <p:spPr>
          <a:xfrm>
            <a:off x="838200" y="5269468"/>
            <a:ext cx="7620000" cy="369332"/>
          </a:xfrm>
          <a:prstGeom prst="rect">
            <a:avLst/>
          </a:prstGeom>
        </p:spPr>
        <p:txBody>
          <a:bodyPr wrap="square">
            <a:spAutoFit/>
          </a:bodyPr>
          <a:lstStyle/>
          <a:p>
            <a:r>
              <a:rPr lang="en-IN" dirty="0" smtClean="0">
                <a:solidFill>
                  <a:schemeClr val="bg1"/>
                </a:solidFill>
                <a:latin typeface="Calibri" panose="020F0502020204030204" pitchFamily="34" charset="0"/>
              </a:rPr>
              <a:t>Drying continues for several weeks for each batch of coffee berries</a:t>
            </a:r>
            <a:endParaRPr lang="en-IN" dirty="0">
              <a:solidFill>
                <a:schemeClr val="bg1"/>
              </a:solidFill>
              <a:latin typeface="Calibri" panose="020F0502020204030204" pitchFamily="34" charset="0"/>
            </a:endParaRPr>
          </a:p>
        </p:txBody>
      </p:sp>
      <p:sp>
        <p:nvSpPr>
          <p:cNvPr id="53" name="Rectangle 52"/>
          <p:cNvSpPr/>
          <p:nvPr/>
        </p:nvSpPr>
        <p:spPr>
          <a:xfrm>
            <a:off x="838200" y="5726668"/>
            <a:ext cx="7620000" cy="369332"/>
          </a:xfrm>
          <a:prstGeom prst="rect">
            <a:avLst/>
          </a:prstGeom>
        </p:spPr>
        <p:txBody>
          <a:bodyPr wrap="square">
            <a:spAutoFit/>
          </a:bodyPr>
          <a:lstStyle/>
          <a:p>
            <a:r>
              <a:rPr lang="en-IN" dirty="0" smtClean="0">
                <a:solidFill>
                  <a:schemeClr val="bg1"/>
                </a:solidFill>
                <a:latin typeface="Calibri" panose="020F0502020204030204" pitchFamily="34" charset="0"/>
              </a:rPr>
              <a:t>Once Moisture Content Drops to 11%, Stored in </a:t>
            </a:r>
            <a:r>
              <a:rPr lang="en-IN" dirty="0">
                <a:solidFill>
                  <a:schemeClr val="bg1"/>
                </a:solidFill>
                <a:latin typeface="Calibri" panose="020F0502020204030204" pitchFamily="34" charset="0"/>
              </a:rPr>
              <a:t>a</a:t>
            </a:r>
            <a:r>
              <a:rPr lang="en-IN" dirty="0" smtClean="0">
                <a:solidFill>
                  <a:schemeClr val="bg1"/>
                </a:solidFill>
                <a:latin typeface="Calibri" panose="020F0502020204030204" pitchFamily="34" charset="0"/>
              </a:rPr>
              <a:t>irtight container</a:t>
            </a:r>
            <a:endParaRPr lang="en-IN" dirty="0">
              <a:solidFill>
                <a:schemeClr val="bg1"/>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lowchart: Merge 34"/>
          <p:cNvSpPr/>
          <p:nvPr/>
        </p:nvSpPr>
        <p:spPr>
          <a:xfrm rot="16200000">
            <a:off x="542020" y="1077894"/>
            <a:ext cx="83185" cy="190500"/>
          </a:xfrm>
          <a:prstGeom prst="flowChartMerge">
            <a:avLst/>
          </a:prstGeom>
          <a:solidFill>
            <a:srgbClr val="FFFF00"/>
          </a:solidFill>
          <a:ln w="25400" cap="flat" cmpd="sng" algn="ctr">
            <a:solidFill>
              <a:srgbClr val="00B050"/>
            </a:solidFill>
            <a:prstDash val="solid"/>
          </a:ln>
          <a:effectLst/>
        </p:spPr>
        <p:txBody>
          <a:bodyPr rot="0" spcFirstLastPara="0"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6" name="Rectangle 35"/>
          <p:cNvSpPr/>
          <p:nvPr/>
        </p:nvSpPr>
        <p:spPr>
          <a:xfrm>
            <a:off x="838200" y="982076"/>
            <a:ext cx="2286000" cy="369332"/>
          </a:xfrm>
          <a:prstGeom prst="rect">
            <a:avLst/>
          </a:prstGeom>
        </p:spPr>
        <p:txBody>
          <a:bodyPr wrap="square">
            <a:spAutoFit/>
          </a:bodyPr>
          <a:lstStyle/>
          <a:p>
            <a:r>
              <a:rPr lang="en-IN" b="1" dirty="0" smtClean="0">
                <a:solidFill>
                  <a:schemeClr val="accent2">
                    <a:lumMod val="75000"/>
                  </a:schemeClr>
                </a:solidFill>
                <a:latin typeface="Calibri" panose="020F0502020204030204" pitchFamily="34" charset="0"/>
              </a:rPr>
              <a:t>WET METHOD</a:t>
            </a:r>
            <a:endParaRPr lang="en-IN" b="1" dirty="0">
              <a:solidFill>
                <a:schemeClr val="accent2">
                  <a:lumMod val="75000"/>
                </a:schemeClr>
              </a:solidFill>
              <a:latin typeface="Calibri" panose="020F0502020204030204" pitchFamily="34" charset="0"/>
            </a:endParaRPr>
          </a:p>
        </p:txBody>
      </p:sp>
      <p:sp>
        <p:nvSpPr>
          <p:cNvPr id="47" name="Rectangle 46"/>
          <p:cNvSpPr/>
          <p:nvPr/>
        </p:nvSpPr>
        <p:spPr>
          <a:xfrm>
            <a:off x="838200" y="1524000"/>
            <a:ext cx="7620000" cy="369332"/>
          </a:xfrm>
          <a:prstGeom prst="rect">
            <a:avLst/>
          </a:prstGeom>
        </p:spPr>
        <p:txBody>
          <a:bodyPr wrap="square">
            <a:spAutoFit/>
          </a:bodyPr>
          <a:lstStyle/>
          <a:p>
            <a:r>
              <a:rPr lang="en-IN" dirty="0">
                <a:solidFill>
                  <a:schemeClr val="bg1"/>
                </a:solidFill>
                <a:latin typeface="Calibri" panose="020F0502020204030204" pitchFamily="34" charset="0"/>
              </a:rPr>
              <a:t>F</a:t>
            </a:r>
            <a:r>
              <a:rPr lang="en-IN" dirty="0" smtClean="0">
                <a:solidFill>
                  <a:schemeClr val="bg1"/>
                </a:solidFill>
                <a:latin typeface="Calibri" panose="020F0502020204030204" pitchFamily="34" charset="0"/>
              </a:rPr>
              <a:t>ruit </a:t>
            </a:r>
            <a:r>
              <a:rPr lang="en-IN" dirty="0">
                <a:solidFill>
                  <a:schemeClr val="bg1"/>
                </a:solidFill>
                <a:latin typeface="Calibri" panose="020F0502020204030204" pitchFamily="34" charset="0"/>
              </a:rPr>
              <a:t>covering the seeds/beans is removed before they are dried</a:t>
            </a:r>
            <a:endParaRPr lang="en-IN" dirty="0">
              <a:solidFill>
                <a:schemeClr val="bg1"/>
              </a:solidFill>
              <a:latin typeface="Calibri" panose="020F0502020204030204" pitchFamily="34" charset="0"/>
            </a:endParaRPr>
          </a:p>
        </p:txBody>
      </p:sp>
      <p:sp>
        <p:nvSpPr>
          <p:cNvPr id="51" name="Rectangle 50"/>
          <p:cNvSpPr/>
          <p:nvPr/>
        </p:nvSpPr>
        <p:spPr>
          <a:xfrm>
            <a:off x="762000" y="1984344"/>
            <a:ext cx="7620000" cy="369332"/>
          </a:xfrm>
          <a:prstGeom prst="rect">
            <a:avLst/>
          </a:prstGeom>
        </p:spPr>
        <p:txBody>
          <a:bodyPr wrap="square">
            <a:spAutoFit/>
          </a:bodyPr>
          <a:lstStyle/>
          <a:p>
            <a:r>
              <a:rPr lang="en-IN" dirty="0">
                <a:solidFill>
                  <a:schemeClr val="bg1"/>
                </a:solidFill>
                <a:latin typeface="Calibri" panose="020F0502020204030204" pitchFamily="34" charset="0"/>
              </a:rPr>
              <a:t> </a:t>
            </a:r>
            <a:r>
              <a:rPr lang="en-IN" dirty="0" smtClean="0">
                <a:solidFill>
                  <a:schemeClr val="bg1"/>
                </a:solidFill>
                <a:latin typeface="Calibri" panose="020F0502020204030204" pitchFamily="34" charset="0"/>
              </a:rPr>
              <a:t>Pulping Machine separates the pulp &amp; skin from the bean </a:t>
            </a:r>
            <a:endParaRPr lang="en-IN" dirty="0">
              <a:solidFill>
                <a:schemeClr val="bg1"/>
              </a:solidFill>
              <a:latin typeface="Calibri" panose="020F0502020204030204" pitchFamily="34" charset="0"/>
            </a:endParaRPr>
          </a:p>
        </p:txBody>
      </p:sp>
      <p:sp>
        <p:nvSpPr>
          <p:cNvPr id="53" name="Rectangle 52"/>
          <p:cNvSpPr/>
          <p:nvPr/>
        </p:nvSpPr>
        <p:spPr>
          <a:xfrm>
            <a:off x="838200" y="2441544"/>
            <a:ext cx="7620000" cy="369332"/>
          </a:xfrm>
          <a:prstGeom prst="rect">
            <a:avLst/>
          </a:prstGeom>
        </p:spPr>
        <p:txBody>
          <a:bodyPr wrap="square">
            <a:spAutoFit/>
          </a:bodyPr>
          <a:lstStyle/>
          <a:p>
            <a:r>
              <a:rPr lang="en-IN" dirty="0" smtClean="0">
                <a:solidFill>
                  <a:schemeClr val="bg1"/>
                </a:solidFill>
                <a:latin typeface="Calibri" panose="020F0502020204030204" pitchFamily="34" charset="0"/>
              </a:rPr>
              <a:t>Pulp is washed away with water &amp; Water helps sorting</a:t>
            </a:r>
            <a:endParaRPr lang="en-IN" dirty="0">
              <a:solidFill>
                <a:schemeClr val="bg1"/>
              </a:solidFill>
              <a:latin typeface="Calibri" panose="020F0502020204030204" pitchFamily="34" charset="0"/>
            </a:endParaRPr>
          </a:p>
        </p:txBody>
      </p:sp>
      <p:sp>
        <p:nvSpPr>
          <p:cNvPr id="59" name="Oval 58"/>
          <p:cNvSpPr/>
          <p:nvPr/>
        </p:nvSpPr>
        <p:spPr>
          <a:xfrm flipH="1">
            <a:off x="685800" y="2613660"/>
            <a:ext cx="51435" cy="53340"/>
          </a:xfrm>
          <a:prstGeom prst="ellipse">
            <a:avLst/>
          </a:prstGeom>
          <a:solidFill>
            <a:srgbClr val="00B050"/>
          </a:solidFill>
          <a:ln>
            <a:solidFill>
              <a:srgbClr val="00B05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60" name="Oval 59"/>
          <p:cNvSpPr/>
          <p:nvPr/>
        </p:nvSpPr>
        <p:spPr>
          <a:xfrm flipH="1">
            <a:off x="685800" y="2133600"/>
            <a:ext cx="51435" cy="53340"/>
          </a:xfrm>
          <a:prstGeom prst="ellipse">
            <a:avLst/>
          </a:prstGeom>
          <a:solidFill>
            <a:srgbClr val="00B050"/>
          </a:solidFill>
          <a:ln>
            <a:solidFill>
              <a:srgbClr val="00B05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61" name="Oval 60"/>
          <p:cNvSpPr/>
          <p:nvPr/>
        </p:nvSpPr>
        <p:spPr>
          <a:xfrm flipH="1">
            <a:off x="685800" y="1699260"/>
            <a:ext cx="51435" cy="53340"/>
          </a:xfrm>
          <a:prstGeom prst="ellipse">
            <a:avLst/>
          </a:prstGeom>
          <a:solidFill>
            <a:srgbClr val="00B050"/>
          </a:solidFill>
          <a:ln>
            <a:solidFill>
              <a:srgbClr val="00B05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pic>
        <p:nvPicPr>
          <p:cNvPr id="18" name="Picture 17"/>
          <p:cNvPicPr>
            <a:picLocks noChangeAspect="1"/>
          </p:cNvPicPr>
          <p:nvPr/>
        </p:nvPicPr>
        <p:blipFill rotWithShape="1">
          <a:blip r:embed="rId1">
            <a:extLst>
              <a:ext uri="{28A0092B-C50C-407E-A947-70E740481C1C}">
                <a14:useLocalDpi xmlns:a14="http://schemas.microsoft.com/office/drawing/2010/main" val="0"/>
              </a:ext>
            </a:extLst>
          </a:blip>
          <a:srcRect l="4168" t="17517" r="8333" b="12518"/>
          <a:stretch>
            <a:fillRect/>
          </a:stretch>
        </p:blipFill>
        <p:spPr>
          <a:xfrm>
            <a:off x="2638425" y="3276600"/>
            <a:ext cx="6302483" cy="3361324"/>
          </a:xfrm>
          <a:prstGeom prst="rect">
            <a:avLst/>
          </a:prstGeom>
        </p:spPr>
      </p:pic>
      <p:sp>
        <p:nvSpPr>
          <p:cNvPr id="63" name="TextBox 62"/>
          <p:cNvSpPr txBox="1"/>
          <p:nvPr/>
        </p:nvSpPr>
        <p:spPr>
          <a:xfrm>
            <a:off x="3124200" y="57090"/>
            <a:ext cx="3276600" cy="400110"/>
          </a:xfrm>
          <a:prstGeom prst="rect">
            <a:avLst/>
          </a:prstGeom>
          <a:noFill/>
          <a:ln>
            <a:solidFill>
              <a:srgbClr val="00B050"/>
            </a:solidFill>
          </a:ln>
        </p:spPr>
        <p:txBody>
          <a:bodyPr wrap="square" rtlCol="0">
            <a:spAutoFit/>
          </a:bodyPr>
          <a:lstStyle/>
          <a:p>
            <a:pPr algn="ctr"/>
            <a:r>
              <a:rPr lang="en-US" sz="2000" b="1" dirty="0" smtClean="0">
                <a:solidFill>
                  <a:srgbClr val="C00000"/>
                </a:solidFill>
                <a:latin typeface="Calibri" panose="020F0502020204030204" pitchFamily="34" charset="0"/>
                <a:cs typeface="Calibri" panose="020F0502020204030204" pitchFamily="34" charset="0"/>
              </a:rPr>
              <a:t>PROCESSING</a:t>
            </a:r>
            <a:endParaRPr lang="en-US" sz="2000" b="1" dirty="0">
              <a:solidFill>
                <a:srgbClr val="C00000"/>
              </a:solidFill>
              <a:latin typeface="Calibri" panose="020F0502020204030204" pitchFamily="34" charset="0"/>
              <a:cs typeface="Calibri" panose="020F0502020204030204" pitchFamily="34" charset="0"/>
            </a:endParaRPr>
          </a:p>
        </p:txBody>
      </p:sp>
      <p:sp>
        <p:nvSpPr>
          <p:cNvPr id="64" name="TextBox 63"/>
          <p:cNvSpPr txBox="1"/>
          <p:nvPr/>
        </p:nvSpPr>
        <p:spPr>
          <a:xfrm>
            <a:off x="488362" y="4800600"/>
            <a:ext cx="1960524" cy="304800"/>
          </a:xfrm>
          <a:prstGeom prst="rect">
            <a:avLst/>
          </a:prstGeom>
          <a:noFill/>
        </p:spPr>
        <p:txBody>
          <a:bodyPr wrap="square" rtlCol="0">
            <a:spAutoFit/>
          </a:bodyPr>
          <a:lstStyle/>
          <a:p>
            <a:r>
              <a:rPr lang="en-US" sz="1400" i="1" dirty="0" smtClean="0">
                <a:solidFill>
                  <a:schemeClr val="bg1"/>
                </a:solidFill>
                <a:latin typeface="Calibri" panose="020F0502020204030204" pitchFamily="34" charset="0"/>
                <a:cs typeface="Calibri" panose="020F0502020204030204" pitchFamily="34" charset="0"/>
              </a:rPr>
              <a:t>Fig. 6: Before Pulping </a:t>
            </a:r>
            <a:endParaRPr lang="en-US" sz="1400" i="1" dirty="0">
              <a:solidFill>
                <a:schemeClr val="bg1"/>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838200" y="990600"/>
            <a:ext cx="7620000" cy="369332"/>
          </a:xfrm>
          <a:prstGeom prst="rect">
            <a:avLst/>
          </a:prstGeom>
        </p:spPr>
        <p:txBody>
          <a:bodyPr wrap="square">
            <a:spAutoFit/>
          </a:bodyPr>
          <a:lstStyle/>
          <a:p>
            <a:r>
              <a:rPr lang="en-IN" dirty="0" smtClean="0">
                <a:solidFill>
                  <a:schemeClr val="bg1"/>
                </a:solidFill>
                <a:latin typeface="Calibri" panose="020F0502020204030204" pitchFamily="34" charset="0"/>
              </a:rPr>
              <a:t>After Sorting, Beans are sent to fermentation tank (12-48hrs)</a:t>
            </a:r>
            <a:endParaRPr lang="en-IN" dirty="0">
              <a:solidFill>
                <a:schemeClr val="bg1"/>
              </a:solidFill>
              <a:latin typeface="Calibri" panose="020F0502020204030204" pitchFamily="34" charset="0"/>
            </a:endParaRPr>
          </a:p>
        </p:txBody>
      </p:sp>
      <p:sp>
        <p:nvSpPr>
          <p:cNvPr id="42" name="Rectangle 41"/>
          <p:cNvSpPr/>
          <p:nvPr/>
        </p:nvSpPr>
        <p:spPr>
          <a:xfrm>
            <a:off x="1235122" y="1840468"/>
            <a:ext cx="7620000" cy="369332"/>
          </a:xfrm>
          <a:prstGeom prst="rect">
            <a:avLst/>
          </a:prstGeom>
        </p:spPr>
        <p:txBody>
          <a:bodyPr wrap="square">
            <a:spAutoFit/>
          </a:bodyPr>
          <a:lstStyle/>
          <a:p>
            <a:r>
              <a:rPr lang="en-IN" dirty="0">
                <a:solidFill>
                  <a:schemeClr val="bg1"/>
                </a:solidFill>
                <a:latin typeface="Calibri" panose="020F0502020204030204" pitchFamily="34" charset="0"/>
              </a:rPr>
              <a:t> </a:t>
            </a:r>
            <a:r>
              <a:rPr lang="en-IN" dirty="0" smtClean="0">
                <a:solidFill>
                  <a:schemeClr val="bg1"/>
                </a:solidFill>
                <a:latin typeface="Calibri" panose="020F0502020204030204" pitchFamily="34" charset="0"/>
              </a:rPr>
              <a:t>Naturally </a:t>
            </a:r>
            <a:r>
              <a:rPr lang="en-IN" dirty="0">
                <a:solidFill>
                  <a:schemeClr val="bg1"/>
                </a:solidFill>
                <a:latin typeface="Calibri" panose="020F0502020204030204" pitchFamily="34" charset="0"/>
              </a:rPr>
              <a:t>occurring </a:t>
            </a:r>
            <a:r>
              <a:rPr lang="en-IN" dirty="0" smtClean="0">
                <a:solidFill>
                  <a:schemeClr val="bg1"/>
                </a:solidFill>
                <a:latin typeface="Calibri" panose="020F0502020204030204" pitchFamily="34" charset="0"/>
              </a:rPr>
              <a:t>enzymes causes Mucilage </a:t>
            </a:r>
            <a:r>
              <a:rPr lang="en-IN" dirty="0">
                <a:solidFill>
                  <a:schemeClr val="bg1"/>
                </a:solidFill>
                <a:latin typeface="Calibri" panose="020F0502020204030204" pitchFamily="34" charset="0"/>
              </a:rPr>
              <a:t>layer to </a:t>
            </a:r>
            <a:r>
              <a:rPr lang="en-IN" dirty="0" smtClean="0">
                <a:solidFill>
                  <a:schemeClr val="bg1"/>
                </a:solidFill>
                <a:latin typeface="Calibri" panose="020F0502020204030204" pitchFamily="34" charset="0"/>
              </a:rPr>
              <a:t>dissolve</a:t>
            </a:r>
            <a:endParaRPr lang="en-IN" dirty="0">
              <a:solidFill>
                <a:schemeClr val="bg1"/>
              </a:solidFill>
              <a:latin typeface="Calibri" panose="020F0502020204030204" pitchFamily="34" charset="0"/>
            </a:endParaRPr>
          </a:p>
        </p:txBody>
      </p:sp>
      <p:sp>
        <p:nvSpPr>
          <p:cNvPr id="43" name="Rectangle 42"/>
          <p:cNvSpPr/>
          <p:nvPr/>
        </p:nvSpPr>
        <p:spPr>
          <a:xfrm>
            <a:off x="814316" y="2329410"/>
            <a:ext cx="7620000" cy="369332"/>
          </a:xfrm>
          <a:prstGeom prst="rect">
            <a:avLst/>
          </a:prstGeom>
        </p:spPr>
        <p:txBody>
          <a:bodyPr wrap="square">
            <a:spAutoFit/>
          </a:bodyPr>
          <a:lstStyle/>
          <a:p>
            <a:r>
              <a:rPr lang="en-IN" dirty="0" smtClean="0">
                <a:solidFill>
                  <a:schemeClr val="bg1"/>
                </a:solidFill>
                <a:latin typeface="Calibri" panose="020F0502020204030204" pitchFamily="34" charset="0"/>
              </a:rPr>
              <a:t>After fermentation, Coffee Beans are dried up to 11% Moisture </a:t>
            </a:r>
            <a:endParaRPr lang="en-IN" dirty="0">
              <a:solidFill>
                <a:schemeClr val="bg1"/>
              </a:solidFill>
              <a:latin typeface="Calibri" panose="020F0502020204030204" pitchFamily="34" charset="0"/>
            </a:endParaRPr>
          </a:p>
        </p:txBody>
      </p:sp>
      <p:sp>
        <p:nvSpPr>
          <p:cNvPr id="45" name="TextBox 44"/>
          <p:cNvSpPr txBox="1"/>
          <p:nvPr/>
        </p:nvSpPr>
        <p:spPr>
          <a:xfrm>
            <a:off x="3124200" y="57090"/>
            <a:ext cx="3276600" cy="400110"/>
          </a:xfrm>
          <a:prstGeom prst="rect">
            <a:avLst/>
          </a:prstGeom>
          <a:noFill/>
          <a:ln>
            <a:solidFill>
              <a:srgbClr val="00B050"/>
            </a:solidFill>
          </a:ln>
        </p:spPr>
        <p:txBody>
          <a:bodyPr wrap="square" rtlCol="0">
            <a:spAutoFit/>
          </a:bodyPr>
          <a:lstStyle/>
          <a:p>
            <a:pPr algn="ctr"/>
            <a:r>
              <a:rPr lang="en-US" sz="2000" b="1" dirty="0" smtClean="0">
                <a:solidFill>
                  <a:srgbClr val="C00000"/>
                </a:solidFill>
                <a:latin typeface="Calibri" panose="020F0502020204030204" pitchFamily="34" charset="0"/>
                <a:cs typeface="Calibri" panose="020F0502020204030204" pitchFamily="34" charset="0"/>
              </a:rPr>
              <a:t>PROCESSING</a:t>
            </a:r>
            <a:endParaRPr lang="en-US" sz="2000" b="1" dirty="0">
              <a:solidFill>
                <a:srgbClr val="C00000"/>
              </a:solidFill>
              <a:latin typeface="Calibri" panose="020F0502020204030204" pitchFamily="34" charset="0"/>
              <a:cs typeface="Calibri" panose="020F0502020204030204" pitchFamily="34" charset="0"/>
            </a:endParaRPr>
          </a:p>
        </p:txBody>
      </p:sp>
      <p:sp>
        <p:nvSpPr>
          <p:cNvPr id="46" name="Rectangle 45"/>
          <p:cNvSpPr/>
          <p:nvPr/>
        </p:nvSpPr>
        <p:spPr>
          <a:xfrm>
            <a:off x="1219200" y="1447800"/>
            <a:ext cx="7620000" cy="369332"/>
          </a:xfrm>
          <a:prstGeom prst="rect">
            <a:avLst/>
          </a:prstGeom>
        </p:spPr>
        <p:txBody>
          <a:bodyPr wrap="square">
            <a:spAutoFit/>
          </a:bodyPr>
          <a:lstStyle/>
          <a:p>
            <a:r>
              <a:rPr lang="en-IN" dirty="0">
                <a:solidFill>
                  <a:schemeClr val="bg1"/>
                </a:solidFill>
                <a:latin typeface="Calibri" panose="020F0502020204030204" pitchFamily="34" charset="0"/>
              </a:rPr>
              <a:t> </a:t>
            </a:r>
            <a:r>
              <a:rPr lang="en-IN" dirty="0" smtClean="0">
                <a:solidFill>
                  <a:schemeClr val="bg1"/>
                </a:solidFill>
                <a:latin typeface="Calibri" panose="020F0502020204030204" pitchFamily="34" charset="0"/>
              </a:rPr>
              <a:t>Purpose is to degrade the mucilage layer</a:t>
            </a:r>
            <a:endParaRPr lang="en-IN" dirty="0">
              <a:solidFill>
                <a:schemeClr val="bg1"/>
              </a:solidFill>
              <a:latin typeface="Calibri" panose="020F0502020204030204" pitchFamily="34" charset="0"/>
            </a:endParaRPr>
          </a:p>
        </p:txBody>
      </p:sp>
      <p:sp>
        <p:nvSpPr>
          <p:cNvPr id="48" name="Pentagon 47"/>
          <p:cNvSpPr/>
          <p:nvPr/>
        </p:nvSpPr>
        <p:spPr>
          <a:xfrm>
            <a:off x="609600" y="1143262"/>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49" name="Pentagon 48"/>
          <p:cNvSpPr/>
          <p:nvPr/>
        </p:nvSpPr>
        <p:spPr>
          <a:xfrm>
            <a:off x="609600" y="2482072"/>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50" name="Pentagon 49"/>
          <p:cNvSpPr/>
          <p:nvPr/>
        </p:nvSpPr>
        <p:spPr>
          <a:xfrm>
            <a:off x="609600" y="3059930"/>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52" name="Rectangle 51"/>
          <p:cNvSpPr/>
          <p:nvPr/>
        </p:nvSpPr>
        <p:spPr>
          <a:xfrm>
            <a:off x="838200" y="2907268"/>
            <a:ext cx="7620000" cy="369332"/>
          </a:xfrm>
          <a:prstGeom prst="rect">
            <a:avLst/>
          </a:prstGeom>
        </p:spPr>
        <p:txBody>
          <a:bodyPr wrap="square">
            <a:spAutoFit/>
          </a:bodyPr>
          <a:lstStyle/>
          <a:p>
            <a:r>
              <a:rPr lang="en-IN" dirty="0" smtClean="0">
                <a:solidFill>
                  <a:schemeClr val="bg1"/>
                </a:solidFill>
                <a:latin typeface="Calibri" panose="020F0502020204030204" pitchFamily="34" charset="0"/>
              </a:rPr>
              <a:t>Once dried this form </a:t>
            </a:r>
            <a:r>
              <a:rPr lang="en-IN" smtClean="0">
                <a:solidFill>
                  <a:schemeClr val="bg1"/>
                </a:solidFill>
                <a:latin typeface="Calibri" panose="020F0502020204030204" pitchFamily="34" charset="0"/>
              </a:rPr>
              <a:t>of coffee is known as parchment coffee</a:t>
            </a:r>
            <a:endParaRPr lang="en-IN" dirty="0">
              <a:solidFill>
                <a:schemeClr val="bg1"/>
              </a:solidFill>
              <a:latin typeface="Calibri" panose="020F0502020204030204" pitchFamily="34" charset="0"/>
            </a:endParaRPr>
          </a:p>
        </p:txBody>
      </p:sp>
      <p:pic>
        <p:nvPicPr>
          <p:cNvPr id="2" name="Picture 1"/>
          <p:cNvPicPr>
            <a:picLocks noChangeAspect="1"/>
          </p:cNvPicPr>
          <p:nvPr/>
        </p:nvPicPr>
        <p:blipFill rotWithShape="1">
          <a:blip r:embed="rId1" cstate="print">
            <a:extLst>
              <a:ext uri="{28A0092B-C50C-407E-A947-70E740481C1C}">
                <a14:useLocalDpi xmlns:a14="http://schemas.microsoft.com/office/drawing/2010/main" val="0"/>
              </a:ext>
            </a:extLst>
          </a:blip>
          <a:srcRect t="20000"/>
          <a:stretch>
            <a:fillRect/>
          </a:stretch>
        </p:blipFill>
        <p:spPr>
          <a:xfrm>
            <a:off x="609600" y="3580876"/>
            <a:ext cx="5364707" cy="3218824"/>
          </a:xfrm>
          <a:prstGeom prst="rect">
            <a:avLst/>
          </a:prstGeom>
        </p:spPr>
      </p:pic>
      <p:sp>
        <p:nvSpPr>
          <p:cNvPr id="12" name="TextBox 11"/>
          <p:cNvSpPr txBox="1"/>
          <p:nvPr/>
        </p:nvSpPr>
        <p:spPr>
          <a:xfrm>
            <a:off x="6096000" y="5190288"/>
            <a:ext cx="2759122" cy="307777"/>
          </a:xfrm>
          <a:prstGeom prst="rect">
            <a:avLst/>
          </a:prstGeom>
          <a:noFill/>
        </p:spPr>
        <p:txBody>
          <a:bodyPr wrap="square" rtlCol="0">
            <a:spAutoFit/>
          </a:bodyPr>
          <a:lstStyle/>
          <a:p>
            <a:r>
              <a:rPr lang="en-US" sz="1400" i="1" dirty="0" smtClean="0">
                <a:solidFill>
                  <a:schemeClr val="bg1"/>
                </a:solidFill>
                <a:latin typeface="Calibri" panose="020F0502020204030204" pitchFamily="34" charset="0"/>
                <a:cs typeface="Calibri" panose="020F0502020204030204" pitchFamily="34" charset="0"/>
              </a:rPr>
              <a:t>Fig. 7: Coffee with Parchment Layer </a:t>
            </a:r>
            <a:endParaRPr lang="en-US" sz="1400" i="1" dirty="0">
              <a:solidFill>
                <a:schemeClr val="bg1"/>
              </a:solidFill>
              <a:latin typeface="Calibri" panose="020F0502020204030204" pitchFamily="34" charset="0"/>
              <a:cs typeface="Calibri" panose="020F0502020204030204" pitchFamily="34" charset="0"/>
            </a:endParaRPr>
          </a:p>
        </p:txBody>
      </p:sp>
      <p:sp>
        <p:nvSpPr>
          <p:cNvPr id="13" name="TextBox 12"/>
          <p:cNvSpPr txBox="1"/>
          <p:nvPr/>
        </p:nvSpPr>
        <p:spPr>
          <a:xfrm>
            <a:off x="7772400" y="34344"/>
            <a:ext cx="1752600" cy="261610"/>
          </a:xfrm>
          <a:prstGeom prst="rect">
            <a:avLst/>
          </a:prstGeom>
          <a:noFill/>
          <a:ln>
            <a:noFill/>
          </a:ln>
        </p:spPr>
        <p:txBody>
          <a:bodyPr wrap="square" rtlCol="0">
            <a:spAutoFit/>
          </a:bodyPr>
          <a:lstStyle/>
          <a:p>
            <a:pPr algn="ctr"/>
            <a:r>
              <a:rPr lang="en-US" sz="1100" i="1" dirty="0" smtClean="0">
                <a:solidFill>
                  <a:srgbClr val="C00000"/>
                </a:solidFill>
                <a:latin typeface="Calibri" panose="020F0502020204030204" pitchFamily="34" charset="0"/>
                <a:cs typeface="Calibri" panose="020F0502020204030204" pitchFamily="34" charset="0"/>
              </a:rPr>
              <a:t>WET METHOD</a:t>
            </a:r>
            <a:endParaRPr lang="en-US" sz="1100" i="1" dirty="0">
              <a:solidFill>
                <a:srgbClr val="C00000"/>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4200" y="57090"/>
            <a:ext cx="3276600" cy="400110"/>
          </a:xfrm>
          <a:prstGeom prst="rect">
            <a:avLst/>
          </a:prstGeom>
          <a:noFill/>
          <a:ln>
            <a:solidFill>
              <a:srgbClr val="00B050"/>
            </a:solidFill>
          </a:ln>
        </p:spPr>
        <p:txBody>
          <a:bodyPr wrap="square" rtlCol="0">
            <a:spAutoFit/>
          </a:bodyPr>
          <a:lstStyle/>
          <a:p>
            <a:pPr algn="ctr"/>
            <a:r>
              <a:rPr lang="en-US" sz="2000" b="1" dirty="0" smtClean="0">
                <a:solidFill>
                  <a:srgbClr val="C00000"/>
                </a:solidFill>
                <a:latin typeface="Calibri" panose="020F0502020204030204" pitchFamily="34" charset="0"/>
                <a:cs typeface="Calibri" panose="020F0502020204030204" pitchFamily="34" charset="0"/>
              </a:rPr>
              <a:t>MILLING</a:t>
            </a:r>
            <a:endParaRPr lang="en-US" sz="2000" b="1" dirty="0">
              <a:solidFill>
                <a:srgbClr val="C00000"/>
              </a:solidFill>
              <a:latin typeface="Calibri" panose="020F0502020204030204" pitchFamily="34" charset="0"/>
              <a:cs typeface="Calibri" panose="020F0502020204030204" pitchFamily="34" charset="0"/>
            </a:endParaRPr>
          </a:p>
        </p:txBody>
      </p:sp>
      <p:cxnSp>
        <p:nvCxnSpPr>
          <p:cNvPr id="3" name="Straight Connector 2"/>
          <p:cNvCxnSpPr>
            <a:endCxn id="2" idx="1"/>
          </p:cNvCxnSpPr>
          <p:nvPr/>
        </p:nvCxnSpPr>
        <p:spPr>
          <a:xfrm>
            <a:off x="0" y="257145"/>
            <a:ext cx="3124200" cy="0"/>
          </a:xfrm>
          <a:prstGeom prst="line">
            <a:avLst/>
          </a:prstGeom>
        </p:spPr>
        <p:style>
          <a:lnRef idx="1">
            <a:schemeClr val="accent4"/>
          </a:lnRef>
          <a:fillRef idx="0">
            <a:schemeClr val="accent4"/>
          </a:fillRef>
          <a:effectRef idx="0">
            <a:schemeClr val="accent4"/>
          </a:effectRef>
          <a:fontRef idx="minor">
            <a:schemeClr val="tx1"/>
          </a:fontRef>
        </p:style>
      </p:cxnSp>
      <p:cxnSp>
        <p:nvCxnSpPr>
          <p:cNvPr id="4" name="Straight Connector 3"/>
          <p:cNvCxnSpPr>
            <a:stCxn id="2" idx="3"/>
          </p:cNvCxnSpPr>
          <p:nvPr/>
        </p:nvCxnSpPr>
        <p:spPr>
          <a:xfrm>
            <a:off x="6400800" y="257145"/>
            <a:ext cx="2743200" cy="0"/>
          </a:xfrm>
          <a:prstGeom prst="line">
            <a:avLst/>
          </a:prstGeom>
        </p:spPr>
        <p:style>
          <a:lnRef idx="1">
            <a:schemeClr val="accent4"/>
          </a:lnRef>
          <a:fillRef idx="0">
            <a:schemeClr val="accent4"/>
          </a:fillRef>
          <a:effectRef idx="0">
            <a:schemeClr val="accent4"/>
          </a:effectRef>
          <a:fontRef idx="minor">
            <a:schemeClr val="tx1"/>
          </a:fontRef>
        </p:style>
      </p:cxnSp>
      <p:sp>
        <p:nvSpPr>
          <p:cNvPr id="5" name="Rectangle 4"/>
          <p:cNvSpPr/>
          <p:nvPr/>
        </p:nvSpPr>
        <p:spPr>
          <a:xfrm>
            <a:off x="762000" y="838200"/>
            <a:ext cx="6172200" cy="369332"/>
          </a:xfrm>
          <a:prstGeom prst="rect">
            <a:avLst/>
          </a:prstGeom>
        </p:spPr>
        <p:txBody>
          <a:bodyPr wrap="square">
            <a:spAutoFit/>
          </a:bodyPr>
          <a:lstStyle/>
          <a:p>
            <a:r>
              <a:rPr lang="en-IN" dirty="0" smtClean="0">
                <a:solidFill>
                  <a:srgbClr val="333333"/>
                </a:solidFill>
                <a:latin typeface="Calibri" panose="020F0502020204030204" pitchFamily="34" charset="0"/>
              </a:rPr>
              <a:t>Parchment </a:t>
            </a:r>
            <a:r>
              <a:rPr lang="en-IN" dirty="0">
                <a:solidFill>
                  <a:srgbClr val="333333"/>
                </a:solidFill>
                <a:latin typeface="Calibri" panose="020F0502020204030204" pitchFamily="34" charset="0"/>
              </a:rPr>
              <a:t>coffee is processed </a:t>
            </a:r>
            <a:r>
              <a:rPr lang="en-IN" dirty="0" smtClean="0">
                <a:solidFill>
                  <a:srgbClr val="333333"/>
                </a:solidFill>
                <a:latin typeface="Calibri" panose="020F0502020204030204" pitchFamily="34" charset="0"/>
              </a:rPr>
              <a:t>in </a:t>
            </a:r>
            <a:r>
              <a:rPr lang="en-IN" dirty="0">
                <a:solidFill>
                  <a:srgbClr val="333333"/>
                </a:solidFill>
                <a:latin typeface="Calibri" panose="020F0502020204030204" pitchFamily="34" charset="0"/>
              </a:rPr>
              <a:t>the following manner:</a:t>
            </a:r>
            <a:endParaRPr lang="en-IN" dirty="0">
              <a:latin typeface="Calibri" panose="020F0502020204030204" pitchFamily="34" charset="0"/>
            </a:endParaRPr>
          </a:p>
        </p:txBody>
      </p:sp>
      <p:sp>
        <p:nvSpPr>
          <p:cNvPr id="6" name="16-Point Star 5"/>
          <p:cNvSpPr/>
          <p:nvPr/>
        </p:nvSpPr>
        <p:spPr>
          <a:xfrm>
            <a:off x="381000" y="946666"/>
            <a:ext cx="152400" cy="152400"/>
          </a:xfrm>
          <a:prstGeom prst="star16">
            <a:avLst/>
          </a:prstGeom>
          <a:solidFill>
            <a:srgbClr val="FFFF00"/>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entagon 12"/>
          <p:cNvSpPr/>
          <p:nvPr/>
        </p:nvSpPr>
        <p:spPr>
          <a:xfrm>
            <a:off x="869362" y="1447800"/>
            <a:ext cx="2218436" cy="365760"/>
          </a:xfrm>
          <a:prstGeom prst="homePlat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877323" y="1466683"/>
            <a:ext cx="2063496" cy="369332"/>
          </a:xfrm>
          <a:prstGeom prst="rect">
            <a:avLst/>
          </a:prstGeom>
          <a:noFill/>
        </p:spPr>
        <p:txBody>
          <a:bodyPr wrap="square" rtlCol="0">
            <a:spAutoFit/>
          </a:bodyPr>
          <a:lstStyle/>
          <a:p>
            <a:pPr algn="ctr"/>
            <a:r>
              <a:rPr lang="en-US" b="1" dirty="0" smtClean="0">
                <a:solidFill>
                  <a:srgbClr val="0070C0"/>
                </a:solidFill>
                <a:latin typeface="Calibri" panose="020F0502020204030204" pitchFamily="34" charset="0"/>
                <a:cs typeface="Calibri" panose="020F0502020204030204" pitchFamily="34" charset="0"/>
              </a:rPr>
              <a:t>HULLING</a:t>
            </a:r>
            <a:r>
              <a:rPr lang="en-US" sz="1600" b="1" dirty="0" smtClean="0">
                <a:solidFill>
                  <a:srgbClr val="0070C0"/>
                </a:solidFill>
                <a:latin typeface="Calibri" panose="020F0502020204030204" pitchFamily="34" charset="0"/>
                <a:cs typeface="Calibri" panose="020F0502020204030204" pitchFamily="34" charset="0"/>
              </a:rPr>
              <a:t> </a:t>
            </a:r>
            <a:endParaRPr lang="en-US" sz="1600" b="1" dirty="0">
              <a:solidFill>
                <a:srgbClr val="0070C0"/>
              </a:solidFill>
              <a:latin typeface="Calibri" panose="020F0502020204030204" pitchFamily="34" charset="0"/>
              <a:cs typeface="Calibri" panose="020F0502020204030204" pitchFamily="34" charset="0"/>
            </a:endParaRPr>
          </a:p>
        </p:txBody>
      </p:sp>
      <p:sp>
        <p:nvSpPr>
          <p:cNvPr id="15" name="Rectangle 14"/>
          <p:cNvSpPr/>
          <p:nvPr/>
        </p:nvSpPr>
        <p:spPr>
          <a:xfrm>
            <a:off x="1059863" y="1905000"/>
            <a:ext cx="7620000" cy="353943"/>
          </a:xfrm>
          <a:prstGeom prst="rect">
            <a:avLst/>
          </a:prstGeom>
        </p:spPr>
        <p:txBody>
          <a:bodyPr wrap="square">
            <a:spAutoFit/>
          </a:bodyPr>
          <a:lstStyle/>
          <a:p>
            <a:r>
              <a:rPr lang="en-IN" sz="1700" dirty="0">
                <a:solidFill>
                  <a:schemeClr val="bg1"/>
                </a:solidFill>
                <a:latin typeface="Calibri" panose="020F0502020204030204" pitchFamily="34" charset="0"/>
              </a:rPr>
              <a:t>For wet processed coffee parchment layer is removed using </a:t>
            </a:r>
            <a:r>
              <a:rPr lang="en-IN" sz="1700" dirty="0" smtClean="0">
                <a:solidFill>
                  <a:schemeClr val="bg1"/>
                </a:solidFill>
                <a:latin typeface="Calibri" panose="020F0502020204030204" pitchFamily="34" charset="0"/>
              </a:rPr>
              <a:t>machines</a:t>
            </a:r>
            <a:endParaRPr lang="en-IN" sz="1700" dirty="0">
              <a:solidFill>
                <a:schemeClr val="bg1"/>
              </a:solidFill>
              <a:latin typeface="Calibri" panose="020F0502020204030204" pitchFamily="34" charset="0"/>
            </a:endParaRPr>
          </a:p>
        </p:txBody>
      </p:sp>
      <p:sp>
        <p:nvSpPr>
          <p:cNvPr id="16" name="Rectangle 15"/>
          <p:cNvSpPr/>
          <p:nvPr/>
        </p:nvSpPr>
        <p:spPr>
          <a:xfrm>
            <a:off x="983663" y="2314344"/>
            <a:ext cx="7620000" cy="353943"/>
          </a:xfrm>
          <a:prstGeom prst="rect">
            <a:avLst/>
          </a:prstGeom>
        </p:spPr>
        <p:txBody>
          <a:bodyPr wrap="square">
            <a:spAutoFit/>
          </a:bodyPr>
          <a:lstStyle/>
          <a:p>
            <a:r>
              <a:rPr lang="en-IN" sz="1700" dirty="0">
                <a:solidFill>
                  <a:schemeClr val="bg1"/>
                </a:solidFill>
                <a:latin typeface="Calibri" panose="020F0502020204030204" pitchFamily="34" charset="0"/>
              </a:rPr>
              <a:t> For </a:t>
            </a:r>
            <a:r>
              <a:rPr lang="en-IN" sz="1700" dirty="0" smtClean="0">
                <a:solidFill>
                  <a:schemeClr val="bg1"/>
                </a:solidFill>
                <a:latin typeface="Calibri" panose="020F0502020204030204" pitchFamily="34" charset="0"/>
              </a:rPr>
              <a:t>dry </a:t>
            </a:r>
            <a:r>
              <a:rPr lang="en-IN" sz="1700" dirty="0">
                <a:solidFill>
                  <a:schemeClr val="bg1"/>
                </a:solidFill>
                <a:latin typeface="Calibri" panose="020F0502020204030204" pitchFamily="34" charset="0"/>
              </a:rPr>
              <a:t>processed coffee </a:t>
            </a:r>
            <a:r>
              <a:rPr lang="en-IN" sz="1700" dirty="0" smtClean="0">
                <a:solidFill>
                  <a:schemeClr val="bg1"/>
                </a:solidFill>
                <a:latin typeface="Calibri" panose="020F0502020204030204" pitchFamily="34" charset="0"/>
              </a:rPr>
              <a:t>leathery fruit covering </a:t>
            </a:r>
            <a:r>
              <a:rPr lang="en-IN" sz="1700" dirty="0">
                <a:solidFill>
                  <a:schemeClr val="bg1"/>
                </a:solidFill>
                <a:latin typeface="Calibri" panose="020F0502020204030204" pitchFamily="34" charset="0"/>
              </a:rPr>
              <a:t>is removed </a:t>
            </a:r>
            <a:r>
              <a:rPr lang="en-IN" sz="1700" dirty="0" smtClean="0">
                <a:solidFill>
                  <a:schemeClr val="bg1"/>
                </a:solidFill>
                <a:latin typeface="Calibri" panose="020F0502020204030204" pitchFamily="34" charset="0"/>
              </a:rPr>
              <a:t>by machines</a:t>
            </a:r>
            <a:endParaRPr lang="en-IN" sz="1700" dirty="0">
              <a:solidFill>
                <a:schemeClr val="bg1"/>
              </a:solidFill>
              <a:latin typeface="Calibri" panose="020F0502020204030204" pitchFamily="34" charset="0"/>
            </a:endParaRPr>
          </a:p>
        </p:txBody>
      </p:sp>
      <p:sp>
        <p:nvSpPr>
          <p:cNvPr id="17" name="Rectangle 16"/>
          <p:cNvSpPr/>
          <p:nvPr/>
        </p:nvSpPr>
        <p:spPr>
          <a:xfrm>
            <a:off x="1059863" y="3687801"/>
            <a:ext cx="7620000" cy="353943"/>
          </a:xfrm>
          <a:prstGeom prst="rect">
            <a:avLst/>
          </a:prstGeom>
        </p:spPr>
        <p:txBody>
          <a:bodyPr wrap="square">
            <a:spAutoFit/>
          </a:bodyPr>
          <a:lstStyle/>
          <a:p>
            <a:r>
              <a:rPr lang="en-IN" sz="1700" dirty="0" smtClean="0">
                <a:solidFill>
                  <a:schemeClr val="bg1"/>
                </a:solidFill>
                <a:latin typeface="Calibri" panose="020F0502020204030204" pitchFamily="34" charset="0"/>
              </a:rPr>
              <a:t>This is an optional process, Removes Silver skin</a:t>
            </a:r>
            <a:endParaRPr lang="en-IN" sz="1700" dirty="0">
              <a:solidFill>
                <a:schemeClr val="bg1"/>
              </a:solidFill>
              <a:latin typeface="Calibri" panose="020F0502020204030204" pitchFamily="34" charset="0"/>
            </a:endParaRPr>
          </a:p>
        </p:txBody>
      </p:sp>
      <p:sp>
        <p:nvSpPr>
          <p:cNvPr id="18" name="Oval 17"/>
          <p:cNvSpPr/>
          <p:nvPr/>
        </p:nvSpPr>
        <p:spPr>
          <a:xfrm flipH="1">
            <a:off x="907463" y="3859917"/>
            <a:ext cx="51435" cy="53340"/>
          </a:xfrm>
          <a:prstGeom prst="ellipse">
            <a:avLst/>
          </a:prstGeom>
          <a:solidFill>
            <a:srgbClr val="00B050"/>
          </a:solidFill>
          <a:ln>
            <a:solidFill>
              <a:srgbClr val="00B05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19" name="Oval 18"/>
          <p:cNvSpPr/>
          <p:nvPr/>
        </p:nvSpPr>
        <p:spPr>
          <a:xfrm flipH="1">
            <a:off x="907463" y="2463600"/>
            <a:ext cx="51435" cy="53340"/>
          </a:xfrm>
          <a:prstGeom prst="ellipse">
            <a:avLst/>
          </a:prstGeom>
          <a:solidFill>
            <a:srgbClr val="00B050"/>
          </a:solidFill>
          <a:ln>
            <a:solidFill>
              <a:srgbClr val="00B05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20" name="Oval 19"/>
          <p:cNvSpPr/>
          <p:nvPr/>
        </p:nvSpPr>
        <p:spPr>
          <a:xfrm flipH="1">
            <a:off x="907463" y="2080260"/>
            <a:ext cx="51435" cy="53340"/>
          </a:xfrm>
          <a:prstGeom prst="ellipse">
            <a:avLst/>
          </a:prstGeom>
          <a:solidFill>
            <a:srgbClr val="00B050"/>
          </a:solidFill>
          <a:ln>
            <a:solidFill>
              <a:srgbClr val="00B05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21" name="Pentagon 20"/>
          <p:cNvSpPr/>
          <p:nvPr/>
        </p:nvSpPr>
        <p:spPr>
          <a:xfrm>
            <a:off x="899502" y="3216817"/>
            <a:ext cx="2218436" cy="365760"/>
          </a:xfrm>
          <a:prstGeom prst="homePlat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907463" y="3235700"/>
            <a:ext cx="2063496" cy="369332"/>
          </a:xfrm>
          <a:prstGeom prst="rect">
            <a:avLst/>
          </a:prstGeom>
          <a:noFill/>
        </p:spPr>
        <p:txBody>
          <a:bodyPr wrap="square" rtlCol="0">
            <a:spAutoFit/>
          </a:bodyPr>
          <a:lstStyle/>
          <a:p>
            <a:pPr algn="ctr"/>
            <a:r>
              <a:rPr lang="en-US" b="1" dirty="0" smtClean="0">
                <a:solidFill>
                  <a:srgbClr val="0070C0"/>
                </a:solidFill>
                <a:latin typeface="Calibri" panose="020F0502020204030204" pitchFamily="34" charset="0"/>
                <a:cs typeface="Calibri" panose="020F0502020204030204" pitchFamily="34" charset="0"/>
              </a:rPr>
              <a:t>POLISHING</a:t>
            </a:r>
            <a:r>
              <a:rPr lang="en-US" sz="1600" b="1" dirty="0" smtClean="0">
                <a:solidFill>
                  <a:srgbClr val="0070C0"/>
                </a:solidFill>
                <a:latin typeface="Calibri" panose="020F0502020204030204" pitchFamily="34" charset="0"/>
                <a:cs typeface="Calibri" panose="020F0502020204030204" pitchFamily="34" charset="0"/>
              </a:rPr>
              <a:t> </a:t>
            </a:r>
            <a:endParaRPr lang="en-US" sz="1600" b="1" dirty="0">
              <a:solidFill>
                <a:srgbClr val="0070C0"/>
              </a:solidFill>
              <a:latin typeface="Calibri" panose="020F0502020204030204" pitchFamily="34" charset="0"/>
              <a:cs typeface="Calibri" panose="020F0502020204030204" pitchFamily="34" charset="0"/>
            </a:endParaRPr>
          </a:p>
        </p:txBody>
      </p:sp>
      <p:sp>
        <p:nvSpPr>
          <p:cNvPr id="23" name="Rectangle 22"/>
          <p:cNvSpPr/>
          <p:nvPr/>
        </p:nvSpPr>
        <p:spPr>
          <a:xfrm>
            <a:off x="1059863" y="4065657"/>
            <a:ext cx="7620000" cy="353943"/>
          </a:xfrm>
          <a:prstGeom prst="rect">
            <a:avLst/>
          </a:prstGeom>
        </p:spPr>
        <p:txBody>
          <a:bodyPr wrap="square">
            <a:spAutoFit/>
          </a:bodyPr>
          <a:lstStyle/>
          <a:p>
            <a:r>
              <a:rPr lang="en-IN" sz="1700" dirty="0" smtClean="0">
                <a:solidFill>
                  <a:schemeClr val="bg1"/>
                </a:solidFill>
                <a:latin typeface="Calibri" panose="020F0502020204030204" pitchFamily="34" charset="0"/>
              </a:rPr>
              <a:t>Improves appearance &amp; </a:t>
            </a:r>
            <a:r>
              <a:rPr lang="en-IN" sz="1700" dirty="0">
                <a:solidFill>
                  <a:schemeClr val="bg1"/>
                </a:solidFill>
                <a:latin typeface="Calibri" panose="020F0502020204030204" pitchFamily="34" charset="0"/>
              </a:rPr>
              <a:t>eliminate a </a:t>
            </a:r>
            <a:r>
              <a:rPr lang="en-IN" sz="1700" dirty="0" smtClean="0">
                <a:solidFill>
                  <a:schemeClr val="bg1"/>
                </a:solidFill>
                <a:latin typeface="Calibri" panose="020F0502020204030204" pitchFamily="34" charset="0"/>
              </a:rPr>
              <a:t>by-product </a:t>
            </a:r>
            <a:r>
              <a:rPr lang="en-IN" sz="1700" dirty="0">
                <a:solidFill>
                  <a:schemeClr val="bg1"/>
                </a:solidFill>
                <a:latin typeface="Calibri" panose="020F0502020204030204" pitchFamily="34" charset="0"/>
              </a:rPr>
              <a:t>of roasting called chaff</a:t>
            </a:r>
            <a:endParaRPr lang="en-IN" sz="1700" dirty="0">
              <a:solidFill>
                <a:schemeClr val="bg1"/>
              </a:solidFill>
              <a:latin typeface="Calibri" panose="020F0502020204030204" pitchFamily="34" charset="0"/>
            </a:endParaRPr>
          </a:p>
        </p:txBody>
      </p:sp>
      <p:sp>
        <p:nvSpPr>
          <p:cNvPr id="26" name="Oval 25"/>
          <p:cNvSpPr/>
          <p:nvPr/>
        </p:nvSpPr>
        <p:spPr>
          <a:xfrm flipH="1">
            <a:off x="907463" y="4240917"/>
            <a:ext cx="51435" cy="53340"/>
          </a:xfrm>
          <a:prstGeom prst="ellipse">
            <a:avLst/>
          </a:prstGeom>
          <a:solidFill>
            <a:srgbClr val="00B050"/>
          </a:solidFill>
          <a:ln>
            <a:solidFill>
              <a:srgbClr val="00B05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27" name="Rectangle 26"/>
          <p:cNvSpPr/>
          <p:nvPr/>
        </p:nvSpPr>
        <p:spPr>
          <a:xfrm>
            <a:off x="1059863" y="5288001"/>
            <a:ext cx="7620000" cy="353943"/>
          </a:xfrm>
          <a:prstGeom prst="rect">
            <a:avLst/>
          </a:prstGeom>
        </p:spPr>
        <p:txBody>
          <a:bodyPr wrap="square">
            <a:spAutoFit/>
          </a:bodyPr>
          <a:lstStyle/>
          <a:p>
            <a:r>
              <a:rPr lang="en-IN" sz="1700" dirty="0">
                <a:solidFill>
                  <a:schemeClr val="bg1"/>
                </a:solidFill>
                <a:latin typeface="Calibri" panose="020F0502020204030204" pitchFamily="34" charset="0"/>
              </a:rPr>
              <a:t>C</a:t>
            </a:r>
            <a:r>
              <a:rPr lang="en-IN" sz="1700" dirty="0" smtClean="0">
                <a:solidFill>
                  <a:schemeClr val="bg1"/>
                </a:solidFill>
                <a:latin typeface="Calibri" panose="020F0502020204030204" pitchFamily="34" charset="0"/>
              </a:rPr>
              <a:t>losely </a:t>
            </a:r>
            <a:r>
              <a:rPr lang="en-IN" sz="1700" dirty="0">
                <a:solidFill>
                  <a:schemeClr val="bg1"/>
                </a:solidFill>
                <a:latin typeface="Calibri" panose="020F0502020204030204" pitchFamily="34" charset="0"/>
              </a:rPr>
              <a:t>evaluated for </a:t>
            </a:r>
            <a:r>
              <a:rPr lang="en-IN" sz="1700" dirty="0" smtClean="0">
                <a:solidFill>
                  <a:schemeClr val="bg1"/>
                </a:solidFill>
                <a:latin typeface="Calibri" panose="020F0502020204030204" pitchFamily="34" charset="0"/>
              </a:rPr>
              <a:t>colour </a:t>
            </a:r>
            <a:r>
              <a:rPr lang="en-IN" sz="1700" dirty="0">
                <a:solidFill>
                  <a:schemeClr val="bg1"/>
                </a:solidFill>
                <a:latin typeface="Calibri" panose="020F0502020204030204" pitchFamily="34" charset="0"/>
              </a:rPr>
              <a:t>flaws or other imperfections</a:t>
            </a:r>
            <a:endParaRPr lang="en-IN" sz="1700" dirty="0">
              <a:solidFill>
                <a:schemeClr val="bg1"/>
              </a:solidFill>
              <a:latin typeface="Calibri" panose="020F0502020204030204" pitchFamily="34" charset="0"/>
            </a:endParaRPr>
          </a:p>
        </p:txBody>
      </p:sp>
      <p:sp>
        <p:nvSpPr>
          <p:cNvPr id="28" name="Oval 27"/>
          <p:cNvSpPr/>
          <p:nvPr/>
        </p:nvSpPr>
        <p:spPr>
          <a:xfrm flipH="1">
            <a:off x="907463" y="5460117"/>
            <a:ext cx="51435" cy="53340"/>
          </a:xfrm>
          <a:prstGeom prst="ellipse">
            <a:avLst/>
          </a:prstGeom>
          <a:solidFill>
            <a:srgbClr val="00B050"/>
          </a:solidFill>
          <a:ln>
            <a:solidFill>
              <a:srgbClr val="00B05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29" name="Pentagon 28"/>
          <p:cNvSpPr/>
          <p:nvPr/>
        </p:nvSpPr>
        <p:spPr>
          <a:xfrm>
            <a:off x="899502" y="4815840"/>
            <a:ext cx="2218436" cy="365760"/>
          </a:xfrm>
          <a:prstGeom prst="homePlat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812760" y="4835900"/>
            <a:ext cx="2311440" cy="369332"/>
          </a:xfrm>
          <a:prstGeom prst="rect">
            <a:avLst/>
          </a:prstGeom>
          <a:noFill/>
        </p:spPr>
        <p:txBody>
          <a:bodyPr wrap="square" rtlCol="0">
            <a:spAutoFit/>
          </a:bodyPr>
          <a:lstStyle/>
          <a:p>
            <a:pPr algn="ctr"/>
            <a:r>
              <a:rPr lang="en-US" b="1" dirty="0" smtClean="0">
                <a:solidFill>
                  <a:srgbClr val="0070C0"/>
                </a:solidFill>
                <a:latin typeface="Calibri" panose="020F0502020204030204" pitchFamily="34" charset="0"/>
                <a:cs typeface="Calibri" panose="020F0502020204030204" pitchFamily="34" charset="0"/>
              </a:rPr>
              <a:t>SORTING &amp; GRADING</a:t>
            </a:r>
            <a:r>
              <a:rPr lang="en-US" sz="1600" b="1" dirty="0" smtClean="0">
                <a:solidFill>
                  <a:srgbClr val="0070C0"/>
                </a:solidFill>
                <a:latin typeface="Calibri" panose="020F0502020204030204" pitchFamily="34" charset="0"/>
                <a:cs typeface="Calibri" panose="020F0502020204030204" pitchFamily="34" charset="0"/>
              </a:rPr>
              <a:t> </a:t>
            </a:r>
            <a:endParaRPr lang="en-US" sz="1600" b="1" dirty="0">
              <a:solidFill>
                <a:srgbClr val="0070C0"/>
              </a:solidFill>
              <a:latin typeface="Calibri" panose="020F0502020204030204" pitchFamily="34" charset="0"/>
              <a:cs typeface="Calibri" panose="020F0502020204030204" pitchFamily="34" charset="0"/>
            </a:endParaRPr>
          </a:p>
        </p:txBody>
      </p:sp>
      <p:sp>
        <p:nvSpPr>
          <p:cNvPr id="31" name="Rectangle 30"/>
          <p:cNvSpPr/>
          <p:nvPr/>
        </p:nvSpPr>
        <p:spPr>
          <a:xfrm>
            <a:off x="1059863" y="5665857"/>
            <a:ext cx="7620000" cy="353943"/>
          </a:xfrm>
          <a:prstGeom prst="rect">
            <a:avLst/>
          </a:prstGeom>
        </p:spPr>
        <p:txBody>
          <a:bodyPr wrap="square">
            <a:spAutoFit/>
          </a:bodyPr>
          <a:lstStyle/>
          <a:p>
            <a:r>
              <a:rPr lang="en-IN" sz="1700" dirty="0">
                <a:solidFill>
                  <a:schemeClr val="bg1"/>
                </a:solidFill>
                <a:latin typeface="Calibri" panose="020F0502020204030204" pitchFamily="34" charset="0"/>
              </a:rPr>
              <a:t>T</a:t>
            </a:r>
            <a:r>
              <a:rPr lang="en-IN" sz="1700" dirty="0" smtClean="0">
                <a:solidFill>
                  <a:schemeClr val="bg1"/>
                </a:solidFill>
                <a:latin typeface="Calibri" panose="020F0502020204030204" pitchFamily="34" charset="0"/>
              </a:rPr>
              <a:t>his </a:t>
            </a:r>
            <a:r>
              <a:rPr lang="en-IN" sz="1700" dirty="0">
                <a:solidFill>
                  <a:schemeClr val="bg1"/>
                </a:solidFill>
                <a:latin typeface="Calibri" panose="020F0502020204030204" pitchFamily="34" charset="0"/>
              </a:rPr>
              <a:t>process is done </a:t>
            </a:r>
            <a:r>
              <a:rPr lang="en-IN" sz="1700" dirty="0" smtClean="0">
                <a:solidFill>
                  <a:schemeClr val="bg1"/>
                </a:solidFill>
                <a:latin typeface="Calibri" panose="020F0502020204030204" pitchFamily="34" charset="0"/>
              </a:rPr>
              <a:t>by </a:t>
            </a:r>
            <a:r>
              <a:rPr lang="en-IN" sz="1700" dirty="0">
                <a:solidFill>
                  <a:schemeClr val="bg1"/>
                </a:solidFill>
                <a:latin typeface="Calibri" panose="020F0502020204030204" pitchFamily="34" charset="0"/>
              </a:rPr>
              <a:t>machine and hand</a:t>
            </a:r>
            <a:endParaRPr lang="en-IN" sz="1700" dirty="0">
              <a:solidFill>
                <a:schemeClr val="bg1"/>
              </a:solidFill>
              <a:latin typeface="Calibri" panose="020F0502020204030204" pitchFamily="34" charset="0"/>
            </a:endParaRPr>
          </a:p>
        </p:txBody>
      </p:sp>
      <p:sp>
        <p:nvSpPr>
          <p:cNvPr id="32" name="Oval 31"/>
          <p:cNvSpPr/>
          <p:nvPr/>
        </p:nvSpPr>
        <p:spPr>
          <a:xfrm flipH="1">
            <a:off x="907463" y="5841117"/>
            <a:ext cx="51435" cy="53340"/>
          </a:xfrm>
          <a:prstGeom prst="ellipse">
            <a:avLst/>
          </a:prstGeom>
          <a:solidFill>
            <a:srgbClr val="00B050"/>
          </a:solidFill>
          <a:ln>
            <a:solidFill>
              <a:srgbClr val="00B05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33" name="Rectangle 32"/>
          <p:cNvSpPr/>
          <p:nvPr/>
        </p:nvSpPr>
        <p:spPr>
          <a:xfrm>
            <a:off x="812760" y="6362250"/>
            <a:ext cx="5715000" cy="338554"/>
          </a:xfrm>
          <a:prstGeom prst="rect">
            <a:avLst/>
          </a:prstGeom>
        </p:spPr>
        <p:txBody>
          <a:bodyPr wrap="square">
            <a:spAutoFit/>
          </a:bodyPr>
          <a:lstStyle/>
          <a:p>
            <a:r>
              <a:rPr lang="en-US" sz="1600" dirty="0" smtClean="0">
                <a:solidFill>
                  <a:schemeClr val="bg1"/>
                </a:solidFill>
                <a:latin typeface="Calibri" panose="020F0502020204030204" pitchFamily="34" charset="0"/>
                <a:cs typeface="Calibri" panose="020F0502020204030204" pitchFamily="34" charset="0"/>
              </a:rPr>
              <a:t>At  this stage the coffee cherry/fruit is called green coffee beans</a:t>
            </a:r>
            <a:endParaRPr lang="en-US" sz="1600" dirty="0">
              <a:solidFill>
                <a:schemeClr val="bg1"/>
              </a:solidFill>
              <a:latin typeface="Calibri" panose="020F0502020204030204" pitchFamily="34" charset="0"/>
              <a:cs typeface="Calibri" panose="020F0502020204030204" pitchFamily="34" charset="0"/>
            </a:endParaRPr>
          </a:p>
        </p:txBody>
      </p:sp>
      <p:sp>
        <p:nvSpPr>
          <p:cNvPr id="34" name="5-Point Star 33"/>
          <p:cNvSpPr/>
          <p:nvPr/>
        </p:nvSpPr>
        <p:spPr>
          <a:xfrm>
            <a:off x="383275" y="6490252"/>
            <a:ext cx="82550" cy="82550"/>
          </a:xfrm>
          <a:prstGeom prst="star5">
            <a:avLst/>
          </a:prstGeom>
          <a:solidFill>
            <a:srgbClr val="00B05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304800"/>
            <a:ext cx="6172200" cy="369332"/>
          </a:xfrm>
          <a:prstGeom prst="rect">
            <a:avLst/>
          </a:prstGeom>
        </p:spPr>
        <p:txBody>
          <a:bodyPr wrap="square">
            <a:spAutoFit/>
          </a:bodyPr>
          <a:lstStyle/>
          <a:p>
            <a:r>
              <a:rPr lang="en-IN" dirty="0" smtClean="0">
                <a:solidFill>
                  <a:schemeClr val="bg1"/>
                </a:solidFill>
                <a:latin typeface="Calibri" panose="020F0502020204030204" pitchFamily="34" charset="0"/>
              </a:rPr>
              <a:t>Green coffee beans are subjected to two optional process</a:t>
            </a:r>
            <a:endParaRPr lang="en-IN" dirty="0">
              <a:solidFill>
                <a:schemeClr val="bg1"/>
              </a:solidFill>
              <a:latin typeface="Calibri" panose="020F0502020204030204" pitchFamily="34" charset="0"/>
            </a:endParaRPr>
          </a:p>
        </p:txBody>
      </p:sp>
      <p:sp>
        <p:nvSpPr>
          <p:cNvPr id="3" name="16-Point Star 2"/>
          <p:cNvSpPr/>
          <p:nvPr/>
        </p:nvSpPr>
        <p:spPr>
          <a:xfrm>
            <a:off x="381000" y="413266"/>
            <a:ext cx="152400" cy="152400"/>
          </a:xfrm>
          <a:prstGeom prst="star16">
            <a:avLst/>
          </a:prstGeom>
          <a:solidFill>
            <a:srgbClr val="C00000"/>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Merge 3"/>
          <p:cNvSpPr/>
          <p:nvPr/>
        </p:nvSpPr>
        <p:spPr>
          <a:xfrm rot="16200000">
            <a:off x="465820" y="1230294"/>
            <a:ext cx="83185" cy="190500"/>
          </a:xfrm>
          <a:prstGeom prst="flowChartMerge">
            <a:avLst/>
          </a:prstGeom>
          <a:solidFill>
            <a:srgbClr val="FFFF00"/>
          </a:solidFill>
          <a:ln w="25400" cap="flat" cmpd="sng" algn="ctr">
            <a:solidFill>
              <a:srgbClr val="00B050"/>
            </a:solidFill>
            <a:prstDash val="solid"/>
          </a:ln>
          <a:effectLst/>
        </p:spPr>
        <p:txBody>
          <a:bodyPr rot="0" spcFirstLastPara="0"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5" name="Rectangle 4"/>
          <p:cNvSpPr/>
          <p:nvPr/>
        </p:nvSpPr>
        <p:spPr>
          <a:xfrm>
            <a:off x="762000" y="1134476"/>
            <a:ext cx="2286000" cy="369332"/>
          </a:xfrm>
          <a:prstGeom prst="rect">
            <a:avLst/>
          </a:prstGeom>
        </p:spPr>
        <p:txBody>
          <a:bodyPr wrap="square">
            <a:spAutoFit/>
          </a:bodyPr>
          <a:lstStyle/>
          <a:p>
            <a:r>
              <a:rPr lang="en-IN" b="1" dirty="0" smtClean="0">
                <a:solidFill>
                  <a:schemeClr val="accent2">
                    <a:lumMod val="75000"/>
                  </a:schemeClr>
                </a:solidFill>
                <a:latin typeface="Calibri" panose="020F0502020204030204" pitchFamily="34" charset="0"/>
              </a:rPr>
              <a:t>AGING</a:t>
            </a:r>
            <a:endParaRPr lang="en-IN" b="1" dirty="0">
              <a:solidFill>
                <a:schemeClr val="accent2">
                  <a:lumMod val="75000"/>
                </a:schemeClr>
              </a:solidFill>
              <a:latin typeface="Calibri" panose="020F0502020204030204" pitchFamily="34" charset="0"/>
            </a:endParaRPr>
          </a:p>
        </p:txBody>
      </p:sp>
      <p:sp>
        <p:nvSpPr>
          <p:cNvPr id="6" name="Rectangle 5"/>
          <p:cNvSpPr/>
          <p:nvPr/>
        </p:nvSpPr>
        <p:spPr>
          <a:xfrm>
            <a:off x="762000" y="1524000"/>
            <a:ext cx="7620000" cy="369332"/>
          </a:xfrm>
          <a:prstGeom prst="rect">
            <a:avLst/>
          </a:prstGeom>
        </p:spPr>
        <p:txBody>
          <a:bodyPr wrap="square">
            <a:spAutoFit/>
          </a:bodyPr>
          <a:lstStyle/>
          <a:p>
            <a:r>
              <a:rPr lang="en-IN" dirty="0" smtClean="0">
                <a:solidFill>
                  <a:schemeClr val="bg1"/>
                </a:solidFill>
                <a:latin typeface="Calibri" panose="020F0502020204030204" pitchFamily="34" charset="0"/>
              </a:rPr>
              <a:t>Simply Brings in Changes in Flavour during Storage</a:t>
            </a:r>
            <a:endParaRPr lang="en-IN" dirty="0">
              <a:solidFill>
                <a:schemeClr val="bg1"/>
              </a:solidFill>
              <a:latin typeface="Calibri" panose="020F0502020204030204" pitchFamily="34" charset="0"/>
            </a:endParaRPr>
          </a:p>
        </p:txBody>
      </p:sp>
      <p:sp>
        <p:nvSpPr>
          <p:cNvPr id="7" name="Rectangle 6"/>
          <p:cNvSpPr/>
          <p:nvPr/>
        </p:nvSpPr>
        <p:spPr>
          <a:xfrm>
            <a:off x="755176" y="2630269"/>
            <a:ext cx="7620000" cy="369332"/>
          </a:xfrm>
          <a:prstGeom prst="rect">
            <a:avLst/>
          </a:prstGeom>
        </p:spPr>
        <p:txBody>
          <a:bodyPr wrap="square">
            <a:spAutoFit/>
          </a:bodyPr>
          <a:lstStyle/>
          <a:p>
            <a:r>
              <a:rPr lang="en-IN" dirty="0" smtClean="0">
                <a:solidFill>
                  <a:schemeClr val="bg1"/>
                </a:solidFill>
                <a:latin typeface="Calibri" panose="020F0502020204030204" pitchFamily="34" charset="0"/>
              </a:rPr>
              <a:t>Removes all most all caffeine from green coffee beans</a:t>
            </a:r>
            <a:endParaRPr lang="en-IN" dirty="0">
              <a:solidFill>
                <a:schemeClr val="bg1"/>
              </a:solidFill>
              <a:latin typeface="Calibri" panose="020F0502020204030204" pitchFamily="34" charset="0"/>
            </a:endParaRPr>
          </a:p>
        </p:txBody>
      </p:sp>
      <p:sp>
        <p:nvSpPr>
          <p:cNvPr id="8" name="Rectangle 7"/>
          <p:cNvSpPr/>
          <p:nvPr/>
        </p:nvSpPr>
        <p:spPr>
          <a:xfrm>
            <a:off x="755176" y="3087469"/>
            <a:ext cx="7620000" cy="369332"/>
          </a:xfrm>
          <a:prstGeom prst="rect">
            <a:avLst/>
          </a:prstGeom>
        </p:spPr>
        <p:txBody>
          <a:bodyPr wrap="square">
            <a:spAutoFit/>
          </a:bodyPr>
          <a:lstStyle/>
          <a:p>
            <a:r>
              <a:rPr lang="en-IN" dirty="0">
                <a:solidFill>
                  <a:schemeClr val="bg1"/>
                </a:solidFill>
                <a:latin typeface="Calibri" panose="020F0502020204030204" pitchFamily="34" charset="0"/>
              </a:rPr>
              <a:t>Under European law decaffeinated coffee must contain 0.1</a:t>
            </a:r>
            <a:r>
              <a:rPr lang="en-IN" dirty="0" smtClean="0">
                <a:solidFill>
                  <a:schemeClr val="bg1"/>
                </a:solidFill>
                <a:latin typeface="Calibri" panose="020F0502020204030204" pitchFamily="34" charset="0"/>
              </a:rPr>
              <a:t>% caffeine</a:t>
            </a:r>
            <a:endParaRPr lang="en-IN" dirty="0">
              <a:solidFill>
                <a:schemeClr val="bg1"/>
              </a:solidFill>
              <a:latin typeface="Calibri" panose="020F0502020204030204" pitchFamily="34" charset="0"/>
            </a:endParaRPr>
          </a:p>
        </p:txBody>
      </p:sp>
      <p:sp>
        <p:nvSpPr>
          <p:cNvPr id="9" name="Rectangle 8"/>
          <p:cNvSpPr/>
          <p:nvPr/>
        </p:nvSpPr>
        <p:spPr>
          <a:xfrm>
            <a:off x="755176" y="3544669"/>
            <a:ext cx="8388824" cy="646331"/>
          </a:xfrm>
          <a:prstGeom prst="rect">
            <a:avLst/>
          </a:prstGeom>
        </p:spPr>
        <p:txBody>
          <a:bodyPr wrap="square">
            <a:spAutoFit/>
          </a:bodyPr>
          <a:lstStyle/>
          <a:p>
            <a:r>
              <a:rPr lang="en-IN" dirty="0">
                <a:solidFill>
                  <a:schemeClr val="bg1"/>
                </a:solidFill>
                <a:latin typeface="Calibri" panose="020F0502020204030204" pitchFamily="34" charset="0"/>
              </a:rPr>
              <a:t>C</a:t>
            </a:r>
            <a:r>
              <a:rPr lang="en-IN" dirty="0" smtClean="0">
                <a:solidFill>
                  <a:schemeClr val="bg1"/>
                </a:solidFill>
                <a:latin typeface="Calibri" panose="020F0502020204030204" pitchFamily="34" charset="0"/>
              </a:rPr>
              <a:t>affeine extraction from </a:t>
            </a:r>
            <a:r>
              <a:rPr lang="en-IN" dirty="0">
                <a:solidFill>
                  <a:schemeClr val="bg1"/>
                </a:solidFill>
                <a:latin typeface="Calibri" panose="020F0502020204030204" pitchFamily="34" charset="0"/>
              </a:rPr>
              <a:t>the </a:t>
            </a:r>
            <a:r>
              <a:rPr lang="en-IN" dirty="0" smtClean="0">
                <a:solidFill>
                  <a:schemeClr val="bg1"/>
                </a:solidFill>
                <a:latin typeface="Calibri" panose="020F0502020204030204" pitchFamily="34" charset="0"/>
              </a:rPr>
              <a:t>green beans </a:t>
            </a:r>
            <a:r>
              <a:rPr lang="en-IN" dirty="0">
                <a:solidFill>
                  <a:schemeClr val="bg1"/>
                </a:solidFill>
                <a:latin typeface="Calibri" panose="020F0502020204030204" pitchFamily="34" charset="0"/>
              </a:rPr>
              <a:t>is done </a:t>
            </a:r>
            <a:r>
              <a:rPr lang="en-IN" dirty="0" smtClean="0">
                <a:solidFill>
                  <a:schemeClr val="bg1"/>
                </a:solidFill>
                <a:latin typeface="Calibri" panose="020F0502020204030204" pitchFamily="34" charset="0"/>
              </a:rPr>
              <a:t>with </a:t>
            </a:r>
            <a:r>
              <a:rPr lang="en-IN" dirty="0">
                <a:solidFill>
                  <a:schemeClr val="bg1"/>
                </a:solidFill>
                <a:latin typeface="Calibri" panose="020F0502020204030204" pitchFamily="34" charset="0"/>
              </a:rPr>
              <a:t>a solvent or activated </a:t>
            </a:r>
            <a:r>
              <a:rPr lang="en-IN" dirty="0" smtClean="0">
                <a:solidFill>
                  <a:schemeClr val="bg1"/>
                </a:solidFill>
                <a:latin typeface="Calibri" panose="020F0502020204030204" pitchFamily="34" charset="0"/>
              </a:rPr>
              <a:t>carbon</a:t>
            </a:r>
            <a:endParaRPr lang="en-IN" dirty="0">
              <a:solidFill>
                <a:schemeClr val="bg1"/>
              </a:solidFill>
              <a:latin typeface="Calibri" panose="020F0502020204030204" pitchFamily="34" charset="0"/>
            </a:endParaRPr>
          </a:p>
          <a:p>
            <a:endParaRPr lang="en-IN" dirty="0">
              <a:solidFill>
                <a:schemeClr val="bg1"/>
              </a:solidFill>
              <a:latin typeface="Calibri" panose="020F0502020204030204" pitchFamily="34" charset="0"/>
            </a:endParaRPr>
          </a:p>
        </p:txBody>
      </p:sp>
      <p:sp>
        <p:nvSpPr>
          <p:cNvPr id="10" name="Flowchart: Merge 9"/>
          <p:cNvSpPr/>
          <p:nvPr/>
        </p:nvSpPr>
        <p:spPr>
          <a:xfrm rot="16200000">
            <a:off x="477193" y="2177875"/>
            <a:ext cx="83185" cy="190500"/>
          </a:xfrm>
          <a:prstGeom prst="flowChartMerge">
            <a:avLst/>
          </a:prstGeom>
          <a:solidFill>
            <a:srgbClr val="FFFF00"/>
          </a:solidFill>
          <a:ln w="25400" cap="flat" cmpd="sng" algn="ctr">
            <a:solidFill>
              <a:srgbClr val="00B050"/>
            </a:solidFill>
            <a:prstDash val="solid"/>
          </a:ln>
          <a:effectLst/>
        </p:spPr>
        <p:txBody>
          <a:bodyPr rot="0" spcFirstLastPara="0"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1" name="Rectangle 10"/>
          <p:cNvSpPr/>
          <p:nvPr/>
        </p:nvSpPr>
        <p:spPr>
          <a:xfrm>
            <a:off x="773373" y="2082057"/>
            <a:ext cx="2286000" cy="369332"/>
          </a:xfrm>
          <a:prstGeom prst="rect">
            <a:avLst/>
          </a:prstGeom>
        </p:spPr>
        <p:txBody>
          <a:bodyPr wrap="square">
            <a:spAutoFit/>
          </a:bodyPr>
          <a:lstStyle/>
          <a:p>
            <a:r>
              <a:rPr lang="en-IN" b="1" dirty="0" smtClean="0">
                <a:solidFill>
                  <a:schemeClr val="accent2">
                    <a:lumMod val="75000"/>
                  </a:schemeClr>
                </a:solidFill>
                <a:latin typeface="Calibri" panose="020F0502020204030204" pitchFamily="34" charset="0"/>
              </a:rPr>
              <a:t>DECAFFEINATION</a:t>
            </a:r>
            <a:endParaRPr lang="en-IN" b="1" dirty="0">
              <a:solidFill>
                <a:schemeClr val="accent2">
                  <a:lumMod val="75000"/>
                </a:schemeClr>
              </a:solidFill>
              <a:latin typeface="Calibri" panose="020F0502020204030204" pitchFamily="34" charset="0"/>
            </a:endParaRPr>
          </a:p>
        </p:txBody>
      </p:sp>
      <p:pic>
        <p:nvPicPr>
          <p:cNvPr id="12" name="Picture 11"/>
          <p:cNvPicPr>
            <a:picLocks noChangeAspect="1"/>
          </p:cNvPicPr>
          <p:nvPr/>
        </p:nvPicPr>
        <p:blipFill rotWithShape="1">
          <a:blip r:embed="rId1">
            <a:extLst>
              <a:ext uri="{28A0092B-C50C-407E-A947-70E740481C1C}">
                <a14:useLocalDpi xmlns:a14="http://schemas.microsoft.com/office/drawing/2010/main" val="0"/>
              </a:ext>
            </a:extLst>
          </a:blip>
          <a:srcRect l="1123" t="3163" r="1123" b="3522"/>
          <a:stretch>
            <a:fillRect/>
          </a:stretch>
        </p:blipFill>
        <p:spPr>
          <a:xfrm>
            <a:off x="1676400" y="3996182"/>
            <a:ext cx="4132938" cy="2802797"/>
          </a:xfrm>
          <a:prstGeom prst="rect">
            <a:avLst/>
          </a:prstGeom>
        </p:spPr>
      </p:pic>
      <p:sp>
        <p:nvSpPr>
          <p:cNvPr id="13" name="TextBox 12"/>
          <p:cNvSpPr txBox="1"/>
          <p:nvPr/>
        </p:nvSpPr>
        <p:spPr>
          <a:xfrm>
            <a:off x="5892362" y="6324600"/>
            <a:ext cx="2759122" cy="307777"/>
          </a:xfrm>
          <a:prstGeom prst="rect">
            <a:avLst/>
          </a:prstGeom>
          <a:noFill/>
        </p:spPr>
        <p:txBody>
          <a:bodyPr wrap="square" rtlCol="0">
            <a:spAutoFit/>
          </a:bodyPr>
          <a:lstStyle/>
          <a:p>
            <a:r>
              <a:rPr lang="en-US" sz="1400" i="1" dirty="0">
                <a:solidFill>
                  <a:schemeClr val="bg1"/>
                </a:solidFill>
                <a:latin typeface="Calibri" panose="020F0502020204030204" pitchFamily="34" charset="0"/>
                <a:cs typeface="Calibri" panose="020F0502020204030204" pitchFamily="34" charset="0"/>
              </a:rPr>
              <a:t>Source: http://www.metodolog.ru/</a:t>
            </a:r>
            <a:endParaRPr lang="en-US" sz="1400" i="1" dirty="0">
              <a:solidFill>
                <a:schemeClr val="bg1"/>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4200" y="57090"/>
            <a:ext cx="3276600" cy="400110"/>
          </a:xfrm>
          <a:prstGeom prst="rect">
            <a:avLst/>
          </a:prstGeom>
          <a:noFill/>
          <a:ln>
            <a:solidFill>
              <a:srgbClr val="00B050"/>
            </a:solidFill>
          </a:ln>
        </p:spPr>
        <p:txBody>
          <a:bodyPr wrap="square" rtlCol="0">
            <a:spAutoFit/>
          </a:bodyPr>
          <a:lstStyle/>
          <a:p>
            <a:pPr algn="ctr"/>
            <a:r>
              <a:rPr lang="en-US" sz="2000" b="1" dirty="0" smtClean="0">
                <a:solidFill>
                  <a:srgbClr val="C00000"/>
                </a:solidFill>
                <a:latin typeface="Calibri" panose="020F0502020204030204" pitchFamily="34" charset="0"/>
                <a:cs typeface="Calibri" panose="020F0502020204030204" pitchFamily="34" charset="0"/>
              </a:rPr>
              <a:t>ROASTING</a:t>
            </a:r>
            <a:endParaRPr lang="en-US" sz="2000" b="1" dirty="0">
              <a:solidFill>
                <a:srgbClr val="C00000"/>
              </a:solidFill>
              <a:latin typeface="Calibri" panose="020F0502020204030204" pitchFamily="34" charset="0"/>
              <a:cs typeface="Calibri" panose="020F0502020204030204" pitchFamily="34" charset="0"/>
            </a:endParaRPr>
          </a:p>
        </p:txBody>
      </p:sp>
      <p:cxnSp>
        <p:nvCxnSpPr>
          <p:cNvPr id="3" name="Straight Connector 2"/>
          <p:cNvCxnSpPr>
            <a:endCxn id="2" idx="1"/>
          </p:cNvCxnSpPr>
          <p:nvPr/>
        </p:nvCxnSpPr>
        <p:spPr>
          <a:xfrm>
            <a:off x="0" y="257145"/>
            <a:ext cx="3124200" cy="0"/>
          </a:xfrm>
          <a:prstGeom prst="line">
            <a:avLst/>
          </a:prstGeom>
        </p:spPr>
        <p:style>
          <a:lnRef idx="1">
            <a:schemeClr val="accent4"/>
          </a:lnRef>
          <a:fillRef idx="0">
            <a:schemeClr val="accent4"/>
          </a:fillRef>
          <a:effectRef idx="0">
            <a:schemeClr val="accent4"/>
          </a:effectRef>
          <a:fontRef idx="minor">
            <a:schemeClr val="tx1"/>
          </a:fontRef>
        </p:style>
      </p:cxnSp>
      <p:cxnSp>
        <p:nvCxnSpPr>
          <p:cNvPr id="4" name="Straight Connector 3"/>
          <p:cNvCxnSpPr>
            <a:stCxn id="2" idx="3"/>
          </p:cNvCxnSpPr>
          <p:nvPr/>
        </p:nvCxnSpPr>
        <p:spPr>
          <a:xfrm>
            <a:off x="6400800" y="257145"/>
            <a:ext cx="2743200" cy="0"/>
          </a:xfrm>
          <a:prstGeom prst="line">
            <a:avLst/>
          </a:prstGeom>
        </p:spPr>
        <p:style>
          <a:lnRef idx="1">
            <a:schemeClr val="accent4"/>
          </a:lnRef>
          <a:fillRef idx="0">
            <a:schemeClr val="accent4"/>
          </a:fillRef>
          <a:effectRef idx="0">
            <a:schemeClr val="accent4"/>
          </a:effectRef>
          <a:fontRef idx="minor">
            <a:schemeClr val="tx1"/>
          </a:fontRef>
        </p:style>
      </p:cxnSp>
      <p:pic>
        <p:nvPicPr>
          <p:cNvPr id="5" name="Picture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123507" y="474260"/>
            <a:ext cx="1013669" cy="1013669"/>
          </a:xfrm>
          <a:prstGeom prst="rect">
            <a:avLst/>
          </a:prstGeom>
        </p:spPr>
      </p:pic>
      <p:sp>
        <p:nvSpPr>
          <p:cNvPr id="6" name="Pentagon 5"/>
          <p:cNvSpPr/>
          <p:nvPr/>
        </p:nvSpPr>
        <p:spPr>
          <a:xfrm>
            <a:off x="469392" y="1055132"/>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7" name="TextBox 6"/>
          <p:cNvSpPr txBox="1"/>
          <p:nvPr/>
        </p:nvSpPr>
        <p:spPr>
          <a:xfrm>
            <a:off x="774192" y="902732"/>
            <a:ext cx="8065008" cy="369332"/>
          </a:xfrm>
          <a:prstGeom prst="rect">
            <a:avLst/>
          </a:prstGeom>
          <a:noFill/>
        </p:spPr>
        <p:txBody>
          <a:bodyPr wrap="square" rtlCol="0">
            <a:spAutoFit/>
          </a:bodyPr>
          <a:lstStyle/>
          <a:p>
            <a:r>
              <a:rPr lang="en-IN" dirty="0">
                <a:solidFill>
                  <a:schemeClr val="bg1"/>
                </a:solidFill>
                <a:latin typeface="Calibri" panose="020F0502020204030204" pitchFamily="34" charset="0"/>
              </a:rPr>
              <a:t>Roasting transforms green coffee into the aromatic brown beans</a:t>
            </a:r>
            <a:endParaRPr lang="en-US" dirty="0">
              <a:solidFill>
                <a:schemeClr val="bg1"/>
              </a:solidFill>
              <a:latin typeface="Calibri" panose="020F0502020204030204" pitchFamily="34" charset="0"/>
              <a:cs typeface="Calibri" panose="020F0502020204030204" pitchFamily="34" charset="0"/>
            </a:endParaRPr>
          </a:p>
        </p:txBody>
      </p:sp>
      <p:sp>
        <p:nvSpPr>
          <p:cNvPr id="8" name="Pentagon 7"/>
          <p:cNvSpPr/>
          <p:nvPr/>
        </p:nvSpPr>
        <p:spPr>
          <a:xfrm>
            <a:off x="469392" y="1600200"/>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9" name="TextBox 8"/>
          <p:cNvSpPr txBox="1"/>
          <p:nvPr/>
        </p:nvSpPr>
        <p:spPr>
          <a:xfrm>
            <a:off x="774192" y="1447800"/>
            <a:ext cx="8293608" cy="369332"/>
          </a:xfrm>
          <a:prstGeom prst="rect">
            <a:avLst/>
          </a:prstGeom>
          <a:noFill/>
        </p:spPr>
        <p:txBody>
          <a:bodyPr wrap="square" rtlCol="0">
            <a:spAutoFit/>
          </a:bodyPr>
          <a:lstStyle/>
          <a:p>
            <a:r>
              <a:rPr lang="en-US" dirty="0" smtClean="0">
                <a:solidFill>
                  <a:schemeClr val="bg1"/>
                </a:solidFill>
                <a:latin typeface="Calibri" panose="020F0502020204030204" pitchFamily="34" charset="0"/>
                <a:cs typeface="Calibri" panose="020F0502020204030204" pitchFamily="34" charset="0"/>
              </a:rPr>
              <a:t>Roasting Develops Aroma &amp; Flavor by pyrolysis</a:t>
            </a:r>
            <a:endParaRPr lang="en-US" dirty="0">
              <a:solidFill>
                <a:schemeClr val="bg1"/>
              </a:solidFill>
              <a:latin typeface="Calibri" panose="020F0502020204030204" pitchFamily="34" charset="0"/>
              <a:cs typeface="Calibri" panose="020F0502020204030204" pitchFamily="34" charset="0"/>
            </a:endParaRPr>
          </a:p>
        </p:txBody>
      </p:sp>
      <p:sp>
        <p:nvSpPr>
          <p:cNvPr id="10" name="Pentagon 9"/>
          <p:cNvSpPr/>
          <p:nvPr/>
        </p:nvSpPr>
        <p:spPr>
          <a:xfrm>
            <a:off x="457200" y="2198132"/>
            <a:ext cx="164592" cy="64008"/>
          </a:xfrm>
          <a:prstGeom prst="homePlate">
            <a:avLst/>
          </a:prstGeom>
          <a:solidFill>
            <a:srgbClr val="00B050"/>
          </a:solidFill>
          <a:ln>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en-US"/>
          </a:p>
        </p:txBody>
      </p:sp>
      <p:sp>
        <p:nvSpPr>
          <p:cNvPr id="11" name="TextBox 10"/>
          <p:cNvSpPr txBox="1"/>
          <p:nvPr/>
        </p:nvSpPr>
        <p:spPr>
          <a:xfrm>
            <a:off x="762000" y="2045732"/>
            <a:ext cx="8065008" cy="369332"/>
          </a:xfrm>
          <a:prstGeom prst="rect">
            <a:avLst/>
          </a:prstGeom>
          <a:noFill/>
        </p:spPr>
        <p:txBody>
          <a:bodyPr wrap="square" rtlCol="0">
            <a:spAutoFit/>
          </a:bodyPr>
          <a:lstStyle/>
          <a:p>
            <a:r>
              <a:rPr lang="en-US" dirty="0" smtClean="0">
                <a:solidFill>
                  <a:schemeClr val="bg1"/>
                </a:solidFill>
                <a:latin typeface="Calibri" panose="020F0502020204030204" pitchFamily="34" charset="0"/>
                <a:cs typeface="Calibri" panose="020F0502020204030204" pitchFamily="34" charset="0"/>
              </a:rPr>
              <a:t>There are three types of roast </a:t>
            </a:r>
            <a:endParaRPr lang="en-US" dirty="0">
              <a:solidFill>
                <a:schemeClr val="bg1"/>
              </a:solidFill>
              <a:latin typeface="Calibri" panose="020F0502020204030204" pitchFamily="34" charset="0"/>
              <a:cs typeface="Calibri" panose="020F0502020204030204" pitchFamily="34" charset="0"/>
            </a:endParaRPr>
          </a:p>
        </p:txBody>
      </p:sp>
      <p:sp>
        <p:nvSpPr>
          <p:cNvPr id="14" name="Flowchart: Merge 13"/>
          <p:cNvSpPr/>
          <p:nvPr/>
        </p:nvSpPr>
        <p:spPr>
          <a:xfrm rot="16200000">
            <a:off x="987847" y="2645085"/>
            <a:ext cx="83185" cy="190500"/>
          </a:xfrm>
          <a:prstGeom prst="flowChartMerge">
            <a:avLst/>
          </a:prstGeom>
          <a:solidFill>
            <a:srgbClr val="FFFF00"/>
          </a:solidFill>
          <a:ln w="25400" cap="flat" cmpd="sng" algn="ctr">
            <a:solidFill>
              <a:srgbClr val="00B050"/>
            </a:solidFill>
            <a:prstDash val="solid"/>
          </a:ln>
          <a:effectLst/>
        </p:spPr>
        <p:txBody>
          <a:bodyPr rot="0" spcFirstLastPara="0"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5" name="Rectangle 14"/>
          <p:cNvSpPr/>
          <p:nvPr/>
        </p:nvSpPr>
        <p:spPr>
          <a:xfrm>
            <a:off x="1284027" y="2549267"/>
            <a:ext cx="2286000" cy="369332"/>
          </a:xfrm>
          <a:prstGeom prst="rect">
            <a:avLst/>
          </a:prstGeom>
        </p:spPr>
        <p:txBody>
          <a:bodyPr wrap="square">
            <a:spAutoFit/>
          </a:bodyPr>
          <a:lstStyle/>
          <a:p>
            <a:r>
              <a:rPr lang="en-IN" b="1" dirty="0" smtClean="0">
                <a:solidFill>
                  <a:schemeClr val="accent2">
                    <a:lumMod val="75000"/>
                  </a:schemeClr>
                </a:solidFill>
                <a:latin typeface="Calibri" panose="020F0502020204030204" pitchFamily="34" charset="0"/>
              </a:rPr>
              <a:t>LIGHT ROAST</a:t>
            </a:r>
            <a:endParaRPr lang="en-IN" b="1" dirty="0">
              <a:solidFill>
                <a:schemeClr val="accent2">
                  <a:lumMod val="75000"/>
                </a:schemeClr>
              </a:solidFill>
              <a:latin typeface="Calibri" panose="020F0502020204030204" pitchFamily="34" charset="0"/>
            </a:endParaRP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4189" y="3202277"/>
            <a:ext cx="3233343" cy="2096158"/>
          </a:xfrm>
          <a:prstGeom prst="rect">
            <a:avLst/>
          </a:prstGeom>
        </p:spPr>
      </p:pic>
      <p:sp>
        <p:nvSpPr>
          <p:cNvPr id="21" name="Rectangle 20"/>
          <p:cNvSpPr/>
          <p:nvPr/>
        </p:nvSpPr>
        <p:spPr>
          <a:xfrm>
            <a:off x="857267" y="5534561"/>
            <a:ext cx="3638533" cy="1323439"/>
          </a:xfrm>
          <a:prstGeom prst="rect">
            <a:avLst/>
          </a:prstGeom>
        </p:spPr>
        <p:txBody>
          <a:bodyPr wrap="square">
            <a:spAutoFit/>
          </a:bodyPr>
          <a:lstStyle/>
          <a:p>
            <a:r>
              <a:rPr lang="en-IN" sz="1600" dirty="0">
                <a:solidFill>
                  <a:srgbClr val="000000"/>
                </a:solidFill>
                <a:latin typeface="Calibri" panose="020F0502020204030204" pitchFamily="34" charset="0"/>
              </a:rPr>
              <a:t>196 °C </a:t>
            </a:r>
            <a:r>
              <a:rPr lang="en-IN" sz="1600" dirty="0" smtClean="0">
                <a:solidFill>
                  <a:srgbClr val="000000"/>
                </a:solidFill>
                <a:latin typeface="Calibri" panose="020F0502020204030204" pitchFamily="34" charset="0"/>
              </a:rPr>
              <a:t> </a:t>
            </a:r>
            <a:r>
              <a:rPr lang="en-IN" sz="1600" b="1" i="1" dirty="0">
                <a:solidFill>
                  <a:srgbClr val="0070C0"/>
                </a:solidFill>
                <a:latin typeface="Calibri" panose="020F0502020204030204" pitchFamily="34" charset="0"/>
              </a:rPr>
              <a:t>Cinnamon Roast</a:t>
            </a:r>
            <a:br>
              <a:rPr lang="en-IN" sz="1600" dirty="0">
                <a:latin typeface="Calibri" panose="020F0502020204030204" pitchFamily="34" charset="0"/>
              </a:rPr>
            </a:br>
            <a:r>
              <a:rPr lang="en-IN" sz="1600" dirty="0">
                <a:solidFill>
                  <a:srgbClr val="000000"/>
                </a:solidFill>
                <a:latin typeface="Calibri" panose="020F0502020204030204" pitchFamily="34" charset="0"/>
              </a:rPr>
              <a:t>A very light roast level, immediately at first crack. Sweetness is underdeveloped</a:t>
            </a:r>
            <a:r>
              <a:rPr lang="en-IN" sz="1600" dirty="0" smtClean="0">
                <a:solidFill>
                  <a:srgbClr val="000000"/>
                </a:solidFill>
                <a:latin typeface="Calibri" panose="020F0502020204030204" pitchFamily="34" charset="0"/>
              </a:rPr>
              <a:t>, </a:t>
            </a:r>
            <a:r>
              <a:rPr lang="en-IN" sz="1600" dirty="0">
                <a:solidFill>
                  <a:srgbClr val="000000"/>
                </a:solidFill>
                <a:latin typeface="Calibri" panose="020F0502020204030204" pitchFamily="34" charset="0"/>
              </a:rPr>
              <a:t>grassy </a:t>
            </a:r>
            <a:r>
              <a:rPr lang="en-IN" sz="1600" dirty="0" smtClean="0">
                <a:solidFill>
                  <a:srgbClr val="000000"/>
                </a:solidFill>
                <a:latin typeface="Calibri" panose="020F0502020204030204" pitchFamily="34" charset="0"/>
              </a:rPr>
              <a:t>flavour, </a:t>
            </a:r>
            <a:r>
              <a:rPr lang="en-IN" sz="1600" dirty="0">
                <a:solidFill>
                  <a:srgbClr val="000000"/>
                </a:solidFill>
                <a:latin typeface="Calibri" panose="020F0502020204030204" pitchFamily="34" charset="0"/>
              </a:rPr>
              <a:t>and sharp acidity prominent.</a:t>
            </a:r>
            <a:endParaRPr lang="en-IN" sz="1600" dirty="0">
              <a:latin typeface="Calibri" panose="020F0502020204030204" pitchFamily="34" charset="0"/>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6926" y="3159650"/>
            <a:ext cx="3233343" cy="2088000"/>
          </a:xfrm>
          <a:prstGeom prst="rect">
            <a:avLst/>
          </a:prstGeom>
        </p:spPr>
      </p:pic>
      <p:sp>
        <p:nvSpPr>
          <p:cNvPr id="23" name="Rectangle 22"/>
          <p:cNvSpPr/>
          <p:nvPr/>
        </p:nvSpPr>
        <p:spPr>
          <a:xfrm>
            <a:off x="5796926" y="5517501"/>
            <a:ext cx="3406803" cy="1323439"/>
          </a:xfrm>
          <a:prstGeom prst="rect">
            <a:avLst/>
          </a:prstGeom>
        </p:spPr>
        <p:txBody>
          <a:bodyPr wrap="square">
            <a:spAutoFit/>
          </a:bodyPr>
          <a:lstStyle/>
          <a:p>
            <a:r>
              <a:rPr lang="en-IN" sz="1600" dirty="0">
                <a:solidFill>
                  <a:srgbClr val="000000"/>
                </a:solidFill>
                <a:latin typeface="Calibri" panose="020F0502020204030204" pitchFamily="34" charset="0"/>
              </a:rPr>
              <a:t>205 °</a:t>
            </a:r>
            <a:r>
              <a:rPr lang="en-IN" sz="1600" dirty="0" smtClean="0">
                <a:solidFill>
                  <a:srgbClr val="000000"/>
                </a:solidFill>
                <a:latin typeface="Calibri" panose="020F0502020204030204" pitchFamily="34" charset="0"/>
              </a:rPr>
              <a:t>C </a:t>
            </a:r>
            <a:r>
              <a:rPr lang="en-IN" sz="1600" b="1" i="1" dirty="0">
                <a:solidFill>
                  <a:srgbClr val="0070C0"/>
                </a:solidFill>
                <a:latin typeface="Calibri" panose="020F0502020204030204" pitchFamily="34" charset="0"/>
              </a:rPr>
              <a:t>Moderate-light </a:t>
            </a:r>
            <a:r>
              <a:rPr lang="en-IN" sz="1600" b="1" i="1" dirty="0" smtClean="0">
                <a:solidFill>
                  <a:srgbClr val="0070C0"/>
                </a:solidFill>
                <a:latin typeface="Calibri" panose="020F0502020204030204" pitchFamily="34" charset="0"/>
              </a:rPr>
              <a:t>Roast</a:t>
            </a:r>
            <a:br>
              <a:rPr lang="en-IN" sz="1600" b="1" i="1" dirty="0">
                <a:solidFill>
                  <a:srgbClr val="0070C0"/>
                </a:solidFill>
                <a:latin typeface="Calibri" panose="020F0502020204030204" pitchFamily="34" charset="0"/>
              </a:rPr>
            </a:br>
            <a:r>
              <a:rPr lang="en-IN" sz="1600" dirty="0">
                <a:solidFill>
                  <a:srgbClr val="000000"/>
                </a:solidFill>
                <a:latin typeface="Calibri" panose="020F0502020204030204" pitchFamily="34" charset="0"/>
              </a:rPr>
              <a:t>Moderate light </a:t>
            </a:r>
            <a:r>
              <a:rPr lang="en-IN" sz="1600" dirty="0" smtClean="0">
                <a:solidFill>
                  <a:srgbClr val="000000"/>
                </a:solidFill>
                <a:latin typeface="Calibri" panose="020F0502020204030204" pitchFamily="34" charset="0"/>
              </a:rPr>
              <a:t>brown. </a:t>
            </a:r>
            <a:r>
              <a:rPr lang="en-IN" sz="1600" dirty="0">
                <a:solidFill>
                  <a:srgbClr val="000000"/>
                </a:solidFill>
                <a:latin typeface="Calibri" panose="020F0502020204030204" pitchFamily="34" charset="0"/>
              </a:rPr>
              <a:t>A preferred roast for many specialty roasters, highlights origin characteristics as well as </a:t>
            </a:r>
            <a:r>
              <a:rPr lang="en-IN" sz="1600" dirty="0" smtClean="0">
                <a:solidFill>
                  <a:srgbClr val="000000"/>
                </a:solidFill>
                <a:latin typeface="Calibri" panose="020F0502020204030204" pitchFamily="34" charset="0"/>
              </a:rPr>
              <a:t> </a:t>
            </a:r>
            <a:r>
              <a:rPr lang="en-IN" sz="1600" dirty="0">
                <a:solidFill>
                  <a:srgbClr val="000000"/>
                </a:solidFill>
                <a:latin typeface="Calibri" panose="020F0502020204030204" pitchFamily="34" charset="0"/>
              </a:rPr>
              <a:t>acidity.</a:t>
            </a:r>
            <a:endParaRPr lang="en-IN" sz="1600"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4200" y="57090"/>
            <a:ext cx="3276600" cy="400110"/>
          </a:xfrm>
          <a:prstGeom prst="rect">
            <a:avLst/>
          </a:prstGeom>
          <a:noFill/>
          <a:ln>
            <a:solidFill>
              <a:srgbClr val="00B050"/>
            </a:solidFill>
          </a:ln>
        </p:spPr>
        <p:txBody>
          <a:bodyPr wrap="square" rtlCol="0">
            <a:spAutoFit/>
          </a:bodyPr>
          <a:lstStyle/>
          <a:p>
            <a:pPr algn="ctr"/>
            <a:r>
              <a:rPr lang="en-US" sz="2000" b="1" dirty="0" smtClean="0">
                <a:solidFill>
                  <a:srgbClr val="C00000"/>
                </a:solidFill>
                <a:latin typeface="Calibri" panose="020F0502020204030204" pitchFamily="34" charset="0"/>
                <a:cs typeface="Calibri" panose="020F0502020204030204" pitchFamily="34" charset="0"/>
              </a:rPr>
              <a:t>ROASTING</a:t>
            </a:r>
            <a:endParaRPr lang="en-US" sz="2000" b="1" dirty="0">
              <a:solidFill>
                <a:srgbClr val="C00000"/>
              </a:solidFill>
              <a:latin typeface="Calibri" panose="020F0502020204030204" pitchFamily="34" charset="0"/>
              <a:cs typeface="Calibri" panose="020F0502020204030204" pitchFamily="34" charset="0"/>
            </a:endParaRPr>
          </a:p>
        </p:txBody>
      </p:sp>
      <p:sp>
        <p:nvSpPr>
          <p:cNvPr id="3" name="Flowchart: Merge 2"/>
          <p:cNvSpPr/>
          <p:nvPr/>
        </p:nvSpPr>
        <p:spPr>
          <a:xfrm rot="16200000">
            <a:off x="542020" y="1391218"/>
            <a:ext cx="83185" cy="190500"/>
          </a:xfrm>
          <a:prstGeom prst="flowChartMerge">
            <a:avLst/>
          </a:prstGeom>
          <a:solidFill>
            <a:srgbClr val="FFFF00"/>
          </a:solidFill>
          <a:ln w="25400" cap="flat" cmpd="sng" algn="ctr">
            <a:solidFill>
              <a:srgbClr val="00B050"/>
            </a:solidFill>
            <a:prstDash val="solid"/>
          </a:ln>
          <a:effectLst/>
        </p:spPr>
        <p:txBody>
          <a:bodyPr rot="0" spcFirstLastPara="0"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4" name="Rectangle 3"/>
          <p:cNvSpPr/>
          <p:nvPr/>
        </p:nvSpPr>
        <p:spPr>
          <a:xfrm>
            <a:off x="838200" y="1295400"/>
            <a:ext cx="2286000" cy="369332"/>
          </a:xfrm>
          <a:prstGeom prst="rect">
            <a:avLst/>
          </a:prstGeom>
        </p:spPr>
        <p:txBody>
          <a:bodyPr wrap="square">
            <a:spAutoFit/>
          </a:bodyPr>
          <a:lstStyle/>
          <a:p>
            <a:r>
              <a:rPr lang="en-IN" b="1" dirty="0" smtClean="0">
                <a:solidFill>
                  <a:schemeClr val="accent2">
                    <a:lumMod val="75000"/>
                  </a:schemeClr>
                </a:solidFill>
                <a:latin typeface="Calibri" panose="020F0502020204030204" pitchFamily="34" charset="0"/>
              </a:rPr>
              <a:t>MEDIUM ROAST</a:t>
            </a:r>
            <a:endParaRPr lang="en-IN" b="1" dirty="0">
              <a:solidFill>
                <a:schemeClr val="accent2">
                  <a:lumMod val="75000"/>
                </a:schemeClr>
              </a:solidFill>
              <a:latin typeface="Calibri" panose="020F0502020204030204" pitchFamily="34" charset="0"/>
            </a:endParaRPr>
          </a:p>
        </p:txBody>
      </p:sp>
      <p:sp>
        <p:nvSpPr>
          <p:cNvPr id="5" name="Rectangle 4"/>
          <p:cNvSpPr/>
          <p:nvPr/>
        </p:nvSpPr>
        <p:spPr>
          <a:xfrm>
            <a:off x="381000" y="4495800"/>
            <a:ext cx="3810000" cy="1077218"/>
          </a:xfrm>
          <a:prstGeom prst="rect">
            <a:avLst/>
          </a:prstGeom>
        </p:spPr>
        <p:txBody>
          <a:bodyPr wrap="square">
            <a:spAutoFit/>
          </a:bodyPr>
          <a:lstStyle/>
          <a:p>
            <a:r>
              <a:rPr lang="en-IN" sz="1600" dirty="0">
                <a:solidFill>
                  <a:srgbClr val="000000"/>
                </a:solidFill>
                <a:latin typeface="Calibri" panose="020F0502020204030204" pitchFamily="34" charset="0"/>
              </a:rPr>
              <a:t>210 °</a:t>
            </a:r>
            <a:r>
              <a:rPr lang="en-IN" sz="1600" dirty="0" smtClean="0">
                <a:solidFill>
                  <a:srgbClr val="000000"/>
                </a:solidFill>
                <a:latin typeface="Calibri" panose="020F0502020204030204" pitchFamily="34" charset="0"/>
              </a:rPr>
              <a:t>C </a:t>
            </a:r>
            <a:r>
              <a:rPr lang="en-IN" sz="1600" b="1" i="1" dirty="0">
                <a:solidFill>
                  <a:srgbClr val="0070C0"/>
                </a:solidFill>
                <a:latin typeface="Calibri" panose="020F0502020204030204" pitchFamily="34" charset="0"/>
              </a:rPr>
              <a:t>American Roast</a:t>
            </a:r>
            <a:br>
              <a:rPr lang="en-IN" sz="1600" dirty="0">
                <a:latin typeface="Calibri" panose="020F0502020204030204" pitchFamily="34" charset="0"/>
              </a:rPr>
            </a:br>
            <a:r>
              <a:rPr lang="en-IN" sz="1600" dirty="0">
                <a:solidFill>
                  <a:srgbClr val="000000"/>
                </a:solidFill>
                <a:latin typeface="Calibri" panose="020F0502020204030204" pitchFamily="34" charset="0"/>
              </a:rPr>
              <a:t>Medium light brown, developed during first crack. Acidity is slightly muted, but origin character is still preserved.</a:t>
            </a:r>
            <a:endParaRPr lang="en-IN" sz="1600" dirty="0">
              <a:latin typeface="Calibri" panose="020F0502020204030204" pitchFamily="34" charset="0"/>
            </a:endParaRPr>
          </a:p>
        </p:txBody>
      </p:sp>
      <p:sp>
        <p:nvSpPr>
          <p:cNvPr id="6" name="Rectangle 5"/>
          <p:cNvSpPr/>
          <p:nvPr/>
        </p:nvSpPr>
        <p:spPr>
          <a:xfrm>
            <a:off x="5202072" y="4495800"/>
            <a:ext cx="3941928" cy="1077218"/>
          </a:xfrm>
          <a:prstGeom prst="rect">
            <a:avLst/>
          </a:prstGeom>
        </p:spPr>
        <p:txBody>
          <a:bodyPr wrap="square">
            <a:spAutoFit/>
          </a:bodyPr>
          <a:lstStyle/>
          <a:p>
            <a:r>
              <a:rPr lang="en-IN" sz="1600" dirty="0">
                <a:solidFill>
                  <a:srgbClr val="000000"/>
                </a:solidFill>
                <a:latin typeface="Calibri" panose="020F0502020204030204" pitchFamily="34" charset="0"/>
              </a:rPr>
              <a:t>219 °</a:t>
            </a:r>
            <a:r>
              <a:rPr lang="en-IN" sz="1600" dirty="0" smtClean="0">
                <a:solidFill>
                  <a:srgbClr val="000000"/>
                </a:solidFill>
                <a:latin typeface="Calibri" panose="020F0502020204030204" pitchFamily="34" charset="0"/>
              </a:rPr>
              <a:t>C </a:t>
            </a:r>
            <a:r>
              <a:rPr lang="en-IN" sz="1600" b="1" i="1" dirty="0">
                <a:solidFill>
                  <a:srgbClr val="0070C0"/>
                </a:solidFill>
                <a:latin typeface="Calibri" panose="020F0502020204030204" pitchFamily="34" charset="0"/>
              </a:rPr>
              <a:t>City Roast</a:t>
            </a:r>
            <a:br>
              <a:rPr lang="en-IN" sz="1600" dirty="0">
                <a:latin typeface="Calibri" panose="020F0502020204030204" pitchFamily="34" charset="0"/>
              </a:rPr>
            </a:br>
            <a:r>
              <a:rPr lang="en-IN" sz="1600" dirty="0">
                <a:solidFill>
                  <a:srgbClr val="000000"/>
                </a:solidFill>
                <a:latin typeface="Calibri" panose="020F0502020204030204" pitchFamily="34" charset="0"/>
              </a:rPr>
              <a:t>Medium brown, common for most specialty coffee. Good for tasting the varietal character of a bean, although roast character </a:t>
            </a:r>
            <a:r>
              <a:rPr lang="en-IN" sz="1600" dirty="0" smtClean="0">
                <a:solidFill>
                  <a:srgbClr val="000000"/>
                </a:solidFill>
                <a:latin typeface="Calibri" panose="020F0502020204030204" pitchFamily="34" charset="0"/>
              </a:rPr>
              <a:t>is present</a:t>
            </a:r>
            <a:endParaRPr lang="en-IN" sz="1600" dirty="0">
              <a:latin typeface="Calibri" panose="020F0502020204030204" pitchFamily="34" charset="0"/>
            </a:endParaRPr>
          </a:p>
        </p:txBody>
      </p:sp>
      <p:pic>
        <p:nvPicPr>
          <p:cNvPr id="7" name="Picture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1000" y="1884056"/>
            <a:ext cx="3256686" cy="2087619"/>
          </a:xfrm>
          <a:prstGeom prst="rect">
            <a:avLst/>
          </a:prstGeom>
        </p:spPr>
      </p:pic>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2600" y="1884056"/>
            <a:ext cx="3256686" cy="2087619"/>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4200" y="57090"/>
            <a:ext cx="3276600" cy="400110"/>
          </a:xfrm>
          <a:prstGeom prst="rect">
            <a:avLst/>
          </a:prstGeom>
          <a:noFill/>
          <a:ln>
            <a:solidFill>
              <a:srgbClr val="00B050"/>
            </a:solidFill>
          </a:ln>
        </p:spPr>
        <p:txBody>
          <a:bodyPr wrap="square" rtlCol="0">
            <a:spAutoFit/>
          </a:bodyPr>
          <a:lstStyle/>
          <a:p>
            <a:pPr algn="ctr"/>
            <a:r>
              <a:rPr lang="en-US" sz="2000" b="1" dirty="0" smtClean="0">
                <a:solidFill>
                  <a:srgbClr val="C00000"/>
                </a:solidFill>
                <a:latin typeface="Calibri" panose="020F0502020204030204" pitchFamily="34" charset="0"/>
                <a:cs typeface="Calibri" panose="020F0502020204030204" pitchFamily="34" charset="0"/>
              </a:rPr>
              <a:t>ROASTING</a:t>
            </a:r>
            <a:endParaRPr lang="en-US" sz="2000" b="1" dirty="0">
              <a:solidFill>
                <a:srgbClr val="C00000"/>
              </a:solidFill>
              <a:latin typeface="Calibri" panose="020F0502020204030204" pitchFamily="34" charset="0"/>
              <a:cs typeface="Calibri" panose="020F0502020204030204" pitchFamily="34" charset="0"/>
            </a:endParaRPr>
          </a:p>
        </p:txBody>
      </p:sp>
      <p:sp>
        <p:nvSpPr>
          <p:cNvPr id="5" name="Flowchart: Merge 4"/>
          <p:cNvSpPr/>
          <p:nvPr/>
        </p:nvSpPr>
        <p:spPr>
          <a:xfrm rot="16200000">
            <a:off x="542020" y="1391218"/>
            <a:ext cx="83185" cy="190500"/>
          </a:xfrm>
          <a:prstGeom prst="flowChartMerge">
            <a:avLst/>
          </a:prstGeom>
          <a:solidFill>
            <a:srgbClr val="FFFF00"/>
          </a:solidFill>
          <a:ln w="25400" cap="flat" cmpd="sng" algn="ctr">
            <a:solidFill>
              <a:srgbClr val="00B050"/>
            </a:solidFill>
            <a:prstDash val="solid"/>
          </a:ln>
          <a:effectLst/>
        </p:spPr>
        <p:txBody>
          <a:bodyPr rot="0" spcFirstLastPara="0"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 name="Rectangle 5"/>
          <p:cNvSpPr/>
          <p:nvPr/>
        </p:nvSpPr>
        <p:spPr>
          <a:xfrm>
            <a:off x="838200" y="1295400"/>
            <a:ext cx="2286000" cy="369332"/>
          </a:xfrm>
          <a:prstGeom prst="rect">
            <a:avLst/>
          </a:prstGeom>
        </p:spPr>
        <p:txBody>
          <a:bodyPr wrap="square">
            <a:spAutoFit/>
          </a:bodyPr>
          <a:lstStyle/>
          <a:p>
            <a:r>
              <a:rPr lang="en-IN" b="1" dirty="0" smtClean="0">
                <a:solidFill>
                  <a:schemeClr val="accent2">
                    <a:lumMod val="75000"/>
                  </a:schemeClr>
                </a:solidFill>
                <a:latin typeface="Calibri" panose="020F0502020204030204" pitchFamily="34" charset="0"/>
              </a:rPr>
              <a:t>DARK ROAST</a:t>
            </a:r>
            <a:endParaRPr lang="en-IN" b="1" dirty="0">
              <a:solidFill>
                <a:schemeClr val="accent2">
                  <a:lumMod val="75000"/>
                </a:schemeClr>
              </a:solidFill>
              <a:latin typeface="Calibri" panose="020F0502020204030204" pitchFamily="34" charset="0"/>
            </a:endParaRPr>
          </a:p>
        </p:txBody>
      </p:sp>
      <p:sp>
        <p:nvSpPr>
          <p:cNvPr id="7" name="Rectangle 6"/>
          <p:cNvSpPr/>
          <p:nvPr/>
        </p:nvSpPr>
        <p:spPr>
          <a:xfrm>
            <a:off x="381000" y="4495800"/>
            <a:ext cx="3810000" cy="1569660"/>
          </a:xfrm>
          <a:prstGeom prst="rect">
            <a:avLst/>
          </a:prstGeom>
        </p:spPr>
        <p:txBody>
          <a:bodyPr wrap="square">
            <a:spAutoFit/>
          </a:bodyPr>
          <a:lstStyle/>
          <a:p>
            <a:r>
              <a:rPr lang="en-IN" sz="1600" dirty="0">
                <a:solidFill>
                  <a:schemeClr val="bg1"/>
                </a:solidFill>
                <a:latin typeface="Calibri" panose="020F0502020204030204" pitchFamily="34" charset="0"/>
              </a:rPr>
              <a:t>225 °</a:t>
            </a:r>
            <a:r>
              <a:rPr lang="en-IN" sz="1600" dirty="0" smtClean="0">
                <a:solidFill>
                  <a:schemeClr val="bg1"/>
                </a:solidFill>
                <a:latin typeface="Calibri" panose="020F0502020204030204" pitchFamily="34" charset="0"/>
              </a:rPr>
              <a:t>C </a:t>
            </a:r>
            <a:r>
              <a:rPr lang="en-IN" sz="1600" b="1" i="1" dirty="0">
                <a:solidFill>
                  <a:srgbClr val="0070C0"/>
                </a:solidFill>
                <a:latin typeface="Calibri" panose="020F0502020204030204" pitchFamily="34" charset="0"/>
              </a:rPr>
              <a:t>Full City Roast</a:t>
            </a:r>
            <a:br>
              <a:rPr lang="en-IN" sz="1600" dirty="0">
                <a:solidFill>
                  <a:schemeClr val="bg1"/>
                </a:solidFill>
                <a:latin typeface="Calibri" panose="020F0502020204030204" pitchFamily="34" charset="0"/>
              </a:rPr>
            </a:br>
            <a:r>
              <a:rPr lang="en-IN" sz="1600" dirty="0">
                <a:solidFill>
                  <a:schemeClr val="bg1"/>
                </a:solidFill>
                <a:latin typeface="Calibri" panose="020F0502020204030204" pitchFamily="34" charset="0"/>
              </a:rPr>
              <a:t>Medium dark brown with occasional oil sheen, roast character is prominent. At the beginning of second crack</a:t>
            </a:r>
            <a:r>
              <a:rPr lang="en-IN" sz="1600" dirty="0" smtClean="0">
                <a:solidFill>
                  <a:schemeClr val="bg1"/>
                </a:solidFill>
                <a:latin typeface="Calibri" panose="020F0502020204030204" pitchFamily="34" charset="0"/>
              </a:rPr>
              <a:t>. </a:t>
            </a:r>
            <a:r>
              <a:rPr lang="en-IN" sz="1600" dirty="0">
                <a:solidFill>
                  <a:schemeClr val="bg1"/>
                </a:solidFill>
                <a:latin typeface="Calibri" panose="020F0502020204030204" pitchFamily="34" charset="0"/>
              </a:rPr>
              <a:t>Any origin </a:t>
            </a:r>
            <a:r>
              <a:rPr lang="en-IN" sz="1600" dirty="0" smtClean="0">
                <a:solidFill>
                  <a:schemeClr val="bg1"/>
                </a:solidFill>
                <a:latin typeface="Calibri" panose="020F0502020204030204" pitchFamily="34" charset="0"/>
              </a:rPr>
              <a:t>characteristics may be slightly present</a:t>
            </a:r>
            <a:endParaRPr lang="en-IN" sz="1600" dirty="0">
              <a:solidFill>
                <a:schemeClr val="bg1"/>
              </a:solidFill>
              <a:latin typeface="Calibri" panose="020F0502020204030204" pitchFamily="34" charset="0"/>
            </a:endParaRPr>
          </a:p>
          <a:p>
            <a:endParaRPr lang="en-IN" sz="1600" dirty="0">
              <a:solidFill>
                <a:schemeClr val="bg1"/>
              </a:solidFill>
              <a:latin typeface="Calibri" panose="020F0502020204030204" pitchFamily="34" charset="0"/>
            </a:endParaRPr>
          </a:p>
        </p:txBody>
      </p:sp>
      <p:sp>
        <p:nvSpPr>
          <p:cNvPr id="8" name="Rectangle 7"/>
          <p:cNvSpPr/>
          <p:nvPr/>
        </p:nvSpPr>
        <p:spPr>
          <a:xfrm>
            <a:off x="5202072" y="4495800"/>
            <a:ext cx="3941928" cy="1323439"/>
          </a:xfrm>
          <a:prstGeom prst="rect">
            <a:avLst/>
          </a:prstGeom>
        </p:spPr>
        <p:txBody>
          <a:bodyPr wrap="square">
            <a:spAutoFit/>
          </a:bodyPr>
          <a:lstStyle/>
          <a:p>
            <a:r>
              <a:rPr lang="en-IN" sz="1600" dirty="0">
                <a:solidFill>
                  <a:schemeClr val="bg1"/>
                </a:solidFill>
                <a:latin typeface="Calibri" panose="020F0502020204030204" pitchFamily="34" charset="0"/>
              </a:rPr>
              <a:t>230 °C </a:t>
            </a:r>
            <a:r>
              <a:rPr lang="en-IN" sz="1600" dirty="0" smtClean="0">
                <a:solidFill>
                  <a:schemeClr val="bg1"/>
                </a:solidFill>
                <a:latin typeface="Calibri" panose="020F0502020204030204" pitchFamily="34" charset="0"/>
              </a:rPr>
              <a:t> </a:t>
            </a:r>
            <a:r>
              <a:rPr lang="en-IN" sz="1600" b="1" i="1" dirty="0">
                <a:solidFill>
                  <a:srgbClr val="0070C0"/>
                </a:solidFill>
                <a:latin typeface="Calibri" panose="020F0502020204030204" pitchFamily="34" charset="0"/>
              </a:rPr>
              <a:t>Vienna Roast</a:t>
            </a:r>
            <a:br>
              <a:rPr lang="en-IN" sz="1600" b="1" i="1" dirty="0">
                <a:solidFill>
                  <a:srgbClr val="0070C0"/>
                </a:solidFill>
                <a:latin typeface="Calibri" panose="020F0502020204030204" pitchFamily="34" charset="0"/>
              </a:rPr>
            </a:br>
            <a:r>
              <a:rPr lang="en-IN" sz="1600" dirty="0">
                <a:solidFill>
                  <a:schemeClr val="bg1"/>
                </a:solidFill>
                <a:latin typeface="Calibri" panose="020F0502020204030204" pitchFamily="34" charset="0"/>
              </a:rPr>
              <a:t>Moderate dark brown with light surface oil, more bittersweet, caramel </a:t>
            </a:r>
            <a:r>
              <a:rPr lang="en-IN" sz="1600" dirty="0" smtClean="0">
                <a:solidFill>
                  <a:schemeClr val="bg1"/>
                </a:solidFill>
                <a:latin typeface="Calibri" panose="020F0502020204030204" pitchFamily="34" charset="0"/>
              </a:rPr>
              <a:t>flavour, </a:t>
            </a:r>
            <a:r>
              <a:rPr lang="en-IN" sz="1600" dirty="0">
                <a:solidFill>
                  <a:schemeClr val="bg1"/>
                </a:solidFill>
                <a:latin typeface="Calibri" panose="020F0502020204030204" pitchFamily="34" charset="0"/>
              </a:rPr>
              <a:t>acidity muted. In the middle of second crack. Any origin </a:t>
            </a:r>
            <a:r>
              <a:rPr lang="en-IN" sz="1600" dirty="0" smtClean="0">
                <a:solidFill>
                  <a:schemeClr val="bg1"/>
                </a:solidFill>
                <a:latin typeface="Calibri" panose="020F0502020204030204" pitchFamily="34" charset="0"/>
              </a:rPr>
              <a:t>characteristics absent</a:t>
            </a:r>
            <a:endParaRPr lang="en-IN" sz="1600" dirty="0">
              <a:solidFill>
                <a:schemeClr val="bg1"/>
              </a:solidFill>
              <a:latin typeface="Calibri" panose="020F0502020204030204" pitchFamily="34" charset="0"/>
            </a:endParaRPr>
          </a:p>
        </p:txBody>
      </p:sp>
      <p:pic>
        <p:nvPicPr>
          <p:cNvPr id="9" name="Picture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08333" y="1884056"/>
            <a:ext cx="3225467" cy="2087619"/>
          </a:xfrm>
          <a:prstGeom prst="rect">
            <a:avLst/>
          </a:prstGeom>
        </p:spPr>
      </p:pic>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8848" y="1884056"/>
            <a:ext cx="3357952" cy="2087619"/>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762000"/>
            <a:ext cx="9144000" cy="3079290"/>
          </a:xfrm>
          <a:prstGeom prst="rect">
            <a:avLst/>
          </a:prstGeom>
        </p:spPr>
      </p:pic>
      <p:sp>
        <p:nvSpPr>
          <p:cNvPr id="3" name="TextBox 2"/>
          <p:cNvSpPr txBox="1"/>
          <p:nvPr/>
        </p:nvSpPr>
        <p:spPr>
          <a:xfrm>
            <a:off x="7239000" y="152400"/>
            <a:ext cx="1752600" cy="261610"/>
          </a:xfrm>
          <a:prstGeom prst="rect">
            <a:avLst/>
          </a:prstGeom>
          <a:noFill/>
          <a:ln>
            <a:noFill/>
          </a:ln>
        </p:spPr>
        <p:txBody>
          <a:bodyPr wrap="square" rtlCol="0">
            <a:spAutoFit/>
          </a:bodyPr>
          <a:lstStyle/>
          <a:p>
            <a:pPr algn="ctr"/>
            <a:r>
              <a:rPr lang="en-US" sz="1100" i="1" dirty="0" smtClean="0">
                <a:solidFill>
                  <a:srgbClr val="C00000"/>
                </a:solidFill>
                <a:latin typeface="Calibri" panose="020F0502020204030204" pitchFamily="34" charset="0"/>
                <a:cs typeface="Calibri" panose="020F0502020204030204" pitchFamily="34" charset="0"/>
              </a:rPr>
              <a:t>ROASTING SUMMARY</a:t>
            </a:r>
            <a:endParaRPr lang="en-US" sz="1100" i="1" dirty="0">
              <a:solidFill>
                <a:srgbClr val="C00000"/>
              </a:solidFill>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5037000"/>
            <a:ext cx="1440000" cy="14400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7851" y="5037000"/>
            <a:ext cx="1440000" cy="14400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04051" y="5037000"/>
            <a:ext cx="1440000" cy="144000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15702" y="5037000"/>
            <a:ext cx="1440000" cy="1440000"/>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31902" y="5037000"/>
            <a:ext cx="1440000" cy="1440000"/>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43553" y="5037000"/>
            <a:ext cx="1440000" cy="14400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4200" y="57090"/>
            <a:ext cx="3505200" cy="400110"/>
          </a:xfrm>
          <a:prstGeom prst="rect">
            <a:avLst/>
          </a:prstGeom>
          <a:noFill/>
          <a:ln>
            <a:solidFill>
              <a:srgbClr val="00B050"/>
            </a:solidFill>
          </a:ln>
        </p:spPr>
        <p:txBody>
          <a:bodyPr wrap="square" rtlCol="0">
            <a:spAutoFit/>
          </a:bodyPr>
          <a:lstStyle/>
          <a:p>
            <a:pPr algn="ctr"/>
            <a:r>
              <a:rPr lang="en-US" sz="2000" b="1" dirty="0" smtClean="0">
                <a:solidFill>
                  <a:srgbClr val="C00000"/>
                </a:solidFill>
                <a:latin typeface="Calibri" panose="020F0502020204030204" pitchFamily="34" charset="0"/>
                <a:cs typeface="Calibri" panose="020F0502020204030204" pitchFamily="34" charset="0"/>
              </a:rPr>
              <a:t>DIFFERENT COFFEE BEVERAGES</a:t>
            </a:r>
            <a:endParaRPr lang="en-US" sz="2000" b="1" dirty="0">
              <a:solidFill>
                <a:srgbClr val="C00000"/>
              </a:solidFill>
              <a:latin typeface="Calibri" panose="020F0502020204030204" pitchFamily="34" charset="0"/>
              <a:cs typeface="Calibri" panose="020F0502020204030204" pitchFamily="34" charset="0"/>
            </a:endParaRPr>
          </a:p>
        </p:txBody>
      </p:sp>
      <p:cxnSp>
        <p:nvCxnSpPr>
          <p:cNvPr id="3" name="Straight Connector 2"/>
          <p:cNvCxnSpPr>
            <a:endCxn id="2" idx="1"/>
          </p:cNvCxnSpPr>
          <p:nvPr/>
        </p:nvCxnSpPr>
        <p:spPr>
          <a:xfrm>
            <a:off x="0" y="257145"/>
            <a:ext cx="3124200" cy="0"/>
          </a:xfrm>
          <a:prstGeom prst="line">
            <a:avLst/>
          </a:prstGeom>
        </p:spPr>
        <p:style>
          <a:lnRef idx="1">
            <a:schemeClr val="accent4"/>
          </a:lnRef>
          <a:fillRef idx="0">
            <a:schemeClr val="accent4"/>
          </a:fillRef>
          <a:effectRef idx="0">
            <a:schemeClr val="accent4"/>
          </a:effectRef>
          <a:fontRef idx="minor">
            <a:schemeClr val="tx1"/>
          </a:fontRef>
        </p:style>
      </p:cxnSp>
      <p:cxnSp>
        <p:nvCxnSpPr>
          <p:cNvPr id="4" name="Straight Connector 3"/>
          <p:cNvCxnSpPr>
            <a:stCxn id="2" idx="3"/>
          </p:cNvCxnSpPr>
          <p:nvPr/>
        </p:nvCxnSpPr>
        <p:spPr>
          <a:xfrm>
            <a:off x="6629400" y="257145"/>
            <a:ext cx="2514600" cy="0"/>
          </a:xfrm>
          <a:prstGeom prst="line">
            <a:avLst/>
          </a:prstGeom>
        </p:spPr>
        <p:style>
          <a:lnRef idx="1">
            <a:schemeClr val="accent4"/>
          </a:lnRef>
          <a:fillRef idx="0">
            <a:schemeClr val="accent4"/>
          </a:fillRef>
          <a:effectRef idx="0">
            <a:schemeClr val="accent4"/>
          </a:effectRef>
          <a:fontRef idx="minor">
            <a:schemeClr val="tx1"/>
          </a:fontRef>
        </p:style>
      </p:cxnSp>
      <p:sp>
        <p:nvSpPr>
          <p:cNvPr id="8" name="TextBox 7"/>
          <p:cNvSpPr txBox="1"/>
          <p:nvPr/>
        </p:nvSpPr>
        <p:spPr>
          <a:xfrm>
            <a:off x="381000" y="762000"/>
            <a:ext cx="6400800" cy="6247864"/>
          </a:xfrm>
          <a:prstGeom prst="rect">
            <a:avLst/>
          </a:prstGeom>
          <a:noFill/>
        </p:spPr>
        <p:txBody>
          <a:bodyPr wrap="square" rtlCol="0">
            <a:spAutoFit/>
          </a:bodyPr>
          <a:lstStyle/>
          <a:p>
            <a:pPr marL="342900" indent="-342900" algn="just">
              <a:buAutoNum type="arabicPeriod"/>
            </a:pPr>
            <a:r>
              <a:rPr lang="en-US" sz="1600" b="1" u="sng" dirty="0" smtClean="0">
                <a:solidFill>
                  <a:schemeClr val="bg1"/>
                </a:solidFill>
                <a:latin typeface="Calibri" panose="020F0502020204030204" pitchFamily="34" charset="0"/>
                <a:cs typeface="Calibri" panose="020F0502020204030204" pitchFamily="34" charset="0"/>
              </a:rPr>
              <a:t>DRIP OR FILTERED COFFEE</a:t>
            </a:r>
            <a:endParaRPr lang="en-US" sz="1600" b="1" u="sng" dirty="0" smtClean="0">
              <a:solidFill>
                <a:schemeClr val="bg1"/>
              </a:solidFill>
              <a:latin typeface="Calibri" panose="020F0502020204030204" pitchFamily="34" charset="0"/>
              <a:cs typeface="Calibri" panose="020F0502020204030204" pitchFamily="34" charset="0"/>
            </a:endParaRPr>
          </a:p>
          <a:p>
            <a:pPr algn="just"/>
            <a:endParaRPr lang="en-US" sz="1600" b="1" u="sng"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B</a:t>
            </a:r>
            <a:r>
              <a:rPr lang="en-US" sz="1600" dirty="0" smtClean="0">
                <a:solidFill>
                  <a:schemeClr val="bg1"/>
                </a:solidFill>
                <a:latin typeface="Calibri" panose="020F0502020204030204" pitchFamily="34" charset="0"/>
                <a:cs typeface="Calibri" panose="020F0502020204030204" pitchFamily="34" charset="0"/>
              </a:rPr>
              <a:t>rewed </a:t>
            </a:r>
            <a:r>
              <a:rPr lang="en-US" sz="1600" dirty="0">
                <a:solidFill>
                  <a:schemeClr val="bg1"/>
                </a:solidFill>
                <a:latin typeface="Calibri" panose="020F0502020204030204" pitchFamily="34" charset="0"/>
                <a:cs typeface="Calibri" panose="020F0502020204030204" pitchFamily="34" charset="0"/>
              </a:rPr>
              <a:t>by hot water passing slowly over roasted, ground coffee beans contained in a filter. </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dirty="0" smtClean="0">
                <a:solidFill>
                  <a:schemeClr val="bg1"/>
                </a:solidFill>
                <a:latin typeface="Calibri" panose="020F0502020204030204" pitchFamily="34" charset="0"/>
                <a:cs typeface="Calibri" panose="020F0502020204030204" pitchFamily="34" charset="0"/>
              </a:rPr>
              <a:t>Water </a:t>
            </a:r>
            <a:r>
              <a:rPr lang="en-US" sz="1600" dirty="0">
                <a:solidFill>
                  <a:schemeClr val="bg1"/>
                </a:solidFill>
                <a:latin typeface="Calibri" panose="020F0502020204030204" pitchFamily="34" charset="0"/>
                <a:cs typeface="Calibri" panose="020F0502020204030204" pitchFamily="34" charset="0"/>
              </a:rPr>
              <a:t>seeps through the ground coffee, absorbing its oils and essences, solely under gravity, then passes through the bottom of the filter. </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dirty="0" smtClean="0">
              <a:solidFill>
                <a:schemeClr val="bg1"/>
              </a:solidFill>
              <a:latin typeface="Calibri" panose="020F0502020204030204" pitchFamily="34" charset="0"/>
              <a:cs typeface="Calibri" panose="020F0502020204030204" pitchFamily="34" charset="0"/>
            </a:endParaRPr>
          </a:p>
          <a:p>
            <a:pPr marL="342900" indent="-342900" algn="just">
              <a:buAutoNum type="arabicPeriod" startAt="2"/>
            </a:pPr>
            <a:r>
              <a:rPr lang="en-US" sz="1600" b="1" u="sng" dirty="0" smtClean="0">
                <a:solidFill>
                  <a:schemeClr val="bg1"/>
                </a:solidFill>
                <a:latin typeface="Calibri" panose="020F0502020204030204" pitchFamily="34" charset="0"/>
                <a:cs typeface="Calibri" panose="020F0502020204030204" pitchFamily="34" charset="0"/>
              </a:rPr>
              <a:t>FRENCH PRESS OR CAFETIE’RE</a:t>
            </a:r>
            <a:endParaRPr lang="en-US" sz="1600" b="1" u="sng" dirty="0" smtClean="0">
              <a:solidFill>
                <a:schemeClr val="bg1"/>
              </a:solidFill>
              <a:latin typeface="Calibri" panose="020F0502020204030204" pitchFamily="34" charset="0"/>
              <a:cs typeface="Calibri" panose="020F0502020204030204" pitchFamily="34" charset="0"/>
            </a:endParaRPr>
          </a:p>
          <a:p>
            <a:pPr marL="342900" indent="-342900" algn="just">
              <a:buFont typeface="Wingdings" panose="05000000000000000000" pitchFamily="2" charset="2"/>
              <a:buChar char="ü"/>
            </a:pPr>
            <a:endParaRPr lang="en-US" sz="1600" dirty="0">
              <a:solidFill>
                <a:schemeClr val="bg1"/>
              </a:solidFill>
              <a:latin typeface="Calibri" panose="020F0502020204030204" pitchFamily="34" charset="0"/>
              <a:cs typeface="Calibri" panose="020F0502020204030204" pitchFamily="34" charset="0"/>
            </a:endParaRPr>
          </a:p>
          <a:p>
            <a:pPr marL="342900" indent="-342900" algn="just">
              <a:buFont typeface="Arial" panose="020B0604020202020204" pitchFamily="34" charset="0"/>
              <a:buChar char="•"/>
            </a:pPr>
            <a:r>
              <a:rPr lang="en-US" sz="1600" dirty="0" smtClean="0">
                <a:solidFill>
                  <a:schemeClr val="bg1"/>
                </a:solidFill>
                <a:latin typeface="Calibri" panose="020F0502020204030204" pitchFamily="34" charset="0"/>
                <a:cs typeface="Calibri" panose="020F0502020204030204" pitchFamily="34" charset="0"/>
              </a:rPr>
              <a:t>Also </a:t>
            </a:r>
            <a:r>
              <a:rPr lang="en-US" sz="1600" dirty="0">
                <a:solidFill>
                  <a:schemeClr val="bg1"/>
                </a:solidFill>
                <a:latin typeface="Calibri" panose="020F0502020204030204" pitchFamily="34" charset="0"/>
                <a:cs typeface="Calibri" panose="020F0502020204030204" pitchFamily="34" charset="0"/>
              </a:rPr>
              <a:t>known as a press pot, coffee press, coffee plunger, cafetière (UK) or </a:t>
            </a:r>
            <a:r>
              <a:rPr lang="az-Cyrl-AZ" sz="1600" dirty="0">
                <a:solidFill>
                  <a:schemeClr val="bg1"/>
                </a:solidFill>
                <a:latin typeface="Calibri" panose="020F0502020204030204" pitchFamily="34" charset="0"/>
                <a:cs typeface="Calibri" panose="020F0502020204030204" pitchFamily="34" charset="0"/>
              </a:rPr>
              <a:t>с</a:t>
            </a:r>
            <a:r>
              <a:rPr lang="en-US" sz="1600" dirty="0">
                <a:solidFill>
                  <a:schemeClr val="bg1"/>
                </a:solidFill>
                <a:latin typeface="Calibri" panose="020F0502020204030204" pitchFamily="34" charset="0"/>
                <a:cs typeface="Calibri" panose="020F0502020204030204" pitchFamily="34" charset="0"/>
              </a:rPr>
              <a:t>afetière à piston, is a coffee brewing device patented by Italian designer Attilio Calimani in 1929</a:t>
            </a:r>
            <a:r>
              <a:rPr lang="en-US" sz="1600" dirty="0" smtClean="0">
                <a:solidFill>
                  <a:schemeClr val="bg1"/>
                </a:solidFill>
                <a:latin typeface="Calibri" panose="020F0502020204030204" pitchFamily="34" charset="0"/>
                <a:cs typeface="Calibri" panose="020F0502020204030204" pitchFamily="34" charset="0"/>
              </a:rPr>
              <a:t>.</a:t>
            </a:r>
            <a:endParaRPr lang="en-US" sz="1600" dirty="0" smtClean="0">
              <a:solidFill>
                <a:schemeClr val="bg1"/>
              </a:solidFill>
              <a:latin typeface="Calibri" panose="020F0502020204030204" pitchFamily="34" charset="0"/>
              <a:cs typeface="Calibri" panose="020F0502020204030204" pitchFamily="34" charset="0"/>
            </a:endParaRPr>
          </a:p>
          <a:p>
            <a:pPr marL="342900" indent="-342900" algn="just">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marL="342900" indent="-342900" algn="just">
              <a:buFont typeface="Arial" panose="020B0604020202020204" pitchFamily="34" charset="0"/>
              <a:buChar char="•"/>
            </a:pPr>
            <a:r>
              <a:rPr lang="en-US" sz="1600" dirty="0" smtClean="0">
                <a:solidFill>
                  <a:schemeClr val="bg1"/>
                </a:solidFill>
                <a:latin typeface="Calibri" panose="020F0502020204030204" pitchFamily="34" charset="0"/>
                <a:cs typeface="Calibri" panose="020F0502020204030204" pitchFamily="34" charset="0"/>
              </a:rPr>
              <a:t>Requires </a:t>
            </a:r>
            <a:r>
              <a:rPr lang="en-US" sz="1600" dirty="0">
                <a:solidFill>
                  <a:schemeClr val="bg1"/>
                </a:solidFill>
                <a:latin typeface="Calibri" panose="020F0502020204030204" pitchFamily="34" charset="0"/>
                <a:cs typeface="Calibri" panose="020F0502020204030204" pitchFamily="34" charset="0"/>
              </a:rPr>
              <a:t>coffee of a coarser grind than does a drip brew coffee filter, as finer grounds will seep through the press filter and into the coffee</a:t>
            </a:r>
            <a:r>
              <a:rPr lang="en-US" sz="1600" dirty="0" smtClean="0">
                <a:solidFill>
                  <a:schemeClr val="bg1"/>
                </a:solidFill>
                <a:latin typeface="Calibri" panose="020F0502020204030204" pitchFamily="34" charset="0"/>
                <a:cs typeface="Calibri" panose="020F0502020204030204" pitchFamily="34" charset="0"/>
              </a:rPr>
              <a:t>.</a:t>
            </a:r>
            <a:endParaRPr lang="en-US" sz="1600" dirty="0" smtClean="0">
              <a:solidFill>
                <a:schemeClr val="bg1"/>
              </a:solidFill>
              <a:latin typeface="Calibri" panose="020F0502020204030204" pitchFamily="34" charset="0"/>
              <a:cs typeface="Calibri" panose="020F0502020204030204" pitchFamily="34" charset="0"/>
            </a:endParaRPr>
          </a:p>
          <a:p>
            <a:pPr marL="342900" indent="-342900" algn="just">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marL="342900" indent="-342900" algn="just">
              <a:buFont typeface="Arial" panose="020B0604020202020204" pitchFamily="34" charset="0"/>
              <a:buChar char="•"/>
            </a:pPr>
            <a:r>
              <a:rPr lang="en-US" sz="1600" dirty="0" smtClean="0">
                <a:solidFill>
                  <a:schemeClr val="bg1"/>
                </a:solidFill>
                <a:latin typeface="Calibri" panose="020F0502020204030204" pitchFamily="34" charset="0"/>
                <a:cs typeface="Calibri" panose="020F0502020204030204" pitchFamily="34" charset="0"/>
              </a:rPr>
              <a:t>It is </a:t>
            </a:r>
            <a:r>
              <a:rPr lang="en-US" sz="1600" dirty="0">
                <a:solidFill>
                  <a:schemeClr val="bg1"/>
                </a:solidFill>
                <a:latin typeface="Calibri" panose="020F0502020204030204" pitchFamily="34" charset="0"/>
                <a:cs typeface="Calibri" panose="020F0502020204030204" pitchFamily="34" charset="0"/>
              </a:rPr>
              <a:t>brewed by placing the ground coffee in the empty beaker and adding hot (93-96 degrees </a:t>
            </a:r>
            <a:r>
              <a:rPr lang="en-US" sz="1600" dirty="0" smtClean="0">
                <a:solidFill>
                  <a:schemeClr val="bg1"/>
                </a:solidFill>
                <a:latin typeface="Calibri" panose="020F0502020204030204" pitchFamily="34" charset="0"/>
                <a:cs typeface="Calibri" panose="020F0502020204030204" pitchFamily="34" charset="0"/>
              </a:rPr>
              <a:t>Celsius) </a:t>
            </a:r>
            <a:r>
              <a:rPr lang="en-US" sz="1600" dirty="0">
                <a:solidFill>
                  <a:schemeClr val="bg1"/>
                </a:solidFill>
                <a:latin typeface="Calibri" panose="020F0502020204030204" pitchFamily="34" charset="0"/>
                <a:cs typeface="Calibri" panose="020F0502020204030204" pitchFamily="34" charset="0"/>
              </a:rPr>
              <a:t>water, in proportions of about 28 grams </a:t>
            </a:r>
            <a:r>
              <a:rPr lang="en-US" sz="1600" dirty="0" smtClean="0">
                <a:solidFill>
                  <a:schemeClr val="bg1"/>
                </a:solidFill>
                <a:latin typeface="Calibri" panose="020F0502020204030204" pitchFamily="34" charset="0"/>
                <a:cs typeface="Calibri" panose="020F0502020204030204" pitchFamily="34" charset="0"/>
              </a:rPr>
              <a:t>of </a:t>
            </a:r>
            <a:r>
              <a:rPr lang="en-US" sz="1600" dirty="0">
                <a:solidFill>
                  <a:schemeClr val="bg1"/>
                </a:solidFill>
                <a:latin typeface="Calibri" panose="020F0502020204030204" pitchFamily="34" charset="0"/>
                <a:cs typeface="Calibri" panose="020F0502020204030204" pitchFamily="34" charset="0"/>
              </a:rPr>
              <a:t>coffee to 450 ml </a:t>
            </a:r>
            <a:r>
              <a:rPr lang="en-US" sz="1600" dirty="0" smtClean="0">
                <a:solidFill>
                  <a:schemeClr val="bg1"/>
                </a:solidFill>
                <a:latin typeface="Calibri" panose="020F0502020204030204" pitchFamily="34" charset="0"/>
                <a:cs typeface="Calibri" panose="020F0502020204030204" pitchFamily="34" charset="0"/>
              </a:rPr>
              <a:t>of </a:t>
            </a:r>
            <a:r>
              <a:rPr lang="en-US" sz="1600" dirty="0">
                <a:solidFill>
                  <a:schemeClr val="bg1"/>
                </a:solidFill>
                <a:latin typeface="Calibri" panose="020F0502020204030204" pitchFamily="34" charset="0"/>
                <a:cs typeface="Calibri" panose="020F0502020204030204" pitchFamily="34" charset="0"/>
              </a:rPr>
              <a:t>water, more or less to taste. After approximately four minutes the plunger is pressed to separate the grounds and hold them at the bottom of the beaker, then the coffee is poured</a:t>
            </a:r>
            <a:r>
              <a:rPr lang="en-US" sz="1600" dirty="0" smtClean="0">
                <a:solidFill>
                  <a:schemeClr val="bg1"/>
                </a:solidFill>
                <a:latin typeface="Calibri" panose="020F0502020204030204" pitchFamily="34" charset="0"/>
                <a:cs typeface="Calibri" panose="020F0502020204030204" pitchFamily="34" charset="0"/>
              </a:rPr>
              <a:t>.</a:t>
            </a:r>
            <a:endParaRPr lang="en-US" sz="1600" dirty="0" smtClean="0">
              <a:solidFill>
                <a:schemeClr val="bg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1600" b="1" u="sng" dirty="0" smtClean="0">
              <a:solidFill>
                <a:schemeClr val="bg1"/>
              </a:solidFill>
              <a:latin typeface="Calibri" panose="020F0502020204030204" pitchFamily="34" charset="0"/>
              <a:cs typeface="Calibri" panose="020F0502020204030204" pitchFamily="34" charset="0"/>
            </a:endParaRPr>
          </a:p>
          <a:p>
            <a:endParaRPr lang="en-US" sz="1600" dirty="0" smtClean="0">
              <a:solidFill>
                <a:schemeClr val="bg1"/>
              </a:solidFill>
              <a:latin typeface="Calibri" panose="020F0502020204030204" pitchFamily="34" charset="0"/>
              <a:cs typeface="Calibri" panose="020F0502020204030204" pitchFamily="34" charset="0"/>
            </a:endParaRPr>
          </a:p>
        </p:txBody>
      </p:sp>
      <p:pic>
        <p:nvPicPr>
          <p:cNvPr id="9" name="Picture 8"/>
          <p:cNvPicPr>
            <a:picLocks noChangeAspect="1"/>
          </p:cNvPicPr>
          <p:nvPr/>
        </p:nvPicPr>
        <p:blipFill>
          <a:blip r:embed="rId1"/>
          <a:stretch>
            <a:fillRect/>
          </a:stretch>
        </p:blipFill>
        <p:spPr>
          <a:xfrm>
            <a:off x="7239000" y="561947"/>
            <a:ext cx="1371600" cy="1647853"/>
          </a:xfrm>
          <a:prstGeom prst="rect">
            <a:avLst/>
          </a:prstGeom>
        </p:spPr>
      </p:pic>
      <p:sp>
        <p:nvSpPr>
          <p:cNvPr id="10" name="TextBox 9"/>
          <p:cNvSpPr txBox="1"/>
          <p:nvPr/>
        </p:nvSpPr>
        <p:spPr>
          <a:xfrm>
            <a:off x="7315200" y="2196296"/>
            <a:ext cx="1752600" cy="261610"/>
          </a:xfrm>
          <a:prstGeom prst="rect">
            <a:avLst/>
          </a:prstGeom>
          <a:noFill/>
        </p:spPr>
        <p:txBody>
          <a:bodyPr wrap="square" rtlCol="0">
            <a:spAutoFit/>
          </a:bodyPr>
          <a:lstStyle/>
          <a:p>
            <a:r>
              <a:rPr lang="en-US" sz="1100" dirty="0" smtClean="0">
                <a:solidFill>
                  <a:schemeClr val="bg1"/>
                </a:solidFill>
                <a:latin typeface="Calibri" panose="020F0502020204030204" pitchFamily="34" charset="0"/>
                <a:cs typeface="Calibri" panose="020F0502020204030204" pitchFamily="34" charset="0"/>
              </a:rPr>
              <a:t>An </a:t>
            </a:r>
            <a:r>
              <a:rPr lang="en-US" sz="1100" dirty="0">
                <a:solidFill>
                  <a:schemeClr val="bg1"/>
                </a:solidFill>
                <a:latin typeface="Calibri" panose="020F0502020204030204" pitchFamily="34" charset="0"/>
                <a:cs typeface="Calibri" panose="020F0502020204030204" pitchFamily="34" charset="0"/>
              </a:rPr>
              <a:t>electrical drip brewer</a:t>
            </a:r>
            <a:endParaRPr lang="en-US" sz="1100" dirty="0" smtClean="0">
              <a:solidFill>
                <a:schemeClr val="bg1"/>
              </a:solidFill>
              <a:latin typeface="Calibri" panose="020F0502020204030204" pitchFamily="34" charset="0"/>
              <a:cs typeface="Calibri" panose="020F0502020204030204" pitchFamily="34" charset="0"/>
            </a:endParaRPr>
          </a:p>
        </p:txBody>
      </p:sp>
      <p:pic>
        <p:nvPicPr>
          <p:cNvPr id="11" name="Picture 10"/>
          <p:cNvPicPr>
            <a:picLocks noChangeAspect="1"/>
          </p:cNvPicPr>
          <p:nvPr/>
        </p:nvPicPr>
        <p:blipFill>
          <a:blip r:embed="rId2"/>
          <a:stretch>
            <a:fillRect/>
          </a:stretch>
        </p:blipFill>
        <p:spPr>
          <a:xfrm>
            <a:off x="7029450" y="3733800"/>
            <a:ext cx="2038350" cy="2175650"/>
          </a:xfrm>
          <a:prstGeom prst="rect">
            <a:avLst/>
          </a:prstGeom>
        </p:spPr>
      </p:pic>
      <p:sp>
        <p:nvSpPr>
          <p:cNvPr id="12" name="TextBox 11"/>
          <p:cNvSpPr txBox="1"/>
          <p:nvPr/>
        </p:nvSpPr>
        <p:spPr>
          <a:xfrm>
            <a:off x="7029450" y="6172200"/>
            <a:ext cx="2038350" cy="261610"/>
          </a:xfrm>
          <a:prstGeom prst="rect">
            <a:avLst/>
          </a:prstGeom>
          <a:noFill/>
        </p:spPr>
        <p:txBody>
          <a:bodyPr wrap="square" rtlCol="0">
            <a:spAutoFit/>
          </a:bodyPr>
          <a:lstStyle/>
          <a:p>
            <a:r>
              <a:rPr lang="en-US" sz="1100" dirty="0">
                <a:solidFill>
                  <a:schemeClr val="bg1"/>
                </a:solidFill>
                <a:latin typeface="Calibri" panose="020F0502020204030204" pitchFamily="34" charset="0"/>
                <a:cs typeface="Calibri" panose="020F0502020204030204" pitchFamily="34" charset="0"/>
              </a:rPr>
              <a:t>A French press set and coffee</a:t>
            </a:r>
            <a:endParaRPr lang="en-US" sz="1100" dirty="0" smtClean="0">
              <a:solidFill>
                <a:schemeClr val="bg1"/>
              </a:solidFill>
              <a:latin typeface="Calibri" panose="020F0502020204030204" pitchFamily="34" charset="0"/>
              <a:cs typeface="Calibri" panose="020F050202020403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04800"/>
            <a:ext cx="8534400" cy="6247864"/>
          </a:xfrm>
          <a:prstGeom prst="rect">
            <a:avLst/>
          </a:prstGeom>
          <a:noFill/>
        </p:spPr>
        <p:txBody>
          <a:bodyPr wrap="square" rtlCol="0">
            <a:spAutoFit/>
          </a:bodyPr>
          <a:lstStyle/>
          <a:p>
            <a:pPr marL="342900" indent="-342900">
              <a:buAutoNum type="arabicPeriod" startAt="3"/>
            </a:pPr>
            <a:r>
              <a:rPr lang="en-US" sz="1600" b="1" u="sng" dirty="0" smtClean="0">
                <a:solidFill>
                  <a:schemeClr val="bg1"/>
                </a:solidFill>
                <a:latin typeface="Calibri" panose="020F0502020204030204" pitchFamily="34" charset="0"/>
                <a:cs typeface="Calibri" panose="020F0502020204030204" pitchFamily="34" charset="0"/>
              </a:rPr>
              <a:t>PERCOLATED</a:t>
            </a:r>
            <a:endParaRPr lang="en-US" sz="1600" b="1" u="sng" dirty="0" smtClean="0">
              <a:solidFill>
                <a:schemeClr val="bg1"/>
              </a:solidFill>
              <a:latin typeface="Calibri" panose="020F0502020204030204" pitchFamily="34" charset="0"/>
              <a:cs typeface="Calibri" panose="020F0502020204030204" pitchFamily="34" charset="0"/>
            </a:endParaRPr>
          </a:p>
          <a:p>
            <a:endParaRPr lang="en-US" sz="1600" b="1" u="sng"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dirty="0" smtClean="0">
                <a:solidFill>
                  <a:schemeClr val="bg1"/>
                </a:solidFill>
                <a:latin typeface="Calibri" panose="020F0502020204030204" pitchFamily="34" charset="0"/>
                <a:cs typeface="Calibri" panose="020F0502020204030204" pitchFamily="34" charset="0"/>
              </a:rPr>
              <a:t>Here a pot (percolator) is </a:t>
            </a:r>
            <a:r>
              <a:rPr lang="en-US" sz="1600" dirty="0">
                <a:solidFill>
                  <a:schemeClr val="bg1"/>
                </a:solidFill>
                <a:latin typeface="Calibri" panose="020F0502020204030204" pitchFamily="34" charset="0"/>
                <a:cs typeface="Calibri" panose="020F0502020204030204" pitchFamily="34" charset="0"/>
              </a:rPr>
              <a:t>used to brew coffee by </a:t>
            </a:r>
            <a:endParaRPr lang="en-US" sz="1600" dirty="0" smtClean="0">
              <a:solidFill>
                <a:schemeClr val="bg1"/>
              </a:solidFill>
              <a:latin typeface="Calibri" panose="020F0502020204030204" pitchFamily="34" charset="0"/>
              <a:cs typeface="Calibri" panose="020F0502020204030204" pitchFamily="34" charset="0"/>
            </a:endParaRPr>
          </a:p>
          <a:p>
            <a:pPr algn="just"/>
            <a:r>
              <a:rPr lang="en-US" sz="1600" dirty="0" smtClean="0">
                <a:solidFill>
                  <a:schemeClr val="bg1"/>
                </a:solidFill>
                <a:latin typeface="Calibri" panose="020F0502020204030204" pitchFamily="34" charset="0"/>
                <a:cs typeface="Calibri" panose="020F0502020204030204" pitchFamily="34" charset="0"/>
              </a:rPr>
              <a:t>      continually </a:t>
            </a:r>
            <a:r>
              <a:rPr lang="en-US" sz="1600" dirty="0">
                <a:solidFill>
                  <a:schemeClr val="bg1"/>
                </a:solidFill>
                <a:latin typeface="Calibri" panose="020F0502020204030204" pitchFamily="34" charset="0"/>
                <a:cs typeface="Calibri" panose="020F0502020204030204" pitchFamily="34" charset="0"/>
              </a:rPr>
              <a:t>cycling the boiling or nearly-boiling brew </a:t>
            </a:r>
            <a:endParaRPr lang="en-US" sz="1600" dirty="0" smtClean="0">
              <a:solidFill>
                <a:schemeClr val="bg1"/>
              </a:solidFill>
              <a:latin typeface="Calibri" panose="020F0502020204030204" pitchFamily="34" charset="0"/>
              <a:cs typeface="Calibri" panose="020F0502020204030204" pitchFamily="34" charset="0"/>
            </a:endParaRPr>
          </a:p>
          <a:p>
            <a:pPr algn="just"/>
            <a:r>
              <a:rPr lang="en-US" sz="1600" dirty="0" smtClean="0">
                <a:solidFill>
                  <a:schemeClr val="bg1"/>
                </a:solidFill>
                <a:latin typeface="Calibri" panose="020F0502020204030204" pitchFamily="34" charset="0"/>
                <a:cs typeface="Calibri" panose="020F0502020204030204" pitchFamily="34" charset="0"/>
              </a:rPr>
              <a:t>      through </a:t>
            </a:r>
            <a:r>
              <a:rPr lang="en-US" sz="1600" dirty="0">
                <a:solidFill>
                  <a:schemeClr val="bg1"/>
                </a:solidFill>
                <a:latin typeface="Calibri" panose="020F0502020204030204" pitchFamily="34" charset="0"/>
                <a:cs typeface="Calibri" panose="020F0502020204030204" pitchFamily="34" charset="0"/>
              </a:rPr>
              <a:t>the grounds using gravity until the required </a:t>
            </a:r>
            <a:endParaRPr lang="en-US" sz="1600" dirty="0" smtClean="0">
              <a:solidFill>
                <a:schemeClr val="bg1"/>
              </a:solidFill>
              <a:latin typeface="Calibri" panose="020F0502020204030204" pitchFamily="34" charset="0"/>
              <a:cs typeface="Calibri" panose="020F0502020204030204" pitchFamily="34" charset="0"/>
            </a:endParaRPr>
          </a:p>
          <a:p>
            <a:pPr algn="just"/>
            <a:r>
              <a:rPr lang="en-US" sz="1600" dirty="0" smtClean="0">
                <a:solidFill>
                  <a:schemeClr val="bg1"/>
                </a:solidFill>
                <a:latin typeface="Calibri" panose="020F0502020204030204" pitchFamily="34" charset="0"/>
                <a:cs typeface="Calibri" panose="020F0502020204030204" pitchFamily="34" charset="0"/>
              </a:rPr>
              <a:t>      strength </a:t>
            </a:r>
            <a:r>
              <a:rPr lang="en-US" sz="1600" dirty="0">
                <a:solidFill>
                  <a:schemeClr val="bg1"/>
                </a:solidFill>
                <a:latin typeface="Calibri" panose="020F0502020204030204" pitchFamily="34" charset="0"/>
                <a:cs typeface="Calibri" panose="020F0502020204030204" pitchFamily="34" charset="0"/>
              </a:rPr>
              <a:t>is reached</a:t>
            </a:r>
            <a:r>
              <a:rPr lang="en-US" sz="1600" dirty="0" smtClean="0">
                <a:solidFill>
                  <a:schemeClr val="bg1"/>
                </a:solidFill>
                <a:latin typeface="Calibri" panose="020F0502020204030204" pitchFamily="34" charset="0"/>
                <a:cs typeface="Calibri" panose="020F0502020204030204" pitchFamily="34" charset="0"/>
              </a:rPr>
              <a:t>.</a:t>
            </a:r>
            <a:endParaRPr lang="en-US" sz="1600" dirty="0" smtClean="0">
              <a:solidFill>
                <a:schemeClr val="bg1"/>
              </a:solidFill>
              <a:latin typeface="Calibri" panose="020F0502020204030204" pitchFamily="34" charset="0"/>
              <a:cs typeface="Calibri" panose="020F0502020204030204" pitchFamily="34" charset="0"/>
            </a:endParaRPr>
          </a:p>
          <a:p>
            <a:endParaRPr lang="en-US" sz="1600" dirty="0">
              <a:solidFill>
                <a:schemeClr val="bg1"/>
              </a:solidFill>
              <a:latin typeface="Calibri" panose="020F0502020204030204" pitchFamily="34" charset="0"/>
              <a:cs typeface="Calibri" panose="020F0502020204030204" pitchFamily="34" charset="0"/>
            </a:endParaRPr>
          </a:p>
          <a:p>
            <a:pPr marL="342900" indent="-342900">
              <a:buAutoNum type="arabicPeriod" startAt="4"/>
            </a:pPr>
            <a:r>
              <a:rPr lang="en-US" sz="1600" b="1" u="sng" dirty="0" smtClean="0">
                <a:solidFill>
                  <a:schemeClr val="bg1"/>
                </a:solidFill>
                <a:latin typeface="Calibri" panose="020F0502020204030204" pitchFamily="34" charset="0"/>
                <a:cs typeface="Calibri" panose="020F0502020204030204" pitchFamily="34" charset="0"/>
              </a:rPr>
              <a:t>TURKISH COFFEE</a:t>
            </a:r>
            <a:endParaRPr lang="en-US" sz="1600" b="1" u="sng" dirty="0" smtClean="0">
              <a:solidFill>
                <a:schemeClr val="bg1"/>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1600" b="1" u="sng"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dirty="0" smtClean="0">
                <a:solidFill>
                  <a:schemeClr val="bg1"/>
                </a:solidFill>
                <a:latin typeface="Calibri" panose="020F0502020204030204" pitchFamily="34" charset="0"/>
                <a:cs typeface="Calibri" panose="020F0502020204030204" pitchFamily="34" charset="0"/>
              </a:rPr>
              <a:t>It </a:t>
            </a:r>
            <a:r>
              <a:rPr lang="en-US" sz="1600" dirty="0">
                <a:solidFill>
                  <a:schemeClr val="bg1"/>
                </a:solidFill>
                <a:latin typeface="Calibri" panose="020F0502020204030204" pitchFamily="34" charset="0"/>
                <a:cs typeface="Calibri" panose="020F0502020204030204" pitchFamily="34" charset="0"/>
              </a:rPr>
              <a:t>is a method of preparing </a:t>
            </a:r>
            <a:r>
              <a:rPr lang="en-US" sz="1600" dirty="0" smtClean="0">
                <a:solidFill>
                  <a:schemeClr val="bg1"/>
                </a:solidFill>
                <a:latin typeface="Calibri" panose="020F0502020204030204" pitchFamily="34" charset="0"/>
                <a:cs typeface="Calibri" panose="020F0502020204030204" pitchFamily="34" charset="0"/>
              </a:rPr>
              <a:t>unfiltered coffee</a:t>
            </a:r>
            <a:r>
              <a:rPr lang="en-US" sz="1600" dirty="0">
                <a:solidFill>
                  <a:schemeClr val="bg1"/>
                </a:solidFill>
                <a:latin typeface="Calibri" panose="020F0502020204030204" pitchFamily="34" charset="0"/>
                <a:cs typeface="Calibri" panose="020F0502020204030204" pitchFamily="34" charset="0"/>
              </a:rPr>
              <a:t>. </a:t>
            </a:r>
            <a:endParaRPr lang="en-US" sz="1600" dirty="0" smtClean="0">
              <a:solidFill>
                <a:schemeClr val="bg1"/>
              </a:solidFill>
              <a:latin typeface="Calibri" panose="020F0502020204030204" pitchFamily="34" charset="0"/>
              <a:cs typeface="Calibri" panose="020F0502020204030204" pitchFamily="34" charset="0"/>
            </a:endParaRPr>
          </a:p>
          <a:p>
            <a:pPr algn="just"/>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dirty="0" smtClean="0">
                <a:solidFill>
                  <a:schemeClr val="bg1"/>
                </a:solidFill>
                <a:latin typeface="Calibri" panose="020F0502020204030204" pitchFamily="34" charset="0"/>
                <a:cs typeface="Calibri" panose="020F0502020204030204" pitchFamily="34" charset="0"/>
              </a:rPr>
              <a:t>Its preparation consists </a:t>
            </a:r>
            <a:r>
              <a:rPr lang="en-US" sz="1600" dirty="0">
                <a:solidFill>
                  <a:schemeClr val="bg1"/>
                </a:solidFill>
                <a:latin typeface="Calibri" panose="020F0502020204030204" pitchFamily="34" charset="0"/>
                <a:cs typeface="Calibri" panose="020F0502020204030204" pitchFamily="34" charset="0"/>
              </a:rPr>
              <a:t>of immersing the coffee grounds in hot (but not continuously boiling) </a:t>
            </a:r>
            <a:r>
              <a:rPr lang="en-US" sz="1600" dirty="0" smtClean="0">
                <a:solidFill>
                  <a:schemeClr val="bg1"/>
                </a:solidFill>
                <a:latin typeface="Calibri" panose="020F0502020204030204" pitchFamily="34" charset="0"/>
                <a:cs typeface="Calibri" panose="020F0502020204030204" pitchFamily="34" charset="0"/>
              </a:rPr>
              <a:t>water for </a:t>
            </a:r>
            <a:r>
              <a:rPr lang="en-US" sz="1600" dirty="0">
                <a:solidFill>
                  <a:schemeClr val="bg1"/>
                </a:solidFill>
                <a:latin typeface="Calibri" panose="020F0502020204030204" pitchFamily="34" charset="0"/>
                <a:cs typeface="Calibri" panose="020F0502020204030204" pitchFamily="34" charset="0"/>
              </a:rPr>
              <a:t>long enough to dissolve the flavorsome compounds. </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 In Turkey, four degrees of sweetness are used. </a:t>
            </a:r>
            <a:endParaRPr lang="en-US" sz="1600" dirty="0" smtClean="0">
              <a:solidFill>
                <a:schemeClr val="bg1"/>
              </a:solidFill>
              <a:latin typeface="Calibri" panose="020F0502020204030204" pitchFamily="34" charset="0"/>
              <a:cs typeface="Calibri" panose="020F0502020204030204" pitchFamily="34" charset="0"/>
            </a:endParaRPr>
          </a:p>
          <a:p>
            <a:pPr algn="just"/>
            <a:r>
              <a:rPr lang="en-US" sz="1600" dirty="0" smtClean="0">
                <a:solidFill>
                  <a:schemeClr val="bg1"/>
                </a:solidFill>
                <a:latin typeface="Calibri" panose="020F0502020204030204" pitchFamily="34" charset="0"/>
                <a:cs typeface="Calibri" panose="020F0502020204030204" pitchFamily="34" charset="0"/>
              </a:rPr>
              <a:t>         - </a:t>
            </a:r>
            <a:r>
              <a:rPr lang="en-US" sz="1600" dirty="0">
                <a:solidFill>
                  <a:schemeClr val="bg1"/>
                </a:solidFill>
                <a:latin typeface="Calibri" panose="020F0502020204030204" pitchFamily="34" charset="0"/>
                <a:cs typeface="Calibri" panose="020F0502020204030204" pitchFamily="34" charset="0"/>
              </a:rPr>
              <a:t>sade (plain; no sugar</a:t>
            </a:r>
            <a:r>
              <a:rPr lang="en-US" sz="1600" dirty="0" smtClean="0">
                <a:solidFill>
                  <a:schemeClr val="bg1"/>
                </a:solidFill>
                <a:latin typeface="Calibri" panose="020F0502020204030204" pitchFamily="34" charset="0"/>
                <a:cs typeface="Calibri" panose="020F0502020204030204" pitchFamily="34" charset="0"/>
              </a:rPr>
              <a:t>) </a:t>
            </a:r>
            <a:endParaRPr lang="en-US" sz="1600" dirty="0" smtClean="0">
              <a:solidFill>
                <a:schemeClr val="bg1"/>
              </a:solidFill>
              <a:latin typeface="Calibri" panose="020F0502020204030204" pitchFamily="34" charset="0"/>
              <a:cs typeface="Calibri" panose="020F0502020204030204" pitchFamily="34" charset="0"/>
            </a:endParaRPr>
          </a:p>
          <a:p>
            <a:pPr algn="just"/>
            <a:r>
              <a:rPr lang="en-US" sz="1600" dirty="0" smtClean="0">
                <a:solidFill>
                  <a:schemeClr val="bg1"/>
                </a:solidFill>
                <a:latin typeface="Calibri" panose="020F0502020204030204" pitchFamily="34" charset="0"/>
                <a:cs typeface="Calibri" panose="020F0502020204030204" pitchFamily="34" charset="0"/>
              </a:rPr>
              <a:t>         -az </a:t>
            </a:r>
            <a:r>
              <a:rPr lang="en-US" sz="1600" dirty="0">
                <a:solidFill>
                  <a:schemeClr val="bg1"/>
                </a:solidFill>
                <a:latin typeface="Calibri" panose="020F0502020204030204" pitchFamily="34" charset="0"/>
                <a:cs typeface="Calibri" panose="020F0502020204030204" pitchFamily="34" charset="0"/>
              </a:rPr>
              <a:t>şekerli (little sugar; half a level teaspoon of </a:t>
            </a:r>
            <a:r>
              <a:rPr lang="en-US" sz="1600" dirty="0" smtClean="0">
                <a:solidFill>
                  <a:schemeClr val="bg1"/>
                </a:solidFill>
                <a:latin typeface="Calibri" panose="020F0502020204030204" pitchFamily="34" charset="0"/>
                <a:cs typeface="Calibri" panose="020F0502020204030204" pitchFamily="34" charset="0"/>
              </a:rPr>
              <a:t>sugar)</a:t>
            </a:r>
            <a:endParaRPr lang="en-US" sz="1600" dirty="0" smtClean="0">
              <a:solidFill>
                <a:schemeClr val="bg1"/>
              </a:solidFill>
              <a:latin typeface="Calibri" panose="020F0502020204030204" pitchFamily="34" charset="0"/>
              <a:cs typeface="Calibri" panose="020F0502020204030204" pitchFamily="34" charset="0"/>
            </a:endParaRPr>
          </a:p>
          <a:p>
            <a:pPr algn="just"/>
            <a:r>
              <a:rPr lang="en-US" sz="1600" dirty="0">
                <a:solidFill>
                  <a:schemeClr val="bg1"/>
                </a:solidFill>
                <a:latin typeface="Calibri" panose="020F0502020204030204" pitchFamily="34" charset="0"/>
                <a:cs typeface="Calibri" panose="020F0502020204030204" pitchFamily="34" charset="0"/>
              </a:rPr>
              <a:t> </a:t>
            </a:r>
            <a:r>
              <a:rPr lang="en-US" sz="1600" dirty="0" smtClean="0">
                <a:solidFill>
                  <a:schemeClr val="bg1"/>
                </a:solidFill>
                <a:latin typeface="Calibri" panose="020F0502020204030204" pitchFamily="34" charset="0"/>
                <a:cs typeface="Calibri" panose="020F0502020204030204" pitchFamily="34" charset="0"/>
              </a:rPr>
              <a:t>         -orta </a:t>
            </a:r>
            <a:r>
              <a:rPr lang="en-US" sz="1600" dirty="0">
                <a:solidFill>
                  <a:schemeClr val="bg1"/>
                </a:solidFill>
                <a:latin typeface="Calibri" panose="020F0502020204030204" pitchFamily="34" charset="0"/>
                <a:cs typeface="Calibri" panose="020F0502020204030204" pitchFamily="34" charset="0"/>
              </a:rPr>
              <a:t>(medium sugar; one level </a:t>
            </a:r>
            <a:r>
              <a:rPr lang="en-US" sz="1600" dirty="0" smtClean="0">
                <a:solidFill>
                  <a:schemeClr val="bg1"/>
                </a:solidFill>
                <a:latin typeface="Calibri" panose="020F0502020204030204" pitchFamily="34" charset="0"/>
                <a:cs typeface="Calibri" panose="020F0502020204030204" pitchFamily="34" charset="0"/>
              </a:rPr>
              <a:t>teaspoon)</a:t>
            </a:r>
            <a:endParaRPr lang="en-US" sz="1600" dirty="0" smtClean="0">
              <a:solidFill>
                <a:schemeClr val="bg1"/>
              </a:solidFill>
              <a:latin typeface="Calibri" panose="020F0502020204030204" pitchFamily="34" charset="0"/>
              <a:cs typeface="Calibri" panose="020F0502020204030204" pitchFamily="34" charset="0"/>
            </a:endParaRPr>
          </a:p>
          <a:p>
            <a:pPr algn="just"/>
            <a:r>
              <a:rPr lang="en-US" sz="1600" dirty="0">
                <a:solidFill>
                  <a:schemeClr val="bg1"/>
                </a:solidFill>
                <a:latin typeface="Calibri" panose="020F0502020204030204" pitchFamily="34" charset="0"/>
                <a:cs typeface="Calibri" panose="020F0502020204030204" pitchFamily="34" charset="0"/>
              </a:rPr>
              <a:t> </a:t>
            </a:r>
            <a:r>
              <a:rPr lang="en-US" sz="1600" dirty="0" smtClean="0">
                <a:solidFill>
                  <a:schemeClr val="bg1"/>
                </a:solidFill>
                <a:latin typeface="Calibri" panose="020F0502020204030204" pitchFamily="34" charset="0"/>
                <a:cs typeface="Calibri" panose="020F0502020204030204" pitchFamily="34" charset="0"/>
              </a:rPr>
              <a:t>         -şekerli </a:t>
            </a:r>
            <a:r>
              <a:rPr lang="en-US" sz="1600" dirty="0">
                <a:solidFill>
                  <a:schemeClr val="bg1"/>
                </a:solidFill>
                <a:latin typeface="Calibri" panose="020F0502020204030204" pitchFamily="34" charset="0"/>
                <a:cs typeface="Calibri" panose="020F0502020204030204" pitchFamily="34" charset="0"/>
              </a:rPr>
              <a:t>(one and a half teaspoonful of sugar) </a:t>
            </a:r>
            <a:r>
              <a:rPr lang="en-US" sz="1600" dirty="0" smtClean="0">
                <a:solidFill>
                  <a:schemeClr val="bg1"/>
                </a:solidFill>
                <a:latin typeface="Calibri" panose="020F0502020204030204" pitchFamily="34" charset="0"/>
                <a:cs typeface="Calibri" panose="020F0502020204030204" pitchFamily="34" charset="0"/>
              </a:rPr>
              <a:t>and</a:t>
            </a:r>
            <a:endParaRPr lang="en-US" sz="1600" dirty="0" smtClean="0">
              <a:solidFill>
                <a:schemeClr val="bg1"/>
              </a:solidFill>
              <a:latin typeface="Calibri" panose="020F0502020204030204" pitchFamily="34" charset="0"/>
              <a:cs typeface="Calibri" panose="020F0502020204030204" pitchFamily="34" charset="0"/>
            </a:endParaRPr>
          </a:p>
          <a:p>
            <a:pPr algn="just"/>
            <a:r>
              <a:rPr lang="en-US" sz="1600" dirty="0">
                <a:solidFill>
                  <a:schemeClr val="bg1"/>
                </a:solidFill>
                <a:latin typeface="Calibri" panose="020F0502020204030204" pitchFamily="34" charset="0"/>
                <a:cs typeface="Calibri" panose="020F0502020204030204" pitchFamily="34" charset="0"/>
              </a:rPr>
              <a:t> </a:t>
            </a:r>
            <a:r>
              <a:rPr lang="en-US" sz="1600" dirty="0" smtClean="0">
                <a:solidFill>
                  <a:schemeClr val="bg1"/>
                </a:solidFill>
                <a:latin typeface="Calibri" panose="020F0502020204030204" pitchFamily="34" charset="0"/>
                <a:cs typeface="Calibri" panose="020F0502020204030204" pitchFamily="34" charset="0"/>
              </a:rPr>
              <a:t>         -çok </a:t>
            </a:r>
            <a:r>
              <a:rPr lang="en-US" sz="1600" dirty="0">
                <a:solidFill>
                  <a:schemeClr val="bg1"/>
                </a:solidFill>
                <a:latin typeface="Calibri" panose="020F0502020204030204" pitchFamily="34" charset="0"/>
                <a:cs typeface="Calibri" panose="020F0502020204030204" pitchFamily="34" charset="0"/>
              </a:rPr>
              <a:t>şekerli (a lot of sugar; for children). </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The coffee and the desired amount of sugar are stirred until all coffee sinks and the sugar is dissolved. Following this, the spoon is removed and the pot is put on moderate heat</a:t>
            </a:r>
            <a:endParaRPr lang="en-US" sz="1600" dirty="0">
              <a:solidFill>
                <a:schemeClr val="bg1"/>
              </a:solidFill>
              <a:latin typeface="Calibri" panose="020F0502020204030204" pitchFamily="34" charset="0"/>
              <a:cs typeface="Calibri" panose="020F0502020204030204" pitchFamily="34" charset="0"/>
            </a:endParaRPr>
          </a:p>
          <a:p>
            <a:pPr marL="342900" indent="-342900" algn="just">
              <a:buFont typeface="Wingdings" panose="05000000000000000000" pitchFamily="2" charset="2"/>
              <a:buChar char="Ø"/>
            </a:pPr>
            <a:endParaRPr lang="en-US" sz="1600" dirty="0" smtClean="0">
              <a:solidFill>
                <a:schemeClr val="bg1"/>
              </a:solidFill>
              <a:latin typeface="Calibri" panose="020F0502020204030204" pitchFamily="34" charset="0"/>
              <a:cs typeface="Calibri" panose="020F0502020204030204" pitchFamily="34" charset="0"/>
            </a:endParaRPr>
          </a:p>
          <a:p>
            <a:pPr algn="just"/>
            <a:endParaRPr lang="en-US" sz="1600" dirty="0" smtClean="0">
              <a:solidFill>
                <a:schemeClr val="bg1"/>
              </a:solidFill>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1"/>
          <a:stretch>
            <a:fillRect/>
          </a:stretch>
        </p:blipFill>
        <p:spPr>
          <a:xfrm>
            <a:off x="6096000" y="304800"/>
            <a:ext cx="2057400" cy="2271442"/>
          </a:xfrm>
          <a:prstGeom prst="rect">
            <a:avLst/>
          </a:prstGeom>
        </p:spPr>
      </p:pic>
      <p:sp>
        <p:nvSpPr>
          <p:cNvPr id="5" name="TextBox 4"/>
          <p:cNvSpPr txBox="1"/>
          <p:nvPr/>
        </p:nvSpPr>
        <p:spPr>
          <a:xfrm>
            <a:off x="6096000" y="2576242"/>
            <a:ext cx="2057400" cy="261610"/>
          </a:xfrm>
          <a:prstGeom prst="rect">
            <a:avLst/>
          </a:prstGeom>
          <a:noFill/>
        </p:spPr>
        <p:txBody>
          <a:bodyPr wrap="square" rtlCol="0">
            <a:spAutoFit/>
          </a:bodyPr>
          <a:lstStyle/>
          <a:p>
            <a:r>
              <a:rPr lang="en-US" sz="1100" dirty="0">
                <a:solidFill>
                  <a:schemeClr val="bg1"/>
                </a:solidFill>
                <a:latin typeface="Calibri" panose="020F0502020204030204" pitchFamily="34" charset="0"/>
                <a:cs typeface="Calibri" panose="020F0502020204030204" pitchFamily="34" charset="0"/>
              </a:rPr>
              <a:t>Diagram of a coffee percolator</a:t>
            </a:r>
            <a:endParaRPr lang="en-US" sz="1100" dirty="0" smtClean="0">
              <a:solidFill>
                <a:schemeClr val="bg1"/>
              </a:solidFill>
              <a:latin typeface="Calibri" panose="020F0502020204030204" pitchFamily="34" charset="0"/>
              <a:cs typeface="Calibri" panose="020F050202020403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1830"/>
            <a:ext cx="6972300" cy="6172200"/>
          </a:xfrm>
          <a:prstGeom prst="rect">
            <a:avLst/>
          </a:prstGeom>
          <a:noFill/>
        </p:spPr>
        <p:txBody>
          <a:bodyPr wrap="square" rtlCol="0">
            <a:spAutoFit/>
          </a:bodyPr>
          <a:lstStyle/>
          <a:p>
            <a:endParaRPr lang="en-US" sz="1600" dirty="0" err="1" smtClean="0">
              <a:solidFill>
                <a:schemeClr val="bg1"/>
              </a:solidFill>
              <a:latin typeface="Calibri" panose="020F0502020204030204" pitchFamily="34" charset="0"/>
              <a:cs typeface="Calibri" panose="020F0502020204030204" pitchFamily="34" charset="0"/>
            </a:endParaRPr>
          </a:p>
        </p:txBody>
      </p:sp>
      <p:sp>
        <p:nvSpPr>
          <p:cNvPr id="3" name="TextBox 2"/>
          <p:cNvSpPr txBox="1"/>
          <p:nvPr/>
        </p:nvSpPr>
        <p:spPr>
          <a:xfrm>
            <a:off x="228600" y="228600"/>
            <a:ext cx="7086600" cy="6494085"/>
          </a:xfrm>
          <a:prstGeom prst="rect">
            <a:avLst/>
          </a:prstGeom>
          <a:noFill/>
        </p:spPr>
        <p:txBody>
          <a:bodyPr wrap="square" rtlCol="0">
            <a:spAutoFit/>
          </a:bodyPr>
          <a:lstStyle/>
          <a:p>
            <a:pPr marL="342900" indent="-342900">
              <a:buAutoNum type="arabicPeriod" startAt="5"/>
            </a:pPr>
            <a:r>
              <a:rPr lang="en-US" sz="1600" b="1" u="sng" dirty="0" smtClean="0">
                <a:solidFill>
                  <a:schemeClr val="bg1"/>
                </a:solidFill>
                <a:latin typeface="Calibri" panose="020F0502020204030204" pitchFamily="34" charset="0"/>
                <a:cs typeface="Calibri" panose="020F0502020204030204" pitchFamily="34" charset="0"/>
              </a:rPr>
              <a:t>COLD BREW</a:t>
            </a:r>
            <a:endParaRPr lang="en-US" sz="1600" b="1" u="sng" dirty="0" smtClean="0">
              <a:solidFill>
                <a:schemeClr val="bg1"/>
              </a:solidFill>
              <a:latin typeface="Calibri" panose="020F0502020204030204" pitchFamily="34" charset="0"/>
              <a:cs typeface="Calibri" panose="020F0502020204030204" pitchFamily="34" charset="0"/>
            </a:endParaRPr>
          </a:p>
          <a:p>
            <a:pPr marL="342900" indent="-342900">
              <a:buAutoNum type="arabicPeriod" startAt="5"/>
            </a:pPr>
            <a:endParaRPr lang="en-US" sz="1600" b="1" u="sng" dirty="0">
              <a:solidFill>
                <a:schemeClr val="bg1"/>
              </a:solidFill>
              <a:latin typeface="Calibri" panose="020F0502020204030204" pitchFamily="34" charset="0"/>
              <a:cs typeface="Calibri" panose="020F0502020204030204" pitchFamily="34" charset="0"/>
            </a:endParaRPr>
          </a:p>
          <a:p>
            <a:pPr marL="342900" indent="-342900" algn="just">
              <a:buFont typeface="Arial" panose="020B0604020202020204" pitchFamily="34" charset="0"/>
              <a:buChar char="•"/>
            </a:pPr>
            <a:r>
              <a:rPr lang="en-US" sz="1600" dirty="0" smtClean="0">
                <a:solidFill>
                  <a:schemeClr val="bg1"/>
                </a:solidFill>
                <a:latin typeface="Calibri" panose="020F0502020204030204" pitchFamily="34" charset="0"/>
                <a:cs typeface="Calibri" panose="020F0502020204030204" pitchFamily="34" charset="0"/>
              </a:rPr>
              <a:t>Refers </a:t>
            </a:r>
            <a:r>
              <a:rPr lang="en-US" sz="1600" dirty="0">
                <a:solidFill>
                  <a:schemeClr val="bg1"/>
                </a:solidFill>
                <a:latin typeface="Calibri" panose="020F0502020204030204" pitchFamily="34" charset="0"/>
                <a:cs typeface="Calibri" panose="020F0502020204030204" pitchFamily="34" charset="0"/>
              </a:rPr>
              <a:t>to the process of steeping coffee grounds in room temperature or cold water for an extended </a:t>
            </a:r>
            <a:r>
              <a:rPr lang="en-US" sz="1600" dirty="0" smtClean="0">
                <a:solidFill>
                  <a:schemeClr val="bg1"/>
                </a:solidFill>
                <a:latin typeface="Calibri" panose="020F0502020204030204" pitchFamily="34" charset="0"/>
                <a:cs typeface="Calibri" panose="020F0502020204030204" pitchFamily="34" charset="0"/>
              </a:rPr>
              <a:t>period.</a:t>
            </a:r>
            <a:endParaRPr lang="en-US" sz="1600" dirty="0" smtClean="0">
              <a:solidFill>
                <a:schemeClr val="bg1"/>
              </a:solidFill>
              <a:latin typeface="Calibri" panose="020F0502020204030204" pitchFamily="34" charset="0"/>
              <a:cs typeface="Calibri" panose="020F0502020204030204" pitchFamily="34" charset="0"/>
            </a:endParaRPr>
          </a:p>
          <a:p>
            <a:pPr marL="342900" indent="-342900" algn="just">
              <a:buFont typeface="Arial" panose="020B0604020202020204" pitchFamily="34" charset="0"/>
              <a:buChar char="•"/>
            </a:pPr>
            <a:endParaRPr lang="en-US" sz="1600" dirty="0" smtClean="0">
              <a:solidFill>
                <a:schemeClr val="bg1"/>
              </a:solidFill>
              <a:latin typeface="Calibri" panose="020F0502020204030204" pitchFamily="34" charset="0"/>
              <a:cs typeface="Calibri" panose="020F0502020204030204" pitchFamily="34" charset="0"/>
            </a:endParaRPr>
          </a:p>
          <a:p>
            <a:pPr marL="342900" indent="-342900" algn="just">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C</a:t>
            </a:r>
            <a:r>
              <a:rPr lang="en-US" sz="1600" dirty="0" smtClean="0">
                <a:solidFill>
                  <a:schemeClr val="bg1"/>
                </a:solidFill>
                <a:latin typeface="Calibri" panose="020F0502020204030204" pitchFamily="34" charset="0"/>
                <a:cs typeface="Calibri" panose="020F0502020204030204" pitchFamily="34" charset="0"/>
              </a:rPr>
              <a:t>oarse-ground </a:t>
            </a:r>
            <a:r>
              <a:rPr lang="en-US" sz="1600" dirty="0">
                <a:solidFill>
                  <a:schemeClr val="bg1"/>
                </a:solidFill>
                <a:latin typeface="Calibri" panose="020F0502020204030204" pitchFamily="34" charset="0"/>
                <a:cs typeface="Calibri" panose="020F0502020204030204" pitchFamily="34" charset="0"/>
              </a:rPr>
              <a:t>beans are soaked in water for a prolonged period of time, usually 12 hours or </a:t>
            </a:r>
            <a:r>
              <a:rPr lang="en-US" sz="1600" dirty="0" smtClean="0">
                <a:solidFill>
                  <a:schemeClr val="bg1"/>
                </a:solidFill>
                <a:latin typeface="Calibri" panose="020F0502020204030204" pitchFamily="34" charset="0"/>
                <a:cs typeface="Calibri" panose="020F0502020204030204" pitchFamily="34" charset="0"/>
              </a:rPr>
              <a:t>more, at room temperature, but </a:t>
            </a:r>
            <a:r>
              <a:rPr lang="en-US" sz="1600" dirty="0">
                <a:solidFill>
                  <a:schemeClr val="bg1"/>
                </a:solidFill>
                <a:latin typeface="Calibri" panose="020F0502020204030204" pitchFamily="34" charset="0"/>
                <a:cs typeface="Calibri" panose="020F0502020204030204" pitchFamily="34" charset="0"/>
              </a:rPr>
              <a:t>chilled water can also be used. </a:t>
            </a:r>
            <a:endParaRPr lang="en-US" sz="1600" dirty="0" smtClean="0">
              <a:solidFill>
                <a:schemeClr val="bg1"/>
              </a:solidFill>
              <a:latin typeface="Calibri" panose="020F0502020204030204" pitchFamily="34" charset="0"/>
              <a:cs typeface="Calibri" panose="020F0502020204030204" pitchFamily="34" charset="0"/>
            </a:endParaRPr>
          </a:p>
          <a:p>
            <a:pPr marL="342900" indent="-342900" algn="just">
              <a:buFont typeface="Arial" panose="020B0604020202020204" pitchFamily="34" charset="0"/>
              <a:buChar char="•"/>
            </a:pPr>
            <a:endParaRPr lang="en-US" sz="1600" dirty="0" smtClean="0">
              <a:solidFill>
                <a:schemeClr val="bg1"/>
              </a:solidFill>
              <a:latin typeface="Calibri" panose="020F0502020204030204" pitchFamily="34" charset="0"/>
              <a:cs typeface="Calibri" panose="020F0502020204030204" pitchFamily="34" charset="0"/>
            </a:endParaRPr>
          </a:p>
          <a:p>
            <a:pPr marL="342900" indent="-342900" algn="just">
              <a:buFont typeface="Arial" panose="020B0604020202020204" pitchFamily="34" charset="0"/>
              <a:buChar char="•"/>
            </a:pPr>
            <a:r>
              <a:rPr lang="en-US" sz="1600" dirty="0" smtClean="0">
                <a:solidFill>
                  <a:schemeClr val="bg1"/>
                </a:solidFill>
                <a:latin typeface="Calibri" panose="020F0502020204030204" pitchFamily="34" charset="0"/>
                <a:cs typeface="Calibri" panose="020F0502020204030204" pitchFamily="34" charset="0"/>
              </a:rPr>
              <a:t>The </a:t>
            </a:r>
            <a:r>
              <a:rPr lang="en-US" sz="1600" dirty="0">
                <a:solidFill>
                  <a:schemeClr val="bg1"/>
                </a:solidFill>
                <a:latin typeface="Calibri" panose="020F0502020204030204" pitchFamily="34" charset="0"/>
                <a:cs typeface="Calibri" panose="020F0502020204030204" pitchFamily="34" charset="0"/>
              </a:rPr>
              <a:t>grounds must be filtered out of the water after they have been steeped using a paper coffee filter, a fine metal sieve</a:t>
            </a:r>
            <a:r>
              <a:rPr lang="en-US" sz="1600" dirty="0" smtClean="0">
                <a:solidFill>
                  <a:schemeClr val="bg1"/>
                </a:solidFill>
                <a:latin typeface="Calibri" panose="020F0502020204030204" pitchFamily="34" charset="0"/>
                <a:cs typeface="Calibri" panose="020F0502020204030204" pitchFamily="34" charset="0"/>
              </a:rPr>
              <a:t>, or </a:t>
            </a:r>
            <a:r>
              <a:rPr lang="en-US" sz="1600" dirty="0">
                <a:solidFill>
                  <a:schemeClr val="bg1"/>
                </a:solidFill>
                <a:latin typeface="Calibri" panose="020F0502020204030204" pitchFamily="34" charset="0"/>
                <a:cs typeface="Calibri" panose="020F0502020204030204" pitchFamily="34" charset="0"/>
              </a:rPr>
              <a:t>a </a:t>
            </a:r>
            <a:r>
              <a:rPr lang="en-US" sz="1600" dirty="0" smtClean="0">
                <a:solidFill>
                  <a:schemeClr val="bg1"/>
                </a:solidFill>
                <a:latin typeface="Calibri" panose="020F0502020204030204" pitchFamily="34" charset="0"/>
                <a:cs typeface="Calibri" panose="020F0502020204030204" pitchFamily="34" charset="0"/>
              </a:rPr>
              <a:t>French press , which results in </a:t>
            </a:r>
            <a:r>
              <a:rPr lang="en-US" sz="1600" dirty="0">
                <a:solidFill>
                  <a:schemeClr val="bg1"/>
                </a:solidFill>
                <a:latin typeface="Calibri" panose="020F0502020204030204" pitchFamily="34" charset="0"/>
                <a:cs typeface="Calibri" panose="020F0502020204030204" pitchFamily="34" charset="0"/>
              </a:rPr>
              <a:t>a coffee concentrate that is often diluted with water or milk, and can be served hot, over ice, or blended with ice and other ingredients such as chocolate</a:t>
            </a:r>
            <a:r>
              <a:rPr lang="en-US" sz="1600" dirty="0" smtClean="0">
                <a:solidFill>
                  <a:schemeClr val="bg1"/>
                </a:solidFill>
                <a:latin typeface="Calibri" panose="020F0502020204030204" pitchFamily="34" charset="0"/>
                <a:cs typeface="Calibri" panose="020F0502020204030204" pitchFamily="34" charset="0"/>
              </a:rPr>
              <a:t>.</a:t>
            </a:r>
            <a:endParaRPr lang="en-US" sz="1600" dirty="0" smtClean="0">
              <a:solidFill>
                <a:schemeClr val="bg1"/>
              </a:solidFill>
              <a:latin typeface="Calibri" panose="020F0502020204030204" pitchFamily="34" charset="0"/>
              <a:cs typeface="Calibri" panose="020F0502020204030204" pitchFamily="34" charset="0"/>
            </a:endParaRPr>
          </a:p>
          <a:p>
            <a:pPr marL="342900" indent="-342900" algn="just">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marL="342900" indent="-342900" algn="just">
              <a:buAutoNum type="arabicPeriod" startAt="6"/>
            </a:pPr>
            <a:r>
              <a:rPr lang="en-US" sz="1600" b="1" u="sng" dirty="0" smtClean="0">
                <a:solidFill>
                  <a:schemeClr val="bg1"/>
                </a:solidFill>
                <a:latin typeface="Calibri" panose="020F0502020204030204" pitchFamily="34" charset="0"/>
                <a:cs typeface="Calibri" panose="020F0502020204030204" pitchFamily="34" charset="0"/>
              </a:rPr>
              <a:t>ESPRESSO AND VARIATIONS</a:t>
            </a:r>
            <a:endParaRPr lang="en-US" sz="1600" b="1" u="sng"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Espresso is brewed by using an espresso machine to force a small amount of nearly boiling water and steam - about 86 to 95 °C </a:t>
            </a:r>
            <a:r>
              <a:rPr lang="en-US" sz="1600" dirty="0" smtClean="0">
                <a:solidFill>
                  <a:schemeClr val="bg1"/>
                </a:solidFill>
                <a:latin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cs typeface="Calibri" panose="020F0502020204030204" pitchFamily="34" charset="0"/>
              </a:rPr>
              <a:t>under pressure through finely ground and compacted coffee</a:t>
            </a:r>
            <a:r>
              <a:rPr lang="en-US" sz="1600" dirty="0" smtClean="0">
                <a:solidFill>
                  <a:schemeClr val="bg1"/>
                </a:solidFill>
                <a:latin typeface="Calibri" panose="020F0502020204030204" pitchFamily="34" charset="0"/>
                <a:cs typeface="Calibri" panose="020F0502020204030204" pitchFamily="34" charset="0"/>
              </a:rPr>
              <a:t>.</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dirty="0" smtClean="0">
                <a:solidFill>
                  <a:schemeClr val="bg1"/>
                </a:solidFill>
                <a:latin typeface="Calibri" panose="020F0502020204030204" pitchFamily="34" charset="0"/>
                <a:cs typeface="Calibri" panose="020F0502020204030204" pitchFamily="34" charset="0"/>
              </a:rPr>
              <a:t>It is </a:t>
            </a:r>
            <a:r>
              <a:rPr lang="en-US" sz="1600" dirty="0">
                <a:solidFill>
                  <a:schemeClr val="bg1"/>
                </a:solidFill>
                <a:latin typeface="Calibri" panose="020F0502020204030204" pitchFamily="34" charset="0"/>
                <a:cs typeface="Calibri" panose="020F0502020204030204" pitchFamily="34" charset="0"/>
              </a:rPr>
              <a:t>generally denser than coffee brewed by other methods, having a higher concentration of suspended and dissolved </a:t>
            </a:r>
            <a:r>
              <a:rPr lang="en-US" sz="1600" dirty="0" smtClean="0">
                <a:solidFill>
                  <a:schemeClr val="bg1"/>
                </a:solidFill>
                <a:latin typeface="Calibri" panose="020F0502020204030204" pitchFamily="34" charset="0"/>
                <a:cs typeface="Calibri" panose="020F0502020204030204" pitchFamily="34" charset="0"/>
              </a:rPr>
              <a:t>solids.</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I</a:t>
            </a:r>
            <a:r>
              <a:rPr lang="en-US" sz="1600" dirty="0" smtClean="0">
                <a:solidFill>
                  <a:schemeClr val="bg1"/>
                </a:solidFill>
                <a:latin typeface="Calibri" panose="020F0502020204030204" pitchFamily="34" charset="0"/>
                <a:cs typeface="Calibri" panose="020F0502020204030204" pitchFamily="34" charset="0"/>
              </a:rPr>
              <a:t>t </a:t>
            </a:r>
            <a:r>
              <a:rPr lang="en-US" sz="1600" dirty="0">
                <a:solidFill>
                  <a:schemeClr val="bg1"/>
                </a:solidFill>
                <a:latin typeface="Calibri" panose="020F0502020204030204" pitchFamily="34" charset="0"/>
                <a:cs typeface="Calibri" panose="020F0502020204030204" pitchFamily="34" charset="0"/>
              </a:rPr>
              <a:t>generally has a creamy foam on top termed "crema</a:t>
            </a:r>
            <a:r>
              <a:rPr lang="en-US" sz="1600" dirty="0" smtClean="0">
                <a:solidFill>
                  <a:schemeClr val="bg1"/>
                </a:solidFill>
                <a:latin typeface="Calibri" panose="020F0502020204030204" pitchFamily="34" charset="0"/>
                <a:cs typeface="Calibri" panose="020F0502020204030204" pitchFamily="34" charset="0"/>
              </a:rPr>
              <a:t>". It </a:t>
            </a:r>
            <a:r>
              <a:rPr lang="en-US" sz="1600" dirty="0">
                <a:solidFill>
                  <a:schemeClr val="bg1"/>
                </a:solidFill>
                <a:latin typeface="Calibri" panose="020F0502020204030204" pitchFamily="34" charset="0"/>
                <a:cs typeface="Calibri" panose="020F0502020204030204" pitchFamily="34" charset="0"/>
              </a:rPr>
              <a:t>is the base for a number of other coffee drinks, such as latte, cappuccino, macchiato, mocha, and Americano</a:t>
            </a:r>
            <a:r>
              <a:rPr lang="en-US" sz="1600" dirty="0" smtClean="0">
                <a:solidFill>
                  <a:schemeClr val="bg1"/>
                </a:solidFill>
                <a:latin typeface="Calibri" panose="020F0502020204030204" pitchFamily="34" charset="0"/>
                <a:cs typeface="Calibri" panose="020F0502020204030204" pitchFamily="34" charset="0"/>
              </a:rPr>
              <a:t>.</a:t>
            </a:r>
            <a:endParaRPr lang="en-US" sz="1600" dirty="0" smtClean="0">
              <a:solidFill>
                <a:schemeClr val="bg1"/>
              </a:solidFill>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1"/>
          <a:stretch>
            <a:fillRect/>
          </a:stretch>
        </p:blipFill>
        <p:spPr>
          <a:xfrm>
            <a:off x="7550912" y="911153"/>
            <a:ext cx="1454913" cy="2133602"/>
          </a:xfrm>
          <a:prstGeom prst="rect">
            <a:avLst/>
          </a:prstGeom>
        </p:spPr>
      </p:pic>
      <p:sp>
        <p:nvSpPr>
          <p:cNvPr id="5" name="TextBox 4"/>
          <p:cNvSpPr txBox="1"/>
          <p:nvPr/>
        </p:nvSpPr>
        <p:spPr>
          <a:xfrm>
            <a:off x="7550913" y="3044755"/>
            <a:ext cx="1454913" cy="430887"/>
          </a:xfrm>
          <a:prstGeom prst="rect">
            <a:avLst/>
          </a:prstGeom>
          <a:noFill/>
        </p:spPr>
        <p:txBody>
          <a:bodyPr wrap="square" rtlCol="0">
            <a:spAutoFit/>
          </a:bodyPr>
          <a:lstStyle/>
          <a:p>
            <a:r>
              <a:rPr lang="en-US" sz="1100" dirty="0">
                <a:solidFill>
                  <a:schemeClr val="bg1"/>
                </a:solidFill>
                <a:latin typeface="Calibri" panose="020F0502020204030204" pitchFamily="34" charset="0"/>
                <a:cs typeface="Calibri" panose="020F0502020204030204" pitchFamily="34" charset="0"/>
              </a:rPr>
              <a:t>Cold brew coffee system in action.</a:t>
            </a:r>
            <a:endParaRPr lang="en-US" sz="1100" dirty="0" smtClean="0">
              <a:solidFill>
                <a:schemeClr val="bg1"/>
              </a:solidFill>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2"/>
          <a:stretch>
            <a:fillRect/>
          </a:stretch>
        </p:blipFill>
        <p:spPr>
          <a:xfrm>
            <a:off x="7596247" y="4393035"/>
            <a:ext cx="1427905" cy="1570644"/>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457200"/>
            <a:ext cx="8763000" cy="6247864"/>
          </a:xfrm>
          <a:prstGeom prst="rect">
            <a:avLst/>
          </a:prstGeom>
          <a:noFill/>
        </p:spPr>
        <p:txBody>
          <a:bodyPr wrap="square" rtlCol="0">
            <a:spAutoFit/>
          </a:bodyPr>
          <a:lstStyle/>
          <a:p>
            <a:pPr marL="285750" indent="-285750" algn="just">
              <a:buFont typeface="Wingdings" panose="05000000000000000000" pitchFamily="2" charset="2"/>
              <a:buChar char="v"/>
            </a:pPr>
            <a:r>
              <a:rPr lang="en-US" sz="1600" b="1" u="sng" dirty="0">
                <a:solidFill>
                  <a:schemeClr val="bg1"/>
                </a:solidFill>
                <a:latin typeface="Calibri" panose="020F0502020204030204" pitchFamily="34" charset="0"/>
                <a:cs typeface="Calibri" panose="020F0502020204030204" pitchFamily="34" charset="0"/>
              </a:rPr>
              <a:t>Caffè Americano </a:t>
            </a:r>
            <a:r>
              <a:rPr lang="en-US" sz="1600" b="1" u="sng" dirty="0" smtClean="0">
                <a:solidFill>
                  <a:schemeClr val="bg1"/>
                </a:solidFill>
                <a:latin typeface="Calibri" panose="020F0502020204030204" pitchFamily="34" charset="0"/>
                <a:cs typeface="Calibri" panose="020F0502020204030204" pitchFamily="34" charset="0"/>
              </a:rPr>
              <a:t>: </a:t>
            </a:r>
            <a:r>
              <a:rPr lang="en-US" sz="1600" dirty="0" smtClean="0">
                <a:solidFill>
                  <a:schemeClr val="bg1"/>
                </a:solidFill>
                <a:latin typeface="Calibri" panose="020F0502020204030204" pitchFamily="34" charset="0"/>
                <a:cs typeface="Calibri" panose="020F0502020204030204" pitchFamily="34" charset="0"/>
              </a:rPr>
              <a:t>is </a:t>
            </a:r>
            <a:r>
              <a:rPr lang="en-US" sz="1600" dirty="0">
                <a:solidFill>
                  <a:schemeClr val="bg1"/>
                </a:solidFill>
                <a:latin typeface="Calibri" panose="020F0502020204030204" pitchFamily="34" charset="0"/>
                <a:cs typeface="Calibri" panose="020F0502020204030204" pitchFamily="34" charset="0"/>
              </a:rPr>
              <a:t>a style of coffee prepared by adding hot water to espresso, giving a similar strength to but different flavor from regular drip coffee. The drink consists of a single or double-shot of espresso combined with between </a:t>
            </a:r>
            <a:r>
              <a:rPr lang="en-US" sz="1600" dirty="0" smtClean="0">
                <a:solidFill>
                  <a:schemeClr val="bg1"/>
                </a:solidFill>
                <a:latin typeface="Calibri" panose="020F0502020204030204" pitchFamily="34" charset="0"/>
                <a:cs typeface="Calibri" panose="020F0502020204030204" pitchFamily="34" charset="0"/>
              </a:rPr>
              <a:t>30 </a:t>
            </a:r>
            <a:r>
              <a:rPr lang="en-US" sz="1600" dirty="0">
                <a:solidFill>
                  <a:schemeClr val="bg1"/>
                </a:solidFill>
                <a:latin typeface="Calibri" panose="020F0502020204030204" pitchFamily="34" charset="0"/>
                <a:cs typeface="Calibri" panose="020F0502020204030204" pitchFamily="34" charset="0"/>
              </a:rPr>
              <a:t>- </a:t>
            </a:r>
            <a:r>
              <a:rPr lang="en-US" sz="1600" dirty="0" smtClean="0">
                <a:solidFill>
                  <a:schemeClr val="bg1"/>
                </a:solidFill>
                <a:latin typeface="Calibri" panose="020F0502020204030204" pitchFamily="34" charset="0"/>
                <a:cs typeface="Calibri" panose="020F0502020204030204" pitchFamily="34" charset="0"/>
              </a:rPr>
              <a:t>470ml of </a:t>
            </a:r>
            <a:r>
              <a:rPr lang="en-US" sz="1600" dirty="0">
                <a:solidFill>
                  <a:schemeClr val="bg1"/>
                </a:solidFill>
                <a:latin typeface="Calibri" panose="020F0502020204030204" pitchFamily="34" charset="0"/>
                <a:cs typeface="Calibri" panose="020F0502020204030204" pitchFamily="34" charset="0"/>
              </a:rPr>
              <a:t>hot water. </a:t>
            </a: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r>
              <a:rPr lang="en-US" sz="1600" b="1" u="sng" dirty="0">
                <a:solidFill>
                  <a:schemeClr val="bg1"/>
                </a:solidFill>
                <a:latin typeface="Calibri" panose="020F0502020204030204" pitchFamily="34" charset="0"/>
                <a:cs typeface="Calibri" panose="020F0502020204030204" pitchFamily="34" charset="0"/>
              </a:rPr>
              <a:t>Café </a:t>
            </a:r>
            <a:r>
              <a:rPr lang="en-US" sz="1600" b="1" u="sng" dirty="0" smtClean="0">
                <a:solidFill>
                  <a:schemeClr val="bg1"/>
                </a:solidFill>
                <a:latin typeface="Calibri" panose="020F0502020204030204" pitchFamily="34" charset="0"/>
                <a:cs typeface="Calibri" panose="020F0502020204030204" pitchFamily="34" charset="0"/>
              </a:rPr>
              <a:t>Cubano:</a:t>
            </a:r>
            <a:r>
              <a:rPr lang="en-US" sz="1600" dirty="0">
                <a:solidFill>
                  <a:schemeClr val="bg1"/>
                </a:solidFill>
                <a:latin typeface="Calibri" panose="020F0502020204030204" pitchFamily="34" charset="0"/>
                <a:cs typeface="Calibri" panose="020F0502020204030204" pitchFamily="34" charset="0"/>
              </a:rPr>
              <a:t>  it refers to an espresso shot which is sweetened with demerara sugar as it is being </a:t>
            </a:r>
            <a:r>
              <a:rPr lang="en-US" sz="1600" dirty="0" smtClean="0">
                <a:solidFill>
                  <a:schemeClr val="bg1"/>
                </a:solidFill>
                <a:latin typeface="Calibri" panose="020F0502020204030204" pitchFamily="34" charset="0"/>
                <a:cs typeface="Calibri" panose="020F0502020204030204" pitchFamily="34" charset="0"/>
              </a:rPr>
              <a:t>brewed.</a:t>
            </a:r>
            <a:endParaRPr lang="en-US" sz="1600" b="1" u="sng" dirty="0" smtClean="0">
              <a:solidFill>
                <a:schemeClr val="bg1"/>
              </a:solidFill>
              <a:latin typeface="Calibri" panose="020F0502020204030204" pitchFamily="34" charset="0"/>
              <a:cs typeface="Calibri" panose="020F0502020204030204" pitchFamily="34" charset="0"/>
            </a:endParaRPr>
          </a:p>
          <a:p>
            <a:pPr algn="just"/>
            <a:endParaRPr lang="en-US" sz="1600" b="1" u="sng" dirty="0" smtClean="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r>
              <a:rPr lang="en-US" sz="1600" b="1" u="sng" dirty="0">
                <a:solidFill>
                  <a:schemeClr val="bg1"/>
                </a:solidFill>
                <a:latin typeface="Calibri" panose="020F0502020204030204" pitchFamily="34" charset="0"/>
                <a:cs typeface="Calibri" panose="020F0502020204030204" pitchFamily="34" charset="0"/>
              </a:rPr>
              <a:t>Caffè </a:t>
            </a:r>
            <a:r>
              <a:rPr lang="en-US" sz="1600" b="1" u="sng" dirty="0" smtClean="0">
                <a:solidFill>
                  <a:schemeClr val="bg1"/>
                </a:solidFill>
                <a:latin typeface="Calibri" panose="020F0502020204030204" pitchFamily="34" charset="0"/>
                <a:cs typeface="Calibri" panose="020F0502020204030204" pitchFamily="34" charset="0"/>
              </a:rPr>
              <a:t>crema</a:t>
            </a:r>
            <a:r>
              <a:rPr lang="en-US" sz="1600" dirty="0" smtClean="0">
                <a:solidFill>
                  <a:schemeClr val="bg1"/>
                </a:solidFill>
                <a:latin typeface="Calibri" panose="020F0502020204030204" pitchFamily="34" charset="0"/>
                <a:cs typeface="Calibri" panose="020F0502020204030204" pitchFamily="34" charset="0"/>
              </a:rPr>
              <a:t>: also known as “cream </a:t>
            </a:r>
            <a:r>
              <a:rPr lang="en-US" sz="1600" dirty="0">
                <a:solidFill>
                  <a:schemeClr val="bg1"/>
                </a:solidFill>
                <a:latin typeface="Calibri" panose="020F0502020204030204" pitchFamily="34" charset="0"/>
                <a:cs typeface="Calibri" panose="020F0502020204030204" pitchFamily="34" charset="0"/>
              </a:rPr>
              <a:t>coffee" was the original term for modern espresso, produced by hot water under pressure, coined in 1948 by Gaggia to describe the light brown foam (crema) on espresso</a:t>
            </a:r>
            <a:endParaRPr lang="en-US" sz="1600" dirty="0" smtClean="0">
              <a:solidFill>
                <a:schemeClr val="bg1"/>
              </a:solidFill>
              <a:latin typeface="Calibri" panose="020F0502020204030204" pitchFamily="34" charset="0"/>
              <a:cs typeface="Calibri" panose="020F0502020204030204" pitchFamily="34" charset="0"/>
            </a:endParaRPr>
          </a:p>
          <a:p>
            <a:pPr algn="just"/>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r>
              <a:rPr lang="en-US" sz="1600" b="1" u="sng" dirty="0">
                <a:solidFill>
                  <a:schemeClr val="bg1"/>
                </a:solidFill>
                <a:latin typeface="Calibri" panose="020F0502020204030204" pitchFamily="34" charset="0"/>
                <a:cs typeface="Calibri" panose="020F0502020204030204" pitchFamily="34" charset="0"/>
              </a:rPr>
              <a:t>Cafe Zorro :</a:t>
            </a:r>
            <a:r>
              <a:rPr lang="en-US" sz="1600" dirty="0">
                <a:solidFill>
                  <a:schemeClr val="bg1"/>
                </a:solidFill>
                <a:latin typeface="Calibri" panose="020F0502020204030204" pitchFamily="34" charset="0"/>
                <a:cs typeface="Calibri" panose="020F0502020204030204" pitchFamily="34" charset="0"/>
              </a:rPr>
              <a:t>A Cafe Zorro is a double espresso, or doppio, added to hot water with a 1:1 </a:t>
            </a:r>
            <a:r>
              <a:rPr lang="en-US" sz="1600" dirty="0" smtClean="0">
                <a:solidFill>
                  <a:schemeClr val="bg1"/>
                </a:solidFill>
                <a:latin typeface="Calibri" panose="020F0502020204030204" pitchFamily="34" charset="0"/>
                <a:cs typeface="Calibri" panose="020F0502020204030204" pitchFamily="34" charset="0"/>
              </a:rPr>
              <a:t>ratio.</a:t>
            </a:r>
            <a:endParaRPr lang="en-US" sz="1600" dirty="0" smtClean="0">
              <a:solidFill>
                <a:schemeClr val="bg1"/>
              </a:solidFill>
              <a:latin typeface="Calibri" panose="020F0502020204030204" pitchFamily="34" charset="0"/>
              <a:cs typeface="Calibri" panose="020F0502020204030204" pitchFamily="34" charset="0"/>
            </a:endParaRPr>
          </a:p>
          <a:p>
            <a:pPr algn="just"/>
            <a:endParaRPr lang="en-US" sz="1600" b="1" u="sng" dirty="0" smtClean="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r>
              <a:rPr lang="en-US" sz="1600" b="1" u="sng" dirty="0">
                <a:solidFill>
                  <a:schemeClr val="bg1"/>
                </a:solidFill>
                <a:latin typeface="Calibri" panose="020F0502020204030204" pitchFamily="34" charset="0"/>
                <a:cs typeface="Calibri" panose="020F0502020204030204" pitchFamily="34" charset="0"/>
              </a:rPr>
              <a:t>Doppio: </a:t>
            </a:r>
            <a:r>
              <a:rPr lang="en-US" sz="1600" dirty="0">
                <a:solidFill>
                  <a:schemeClr val="bg1"/>
                </a:solidFill>
                <a:latin typeface="Calibri" panose="020F0502020204030204" pitchFamily="34" charset="0"/>
                <a:cs typeface="Calibri" panose="020F0502020204030204" pitchFamily="34" charset="0"/>
              </a:rPr>
              <a:t>Doppio in espresso is a double shot, extracted using a double filter basket in the </a:t>
            </a:r>
            <a:r>
              <a:rPr lang="en-US" sz="1600" dirty="0" smtClean="0">
                <a:solidFill>
                  <a:schemeClr val="bg1"/>
                </a:solidFill>
                <a:latin typeface="Calibri" panose="020F0502020204030204" pitchFamily="34" charset="0"/>
                <a:cs typeface="Calibri" panose="020F0502020204030204" pitchFamily="34" charset="0"/>
              </a:rPr>
              <a:t>portafilter.</a:t>
            </a:r>
            <a:endParaRPr lang="en-US" sz="1600" dirty="0" smtClean="0">
              <a:solidFill>
                <a:schemeClr val="bg1"/>
              </a:solidFill>
              <a:latin typeface="Calibri" panose="020F0502020204030204" pitchFamily="34" charset="0"/>
              <a:cs typeface="Calibri" panose="020F0502020204030204" pitchFamily="34" charset="0"/>
            </a:endParaRPr>
          </a:p>
          <a:p>
            <a:pPr algn="just"/>
            <a:endParaRPr lang="en-US" sz="1600" b="1" u="sng" dirty="0" smtClean="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r>
              <a:rPr lang="en-US" sz="1600" b="1" u="sng" dirty="0">
                <a:solidFill>
                  <a:schemeClr val="bg1"/>
                </a:solidFill>
                <a:latin typeface="Calibri" panose="020F0502020204030204" pitchFamily="34" charset="0"/>
                <a:cs typeface="Calibri" panose="020F0502020204030204" pitchFamily="34" charset="0"/>
              </a:rPr>
              <a:t>Espresso Romano: </a:t>
            </a:r>
            <a:r>
              <a:rPr lang="en-US" sz="1600" dirty="0">
                <a:solidFill>
                  <a:schemeClr val="bg1"/>
                </a:solidFill>
                <a:latin typeface="Calibri" panose="020F0502020204030204" pitchFamily="34" charset="0"/>
                <a:cs typeface="Calibri" panose="020F0502020204030204" pitchFamily="34" charset="0"/>
              </a:rPr>
              <a:t>An espresso Romano is a shot of espresso with a slice of lemon served on the side. The lemon can be run along the rim of the cup as a way to accentuate the espresso's </a:t>
            </a:r>
            <a:r>
              <a:rPr lang="en-US" sz="1600" dirty="0" smtClean="0">
                <a:solidFill>
                  <a:schemeClr val="bg1"/>
                </a:solidFill>
                <a:latin typeface="Calibri" panose="020F0502020204030204" pitchFamily="34" charset="0"/>
                <a:cs typeface="Calibri" panose="020F0502020204030204" pitchFamily="34" charset="0"/>
              </a:rPr>
              <a:t>sweetness.</a:t>
            </a:r>
            <a:endParaRPr lang="en-US" sz="1600" dirty="0" smtClean="0">
              <a:solidFill>
                <a:schemeClr val="bg1"/>
              </a:solidFill>
              <a:latin typeface="Calibri" panose="020F0502020204030204" pitchFamily="34" charset="0"/>
              <a:cs typeface="Calibri" panose="020F0502020204030204" pitchFamily="34" charset="0"/>
            </a:endParaRPr>
          </a:p>
          <a:p>
            <a:pPr algn="just"/>
            <a:endParaRPr lang="en-US" sz="1600" b="1" u="sng" dirty="0" smtClean="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r>
              <a:rPr lang="en-US" sz="1600" b="1" u="sng" dirty="0">
                <a:solidFill>
                  <a:schemeClr val="bg1"/>
                </a:solidFill>
                <a:latin typeface="Calibri" panose="020F0502020204030204" pitchFamily="34" charset="0"/>
                <a:cs typeface="Calibri" panose="020F0502020204030204" pitchFamily="34" charset="0"/>
              </a:rPr>
              <a:t>Guillermo</a:t>
            </a:r>
            <a:r>
              <a:rPr lang="en-US" sz="1600" b="1" u="sng" dirty="0" smtClean="0">
                <a:solidFill>
                  <a:schemeClr val="bg1"/>
                </a:solidFill>
                <a:latin typeface="Calibri" panose="020F0502020204030204" pitchFamily="34" charset="0"/>
                <a:cs typeface="Calibri" panose="020F0502020204030204" pitchFamily="34" charset="0"/>
              </a:rPr>
              <a:t>: </a:t>
            </a:r>
            <a:r>
              <a:rPr lang="en-US" sz="1600" dirty="0" smtClean="0">
                <a:solidFill>
                  <a:schemeClr val="bg1"/>
                </a:solidFill>
                <a:latin typeface="Calibri" panose="020F0502020204030204" pitchFamily="34" charset="0"/>
                <a:cs typeface="Calibri" panose="020F0502020204030204" pitchFamily="34" charset="0"/>
              </a:rPr>
              <a:t>Originally </a:t>
            </a:r>
            <a:r>
              <a:rPr lang="en-US" sz="1600" dirty="0">
                <a:solidFill>
                  <a:schemeClr val="bg1"/>
                </a:solidFill>
                <a:latin typeface="Calibri" panose="020F0502020204030204" pitchFamily="34" charset="0"/>
                <a:cs typeface="Calibri" panose="020F0502020204030204" pitchFamily="34" charset="0"/>
              </a:rPr>
              <a:t>one or two shots of hot espresso, poured over slices of lime. It can also be served on ice, sometimes with a touch of milk</a:t>
            </a:r>
            <a:endParaRPr lang="en-US" sz="1600" dirty="0" smtClean="0">
              <a:solidFill>
                <a:schemeClr val="bg1"/>
              </a:solidFill>
              <a:latin typeface="Calibri" panose="020F0502020204030204" pitchFamily="34" charset="0"/>
              <a:cs typeface="Calibri" panose="020F0502020204030204" pitchFamily="34" charset="0"/>
            </a:endParaRPr>
          </a:p>
          <a:p>
            <a:pPr algn="just"/>
            <a:endParaRPr lang="en-US" sz="1600" b="1" u="sng" dirty="0" smtClean="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r>
              <a:rPr lang="en-US" sz="1600" b="1" u="sng" dirty="0">
                <a:solidFill>
                  <a:schemeClr val="bg1"/>
                </a:solidFill>
                <a:latin typeface="Calibri" panose="020F0502020204030204" pitchFamily="34" charset="0"/>
                <a:cs typeface="Calibri" panose="020F0502020204030204" pitchFamily="34" charset="0"/>
              </a:rPr>
              <a:t>Ristretto</a:t>
            </a:r>
            <a:r>
              <a:rPr lang="en-US" sz="1600" b="1" u="sng" dirty="0" smtClean="0">
                <a:solidFill>
                  <a:schemeClr val="bg1"/>
                </a:solidFill>
                <a:latin typeface="Calibri" panose="020F0502020204030204" pitchFamily="34" charset="0"/>
                <a:cs typeface="Calibri" panose="020F0502020204030204" pitchFamily="34" charset="0"/>
              </a:rPr>
              <a:t>: </a:t>
            </a:r>
            <a:r>
              <a:rPr lang="en-US" sz="1600" dirty="0" smtClean="0">
                <a:solidFill>
                  <a:schemeClr val="bg1"/>
                </a:solidFill>
                <a:latin typeface="Calibri" panose="020F0502020204030204" pitchFamily="34" charset="0"/>
                <a:cs typeface="Calibri" panose="020F0502020204030204" pitchFamily="34" charset="0"/>
              </a:rPr>
              <a:t>Ristretto </a:t>
            </a:r>
            <a:r>
              <a:rPr lang="en-US" sz="1600" dirty="0">
                <a:solidFill>
                  <a:schemeClr val="bg1"/>
                </a:solidFill>
                <a:latin typeface="Calibri" panose="020F0502020204030204" pitchFamily="34" charset="0"/>
                <a:cs typeface="Calibri" panose="020F0502020204030204" pitchFamily="34" charset="0"/>
              </a:rPr>
              <a:t>is traditionally a short shot of espresso made with the normal amount of ground coffee but extracted with about half the amount of water</a:t>
            </a:r>
            <a:endParaRPr lang="en-US" sz="1600" dirty="0" smtClean="0">
              <a:solidFill>
                <a:schemeClr val="bg1"/>
              </a:solidFill>
              <a:latin typeface="Calibri" panose="020F0502020204030204" pitchFamily="34" charset="0"/>
              <a:cs typeface="Calibri" panose="020F0502020204030204" pitchFamily="34" charset="0"/>
            </a:endParaRPr>
          </a:p>
          <a:p>
            <a:pPr marL="400050" indent="-400050" algn="just">
              <a:buFont typeface="+mj-lt"/>
              <a:buAutoNum type="romanLcPeriod"/>
            </a:pPr>
            <a:endParaRPr lang="en-US" sz="1600" dirty="0" smtClean="0">
              <a:solidFill>
                <a:schemeClr val="bg1"/>
              </a:solidFill>
              <a:latin typeface="Calibri" panose="020F0502020204030204" pitchFamily="34" charset="0"/>
              <a:cs typeface="Calibri" panose="020F050202020403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76200"/>
            <a:ext cx="8839200" cy="6740307"/>
          </a:xfrm>
          <a:prstGeom prst="rect">
            <a:avLst/>
          </a:prstGeom>
          <a:noFill/>
        </p:spPr>
        <p:txBody>
          <a:bodyPr wrap="square" rtlCol="0">
            <a:spAutoFit/>
          </a:bodyPr>
          <a:lstStyle/>
          <a:p>
            <a:endParaRPr lang="en-US" sz="1600" b="1" u="sng" dirty="0" smtClean="0">
              <a:solidFill>
                <a:schemeClr val="bg1"/>
              </a:solidFill>
              <a:latin typeface="Calibri" panose="020F0502020204030204" pitchFamily="34" charset="0"/>
              <a:cs typeface="Calibri" panose="020F0502020204030204" pitchFamily="34" charset="0"/>
            </a:endParaRPr>
          </a:p>
          <a:p>
            <a:endParaRPr lang="en-US" sz="1600" b="1" u="sng" dirty="0">
              <a:solidFill>
                <a:schemeClr val="bg1"/>
              </a:solidFill>
              <a:latin typeface="Calibri" panose="020F0502020204030204" pitchFamily="34" charset="0"/>
              <a:cs typeface="Calibri" panose="020F0502020204030204" pitchFamily="34" charset="0"/>
            </a:endParaRPr>
          </a:p>
          <a:p>
            <a:r>
              <a:rPr lang="en-US" sz="1600" b="1" u="sng" dirty="0" smtClean="0">
                <a:solidFill>
                  <a:schemeClr val="bg1"/>
                </a:solidFill>
                <a:latin typeface="Calibri" panose="020F0502020204030204" pitchFamily="34" charset="0"/>
                <a:cs typeface="Calibri" panose="020F0502020204030204" pitchFamily="34" charset="0"/>
              </a:rPr>
              <a:t>7.ESPRESSO WITH MILK:</a:t>
            </a:r>
            <a:endParaRPr lang="en-US" sz="1600" b="1" u="sng" dirty="0" smtClean="0">
              <a:solidFill>
                <a:schemeClr val="bg1"/>
              </a:solidFill>
              <a:latin typeface="Calibri" panose="020F0502020204030204" pitchFamily="34" charset="0"/>
              <a:cs typeface="Calibri" panose="020F0502020204030204" pitchFamily="34" charset="0"/>
            </a:endParaRPr>
          </a:p>
          <a:p>
            <a:endParaRPr lang="en-US" sz="1600" b="1" u="sng" dirty="0" smtClean="0">
              <a:solidFill>
                <a:schemeClr val="bg1"/>
              </a:solidFill>
              <a:latin typeface="Calibri" panose="020F0502020204030204" pitchFamily="34" charset="0"/>
              <a:cs typeface="Calibri" panose="020F0502020204030204" pitchFamily="34" charset="0"/>
            </a:endParaRPr>
          </a:p>
          <a:p>
            <a:r>
              <a:rPr lang="en-US" sz="1600" dirty="0" smtClean="0">
                <a:solidFill>
                  <a:schemeClr val="bg1"/>
                </a:solidFill>
                <a:latin typeface="Calibri" panose="020F0502020204030204" pitchFamily="34" charset="0"/>
                <a:cs typeface="Calibri" panose="020F0502020204030204" pitchFamily="34" charset="0"/>
              </a:rPr>
              <a:t>It includes-</a:t>
            </a:r>
            <a:endParaRPr lang="en-US" sz="1600" dirty="0" smtClean="0">
              <a:solidFill>
                <a:schemeClr val="bg1"/>
              </a:solidFill>
              <a:latin typeface="Calibri" panose="020F0502020204030204" pitchFamily="34" charset="0"/>
              <a:cs typeface="Calibri" panose="020F0502020204030204" pitchFamily="34" charset="0"/>
            </a:endParaRPr>
          </a:p>
          <a:p>
            <a:pPr algn="just"/>
            <a:endParaRPr lang="en-US" sz="1600" b="1" u="sng" dirty="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r>
              <a:rPr lang="en-US" sz="1600" b="1" u="sng" dirty="0" smtClean="0">
                <a:solidFill>
                  <a:schemeClr val="bg1"/>
                </a:solidFill>
                <a:latin typeface="Calibri" panose="020F0502020204030204" pitchFamily="34" charset="0"/>
                <a:cs typeface="Calibri" panose="020F0502020204030204" pitchFamily="34" charset="0"/>
              </a:rPr>
              <a:t>Antoccino</a:t>
            </a:r>
            <a:r>
              <a:rPr lang="en-US" sz="1600" dirty="0" smtClean="0">
                <a:solidFill>
                  <a:schemeClr val="bg1"/>
                </a:solidFill>
                <a:latin typeface="Calibri" panose="020F0502020204030204" pitchFamily="34" charset="0"/>
                <a:cs typeface="Calibri" panose="020F0502020204030204" pitchFamily="34" charset="0"/>
              </a:rPr>
              <a:t>: is </a:t>
            </a:r>
            <a:r>
              <a:rPr lang="en-US" sz="1600" dirty="0">
                <a:solidFill>
                  <a:schemeClr val="bg1"/>
                </a:solidFill>
                <a:latin typeface="Calibri" panose="020F0502020204030204" pitchFamily="34" charset="0"/>
                <a:cs typeface="Calibri" panose="020F0502020204030204" pitchFamily="34" charset="0"/>
              </a:rPr>
              <a:t>a single shot of espresso with steamed milk in a 1:1 ratio, served in an espresso </a:t>
            </a:r>
            <a:r>
              <a:rPr lang="en-US" sz="1600" dirty="0" smtClean="0">
                <a:solidFill>
                  <a:schemeClr val="bg1"/>
                </a:solidFill>
                <a:latin typeface="Calibri" panose="020F0502020204030204" pitchFamily="34" charset="0"/>
                <a:cs typeface="Calibri" panose="020F0502020204030204" pitchFamily="34" charset="0"/>
              </a:rPr>
              <a:t>cup.</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r>
              <a:rPr lang="en-US" sz="1600" b="1" u="sng" dirty="0">
                <a:solidFill>
                  <a:schemeClr val="bg1"/>
                </a:solidFill>
                <a:latin typeface="Calibri" panose="020F0502020204030204" pitchFamily="34" charset="0"/>
                <a:cs typeface="Calibri" panose="020F0502020204030204" pitchFamily="34" charset="0"/>
              </a:rPr>
              <a:t>Breve</a:t>
            </a:r>
            <a:r>
              <a:rPr lang="en-US" sz="1600" b="1" u="sng" dirty="0" smtClean="0">
                <a:solidFill>
                  <a:schemeClr val="bg1"/>
                </a:solidFill>
                <a:latin typeface="Calibri" panose="020F0502020204030204" pitchFamily="34" charset="0"/>
                <a:cs typeface="Calibri" panose="020F0502020204030204" pitchFamily="34" charset="0"/>
              </a:rPr>
              <a:t>: </a:t>
            </a:r>
            <a:r>
              <a:rPr lang="en-US" sz="1600" dirty="0" smtClean="0">
                <a:solidFill>
                  <a:schemeClr val="bg1"/>
                </a:solidFill>
                <a:latin typeface="Calibri" panose="020F0502020204030204" pitchFamily="34" charset="0"/>
                <a:cs typeface="Calibri" panose="020F0502020204030204" pitchFamily="34" charset="0"/>
              </a:rPr>
              <a:t>Espresso </a:t>
            </a:r>
            <a:r>
              <a:rPr lang="en-US" sz="1600" dirty="0">
                <a:solidFill>
                  <a:schemeClr val="bg1"/>
                </a:solidFill>
                <a:latin typeface="Calibri" panose="020F0502020204030204" pitchFamily="34" charset="0"/>
                <a:cs typeface="Calibri" panose="020F0502020204030204" pitchFamily="34" charset="0"/>
              </a:rPr>
              <a:t>with half milk and half cream; size can vary - the name relates to the use of cream and milk.</a:t>
            </a:r>
            <a:endParaRPr lang="en-US" sz="1600" dirty="0" smtClean="0">
              <a:solidFill>
                <a:schemeClr val="bg1"/>
              </a:solidFill>
              <a:latin typeface="Calibri" panose="020F0502020204030204" pitchFamily="34" charset="0"/>
              <a:cs typeface="Calibri" panose="020F0502020204030204" pitchFamily="34" charset="0"/>
            </a:endParaRPr>
          </a:p>
          <a:p>
            <a:pPr algn="just"/>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r>
              <a:rPr lang="en-US" sz="1600" b="1" u="sng" dirty="0">
                <a:solidFill>
                  <a:schemeClr val="bg1"/>
                </a:solidFill>
                <a:latin typeface="Calibri" panose="020F0502020204030204" pitchFamily="34" charset="0"/>
                <a:cs typeface="Calibri" panose="020F0502020204030204" pitchFamily="34" charset="0"/>
              </a:rPr>
              <a:t>Café bombón</a:t>
            </a:r>
            <a:r>
              <a:rPr lang="en-US" sz="1600" dirty="0">
                <a:solidFill>
                  <a:schemeClr val="bg1"/>
                </a:solidFill>
                <a:latin typeface="Calibri" panose="020F0502020204030204" pitchFamily="34" charset="0"/>
                <a:cs typeface="Calibri" panose="020F0502020204030204" pitchFamily="34" charset="0"/>
              </a:rPr>
              <a:t>: espresso served with sweetened condensed milk in a 1:1 </a:t>
            </a:r>
            <a:r>
              <a:rPr lang="en-US" sz="1600" dirty="0" smtClean="0">
                <a:solidFill>
                  <a:schemeClr val="bg1"/>
                </a:solidFill>
                <a:latin typeface="Calibri" panose="020F0502020204030204" pitchFamily="34" charset="0"/>
                <a:cs typeface="Calibri" panose="020F0502020204030204" pitchFamily="34" charset="0"/>
              </a:rPr>
              <a:t>ratio. </a:t>
            </a:r>
            <a:endParaRPr lang="en-US" sz="1600" dirty="0" smtClean="0">
              <a:solidFill>
                <a:schemeClr val="bg1"/>
              </a:solidFill>
              <a:latin typeface="Calibri" panose="020F0502020204030204" pitchFamily="34" charset="0"/>
              <a:cs typeface="Calibri" panose="020F0502020204030204" pitchFamily="34" charset="0"/>
            </a:endParaRPr>
          </a:p>
          <a:p>
            <a:pPr algn="just"/>
            <a:endParaRPr lang="en-US" sz="1600" b="1" u="sng" dirty="0" smtClean="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r>
              <a:rPr lang="en-US" sz="1600" b="1" u="sng" dirty="0">
                <a:solidFill>
                  <a:schemeClr val="bg1"/>
                </a:solidFill>
                <a:latin typeface="Calibri" panose="020F0502020204030204" pitchFamily="34" charset="0"/>
                <a:cs typeface="Calibri" panose="020F0502020204030204" pitchFamily="34" charset="0"/>
              </a:rPr>
              <a:t>Cappuccino</a:t>
            </a:r>
            <a:r>
              <a:rPr lang="en-US" sz="1600" b="1" u="sng" dirty="0" smtClean="0">
                <a:solidFill>
                  <a:schemeClr val="bg1"/>
                </a:solidFill>
                <a:latin typeface="Calibri" panose="020F0502020204030204" pitchFamily="34" charset="0"/>
                <a:cs typeface="Calibri" panose="020F0502020204030204" pitchFamily="34" charset="0"/>
              </a:rPr>
              <a:t>: </a:t>
            </a:r>
            <a:r>
              <a:rPr lang="en-US" sz="1600" dirty="0" smtClean="0">
                <a:solidFill>
                  <a:schemeClr val="bg1"/>
                </a:solidFill>
                <a:latin typeface="Calibri" panose="020F0502020204030204" pitchFamily="34" charset="0"/>
                <a:cs typeface="Calibri" panose="020F0502020204030204" pitchFamily="34" charset="0"/>
              </a:rPr>
              <a:t>is </a:t>
            </a:r>
            <a:r>
              <a:rPr lang="en-US" sz="1600" dirty="0">
                <a:solidFill>
                  <a:schemeClr val="bg1"/>
                </a:solidFill>
                <a:latin typeface="Calibri" panose="020F0502020204030204" pitchFamily="34" charset="0"/>
                <a:cs typeface="Calibri" panose="020F0502020204030204" pitchFamily="34" charset="0"/>
              </a:rPr>
              <a:t>a coffee-based drink prepared with espresso, hot milk, and steamed milk foam</a:t>
            </a:r>
            <a:r>
              <a:rPr lang="en-US" sz="1600" dirty="0" smtClean="0">
                <a:solidFill>
                  <a:schemeClr val="bg1"/>
                </a:solidFill>
                <a:latin typeface="Calibri" panose="020F0502020204030204" pitchFamily="34" charset="0"/>
                <a:cs typeface="Calibri" panose="020F0502020204030204" pitchFamily="34" charset="0"/>
              </a:rPr>
              <a:t>. A </a:t>
            </a:r>
            <a:r>
              <a:rPr lang="en-US" sz="1600" dirty="0">
                <a:solidFill>
                  <a:schemeClr val="bg1"/>
                </a:solidFill>
                <a:latin typeface="Calibri" panose="020F0502020204030204" pitchFamily="34" charset="0"/>
                <a:cs typeface="Calibri" panose="020F0502020204030204" pitchFamily="34" charset="0"/>
              </a:rPr>
              <a:t>cappuccino usually exceeds the height of the cup, making the foam visible above the side of the </a:t>
            </a:r>
            <a:r>
              <a:rPr lang="en-US" sz="1600" dirty="0" smtClean="0">
                <a:solidFill>
                  <a:schemeClr val="bg1"/>
                </a:solidFill>
                <a:latin typeface="Calibri" panose="020F0502020204030204" pitchFamily="34" charset="0"/>
                <a:cs typeface="Calibri" panose="020F0502020204030204" pitchFamily="34" charset="0"/>
              </a:rPr>
              <a:t>cup.</a:t>
            </a:r>
            <a:endParaRPr lang="en-US" sz="1600" dirty="0" smtClean="0">
              <a:solidFill>
                <a:schemeClr val="bg1"/>
              </a:solidFill>
              <a:latin typeface="Calibri" panose="020F0502020204030204" pitchFamily="34" charset="0"/>
              <a:cs typeface="Calibri" panose="020F0502020204030204" pitchFamily="34" charset="0"/>
            </a:endParaRPr>
          </a:p>
          <a:p>
            <a:pPr algn="just"/>
            <a:endParaRPr lang="en-US" sz="1600" b="1" u="sng" dirty="0" smtClean="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r>
              <a:rPr lang="en-US" sz="1600" b="1" u="sng" dirty="0">
                <a:solidFill>
                  <a:schemeClr val="bg1"/>
                </a:solidFill>
                <a:latin typeface="Calibri" panose="020F0502020204030204" pitchFamily="34" charset="0"/>
                <a:cs typeface="Calibri" panose="020F0502020204030204" pitchFamily="34" charset="0"/>
              </a:rPr>
              <a:t>Cortado</a:t>
            </a:r>
            <a:r>
              <a:rPr lang="en-US" sz="1600" b="1" u="sng" dirty="0" smtClean="0">
                <a:solidFill>
                  <a:schemeClr val="bg1"/>
                </a:solidFill>
                <a:latin typeface="Calibri" panose="020F0502020204030204" pitchFamily="34" charset="0"/>
                <a:cs typeface="Calibri" panose="020F0502020204030204" pitchFamily="34" charset="0"/>
              </a:rPr>
              <a:t>: </a:t>
            </a:r>
            <a:r>
              <a:rPr lang="en-US" sz="1600" dirty="0" smtClean="0">
                <a:solidFill>
                  <a:schemeClr val="bg1"/>
                </a:solidFill>
                <a:latin typeface="Calibri" panose="020F0502020204030204" pitchFamily="34" charset="0"/>
                <a:cs typeface="Calibri" panose="020F0502020204030204" pitchFamily="34" charset="0"/>
              </a:rPr>
              <a:t>is </a:t>
            </a:r>
            <a:r>
              <a:rPr lang="en-US" sz="1600" dirty="0">
                <a:solidFill>
                  <a:schemeClr val="bg1"/>
                </a:solidFill>
                <a:latin typeface="Calibri" panose="020F0502020204030204" pitchFamily="34" charset="0"/>
                <a:cs typeface="Calibri" panose="020F0502020204030204" pitchFamily="34" charset="0"/>
              </a:rPr>
              <a:t>an espresso </a:t>
            </a:r>
            <a:r>
              <a:rPr lang="en-US" sz="1600" dirty="0" smtClean="0">
                <a:solidFill>
                  <a:schemeClr val="bg1"/>
                </a:solidFill>
                <a:latin typeface="Calibri" panose="020F0502020204030204" pitchFamily="34" charset="0"/>
                <a:cs typeface="Calibri" panose="020F0502020204030204" pitchFamily="34" charset="0"/>
              </a:rPr>
              <a:t>with </a:t>
            </a:r>
            <a:r>
              <a:rPr lang="en-US" sz="1600" dirty="0">
                <a:solidFill>
                  <a:schemeClr val="bg1"/>
                </a:solidFill>
                <a:latin typeface="Calibri" panose="020F0502020204030204" pitchFamily="34" charset="0"/>
                <a:cs typeface="Calibri" panose="020F0502020204030204" pitchFamily="34" charset="0"/>
              </a:rPr>
              <a:t>a small amount of warm milk to reduce the acidity. The ratio of milk to coffee is between 1:1 – </a:t>
            </a:r>
            <a:r>
              <a:rPr lang="en-US" sz="1600" dirty="0" smtClean="0">
                <a:solidFill>
                  <a:schemeClr val="bg1"/>
                </a:solidFill>
                <a:latin typeface="Calibri" panose="020F0502020204030204" pitchFamily="34" charset="0"/>
                <a:cs typeface="Calibri" panose="020F0502020204030204" pitchFamily="34" charset="0"/>
              </a:rPr>
              <a:t>1:2.</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r>
              <a:rPr lang="en-US" sz="1600" b="1" u="sng" dirty="0">
                <a:solidFill>
                  <a:schemeClr val="bg1"/>
                </a:solidFill>
                <a:latin typeface="Calibri" panose="020F0502020204030204" pitchFamily="34" charset="0"/>
                <a:cs typeface="Calibri" panose="020F0502020204030204" pitchFamily="34" charset="0"/>
              </a:rPr>
              <a:t>Latte</a:t>
            </a:r>
            <a:r>
              <a:rPr lang="en-US" sz="1600" b="1" u="sng" dirty="0" smtClean="0">
                <a:solidFill>
                  <a:schemeClr val="bg1"/>
                </a:solidFill>
                <a:latin typeface="Calibri" panose="020F0502020204030204" pitchFamily="34" charset="0"/>
                <a:cs typeface="Calibri" panose="020F0502020204030204" pitchFamily="34" charset="0"/>
              </a:rPr>
              <a:t>: </a:t>
            </a:r>
            <a:r>
              <a:rPr lang="en-US" sz="1600" dirty="0" smtClean="0">
                <a:solidFill>
                  <a:schemeClr val="bg1"/>
                </a:solidFill>
                <a:latin typeface="Calibri" panose="020F0502020204030204" pitchFamily="34" charset="0"/>
                <a:cs typeface="Calibri" panose="020F0502020204030204" pitchFamily="34" charset="0"/>
              </a:rPr>
              <a:t>is </a:t>
            </a:r>
            <a:r>
              <a:rPr lang="en-US" sz="1600" dirty="0">
                <a:solidFill>
                  <a:schemeClr val="bg1"/>
                </a:solidFill>
                <a:latin typeface="Calibri" panose="020F0502020204030204" pitchFamily="34" charset="0"/>
                <a:cs typeface="Calibri" panose="020F0502020204030204" pitchFamily="34" charset="0"/>
              </a:rPr>
              <a:t>an espresso and steamed </a:t>
            </a:r>
            <a:r>
              <a:rPr lang="en-US" sz="1600" dirty="0" smtClean="0">
                <a:solidFill>
                  <a:schemeClr val="bg1"/>
                </a:solidFill>
                <a:latin typeface="Calibri" panose="020F0502020204030204" pitchFamily="34" charset="0"/>
                <a:cs typeface="Calibri" panose="020F0502020204030204" pitchFamily="34" charset="0"/>
              </a:rPr>
              <a:t>milk generally </a:t>
            </a:r>
            <a:r>
              <a:rPr lang="en-US" sz="1600" dirty="0">
                <a:solidFill>
                  <a:schemeClr val="bg1"/>
                </a:solidFill>
                <a:latin typeface="Calibri" panose="020F0502020204030204" pitchFamily="34" charset="0"/>
                <a:cs typeface="Calibri" panose="020F0502020204030204" pitchFamily="34" charset="0"/>
              </a:rPr>
              <a:t>in a 1:3 to 1:5 ratio of espresso to milk, with a little foam on </a:t>
            </a:r>
            <a:r>
              <a:rPr lang="en-US" sz="1600" dirty="0" smtClean="0">
                <a:solidFill>
                  <a:schemeClr val="bg1"/>
                </a:solidFill>
                <a:latin typeface="Calibri" panose="020F0502020204030204" pitchFamily="34" charset="0"/>
                <a:cs typeface="Calibri" panose="020F0502020204030204" pitchFamily="34" charset="0"/>
              </a:rPr>
              <a:t>top.</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r>
              <a:rPr lang="en-US" sz="1600" b="1" u="sng" dirty="0">
                <a:solidFill>
                  <a:schemeClr val="bg1"/>
                </a:solidFill>
                <a:latin typeface="Calibri" panose="020F0502020204030204" pitchFamily="34" charset="0"/>
                <a:cs typeface="Calibri" panose="020F0502020204030204" pitchFamily="34" charset="0"/>
              </a:rPr>
              <a:t>Latte </a:t>
            </a:r>
            <a:r>
              <a:rPr lang="en-US" sz="1600" b="1" u="sng" dirty="0" smtClean="0">
                <a:solidFill>
                  <a:schemeClr val="bg1"/>
                </a:solidFill>
                <a:latin typeface="Calibri" panose="020F0502020204030204" pitchFamily="34" charset="0"/>
                <a:cs typeface="Calibri" panose="020F0502020204030204" pitchFamily="34" charset="0"/>
              </a:rPr>
              <a:t>macchiato</a:t>
            </a:r>
            <a:r>
              <a:rPr lang="en-US" sz="1600" dirty="0" smtClean="0">
                <a:solidFill>
                  <a:schemeClr val="bg1"/>
                </a:solidFill>
                <a:latin typeface="Calibri" panose="020F0502020204030204" pitchFamily="34" charset="0"/>
                <a:cs typeface="Calibri" panose="020F0502020204030204" pitchFamily="34" charset="0"/>
              </a:rPr>
              <a:t>: means </a:t>
            </a:r>
            <a:r>
              <a:rPr lang="en-US" sz="1600" dirty="0">
                <a:solidFill>
                  <a:schemeClr val="bg1"/>
                </a:solidFill>
                <a:latin typeface="Calibri" panose="020F0502020204030204" pitchFamily="34" charset="0"/>
                <a:cs typeface="Calibri" panose="020F0502020204030204" pitchFamily="34" charset="0"/>
              </a:rPr>
              <a:t>stained milk. This refers to the method of preparation, wherein the milk gets "stained" by the addition of </a:t>
            </a:r>
            <a:r>
              <a:rPr lang="en-US" sz="1600" dirty="0" smtClean="0">
                <a:solidFill>
                  <a:schemeClr val="bg1"/>
                </a:solidFill>
                <a:latin typeface="Calibri" panose="020F0502020204030204" pitchFamily="34" charset="0"/>
                <a:cs typeface="Calibri" panose="020F0502020204030204" pitchFamily="34" charset="0"/>
              </a:rPr>
              <a:t>espresso.</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endParaRPr lang="en-US" sz="1600" b="1" u="sng" dirty="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r>
              <a:rPr lang="en-US" sz="1600" b="1" u="sng" dirty="0">
                <a:solidFill>
                  <a:schemeClr val="bg1"/>
                </a:solidFill>
                <a:latin typeface="Calibri" panose="020F0502020204030204" pitchFamily="34" charset="0"/>
                <a:cs typeface="Calibri" panose="020F0502020204030204" pitchFamily="34" charset="0"/>
              </a:rPr>
              <a:t>Espressino</a:t>
            </a:r>
            <a:r>
              <a:rPr lang="en-US" sz="1600" b="1" u="sng" dirty="0" smtClean="0">
                <a:solidFill>
                  <a:schemeClr val="bg1"/>
                </a:solidFill>
                <a:latin typeface="Calibri" panose="020F0502020204030204" pitchFamily="34" charset="0"/>
                <a:cs typeface="Calibri" panose="020F0502020204030204" pitchFamily="34" charset="0"/>
              </a:rPr>
              <a:t>: </a:t>
            </a:r>
            <a:r>
              <a:rPr lang="en-US" sz="1600" dirty="0" smtClean="0">
                <a:solidFill>
                  <a:schemeClr val="bg1"/>
                </a:solidFill>
                <a:latin typeface="Calibri" panose="020F0502020204030204" pitchFamily="34" charset="0"/>
                <a:cs typeface="Calibri" panose="020F0502020204030204" pitchFamily="34" charset="0"/>
              </a:rPr>
              <a:t>is made from espresso, steamed milk, and cocoa powder.</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endParaRPr lang="en-US" sz="1600" b="1" u="sng" dirty="0" smtClean="0">
              <a:solidFill>
                <a:schemeClr val="bg1"/>
              </a:solidFill>
              <a:latin typeface="Calibri" panose="020F0502020204030204" pitchFamily="34" charset="0"/>
              <a:cs typeface="Calibri" panose="020F050202020403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28600"/>
            <a:ext cx="6172200" cy="5509200"/>
          </a:xfrm>
          <a:prstGeom prst="rect">
            <a:avLst/>
          </a:prstGeom>
          <a:noFill/>
        </p:spPr>
        <p:txBody>
          <a:bodyPr wrap="square" rtlCol="0">
            <a:spAutoFit/>
          </a:bodyPr>
          <a:lstStyle/>
          <a:p>
            <a:pPr marL="285750" indent="-285750" algn="just">
              <a:buFont typeface="Wingdings" panose="05000000000000000000" pitchFamily="2" charset="2"/>
              <a:buChar char="v"/>
            </a:pPr>
            <a:r>
              <a:rPr lang="en-US" sz="1600" b="1" u="sng" dirty="0">
                <a:solidFill>
                  <a:schemeClr val="bg1"/>
                </a:solidFill>
                <a:latin typeface="Calibri" panose="020F0502020204030204" pitchFamily="34" charset="0"/>
                <a:cs typeface="Calibri" panose="020F0502020204030204" pitchFamily="34" charset="0"/>
              </a:rPr>
              <a:t>Flat white</a:t>
            </a:r>
            <a:r>
              <a:rPr lang="en-US" sz="1600" dirty="0" smtClean="0">
                <a:solidFill>
                  <a:schemeClr val="bg1"/>
                </a:solidFill>
                <a:latin typeface="Calibri" panose="020F0502020204030204" pitchFamily="34" charset="0"/>
                <a:cs typeface="Calibri" panose="020F0502020204030204" pitchFamily="34" charset="0"/>
              </a:rPr>
              <a:t>: is </a:t>
            </a:r>
            <a:r>
              <a:rPr lang="en-US" sz="1600" dirty="0">
                <a:solidFill>
                  <a:schemeClr val="bg1"/>
                </a:solidFill>
                <a:latin typeface="Calibri" panose="020F0502020204030204" pitchFamily="34" charset="0"/>
                <a:cs typeface="Calibri" panose="020F0502020204030204" pitchFamily="34" charset="0"/>
              </a:rPr>
              <a:t>an espresso with a similar proportion of coffee to milk as a latte and a cappuccino, the main difference being the texture of the milk and (in some regions) the number of espresso shots.</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r>
              <a:rPr lang="en-US" sz="1600" b="1" u="sng" dirty="0">
                <a:solidFill>
                  <a:schemeClr val="bg1"/>
                </a:solidFill>
                <a:latin typeface="Calibri" panose="020F0502020204030204" pitchFamily="34" charset="0"/>
                <a:cs typeface="Calibri" panose="020F0502020204030204" pitchFamily="34" charset="0"/>
              </a:rPr>
              <a:t>Galão</a:t>
            </a:r>
            <a:r>
              <a:rPr lang="en-US" sz="1600" b="1" u="sng" dirty="0" smtClean="0">
                <a:solidFill>
                  <a:schemeClr val="bg1"/>
                </a:solidFill>
                <a:latin typeface="Calibri" panose="020F0502020204030204" pitchFamily="34" charset="0"/>
                <a:cs typeface="Calibri" panose="020F0502020204030204" pitchFamily="34" charset="0"/>
              </a:rPr>
              <a:t>:</a:t>
            </a:r>
            <a:r>
              <a:rPr lang="en-US" sz="1600" dirty="0" smtClean="0">
                <a:solidFill>
                  <a:schemeClr val="bg1"/>
                </a:solidFill>
                <a:latin typeface="Calibri" panose="020F0502020204030204" pitchFamily="34" charset="0"/>
                <a:cs typeface="Calibri" panose="020F0502020204030204" pitchFamily="34" charset="0"/>
              </a:rPr>
              <a:t> Galão </a:t>
            </a:r>
            <a:r>
              <a:rPr lang="en-US" sz="1600" dirty="0">
                <a:solidFill>
                  <a:schemeClr val="bg1"/>
                </a:solidFill>
                <a:latin typeface="Calibri" panose="020F0502020204030204" pitchFamily="34" charset="0"/>
                <a:cs typeface="Calibri" panose="020F0502020204030204" pitchFamily="34" charset="0"/>
              </a:rPr>
              <a:t>is a hot drink from Portugal made of espresso and foamed </a:t>
            </a:r>
            <a:r>
              <a:rPr lang="en-US" sz="1600" dirty="0" smtClean="0">
                <a:solidFill>
                  <a:schemeClr val="bg1"/>
                </a:solidFill>
                <a:latin typeface="Calibri" panose="020F0502020204030204" pitchFamily="34" charset="0"/>
                <a:cs typeface="Calibri" panose="020F0502020204030204" pitchFamily="34" charset="0"/>
              </a:rPr>
              <a:t>milk, it </a:t>
            </a:r>
            <a:r>
              <a:rPr lang="en-US" sz="1600" dirty="0">
                <a:solidFill>
                  <a:schemeClr val="bg1"/>
                </a:solidFill>
                <a:latin typeface="Calibri" panose="020F0502020204030204" pitchFamily="34" charset="0"/>
                <a:cs typeface="Calibri" panose="020F0502020204030204" pitchFamily="34" charset="0"/>
              </a:rPr>
              <a:t>comes in a tall glass with plenty of milk. </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r>
              <a:rPr lang="en-US" sz="1600" b="1" u="sng" dirty="0">
                <a:solidFill>
                  <a:schemeClr val="bg1"/>
                </a:solidFill>
                <a:latin typeface="Calibri" panose="020F0502020204030204" pitchFamily="34" charset="0"/>
                <a:cs typeface="Calibri" panose="020F0502020204030204" pitchFamily="34" charset="0"/>
              </a:rPr>
              <a:t>Macchiato</a:t>
            </a:r>
            <a:r>
              <a:rPr lang="en-US" sz="1600" b="1" u="sng" dirty="0" smtClean="0">
                <a:solidFill>
                  <a:schemeClr val="bg1"/>
                </a:solidFill>
                <a:latin typeface="Calibri" panose="020F0502020204030204" pitchFamily="34" charset="0"/>
                <a:cs typeface="Calibri" panose="020F0502020204030204" pitchFamily="34" charset="0"/>
              </a:rPr>
              <a:t>:</a:t>
            </a:r>
            <a:r>
              <a:rPr lang="en-US" sz="1600" dirty="0" smtClean="0">
                <a:solidFill>
                  <a:schemeClr val="bg1"/>
                </a:solidFill>
                <a:latin typeface="Calibri" panose="020F0502020204030204" pitchFamily="34" charset="0"/>
                <a:cs typeface="Calibri" panose="020F0502020204030204" pitchFamily="34" charset="0"/>
              </a:rPr>
              <a:t> Macchiato</a:t>
            </a:r>
            <a:r>
              <a:rPr lang="en-US" sz="1600" dirty="0">
                <a:solidFill>
                  <a:schemeClr val="bg1"/>
                </a:solidFill>
                <a:latin typeface="Calibri" panose="020F0502020204030204" pitchFamily="34" charset="0"/>
                <a:cs typeface="Calibri" panose="020F0502020204030204" pitchFamily="34" charset="0"/>
              </a:rPr>
              <a:t>, meaning "stained", is an espresso with a dash of foamed milk. At first sight it resembles a small cappuccino, but even if the ingredients are the same as those used for cappuccino, a macchiato has a much stronger and aromatic taste. The milk is foamed directly into the espresso cup, which is then put under the coffee outlet. The espresso is then drawn into the cup. Cocoa is sometimes sprinkled over the </a:t>
            </a:r>
            <a:r>
              <a:rPr lang="en-US" sz="1600" dirty="0" smtClean="0">
                <a:solidFill>
                  <a:schemeClr val="bg1"/>
                </a:solidFill>
                <a:latin typeface="Calibri" panose="020F0502020204030204" pitchFamily="34" charset="0"/>
                <a:cs typeface="Calibri" panose="020F0502020204030204" pitchFamily="34" charset="0"/>
              </a:rPr>
              <a:t>drink. Often </a:t>
            </a:r>
            <a:r>
              <a:rPr lang="en-US" sz="1600" dirty="0">
                <a:solidFill>
                  <a:schemeClr val="bg1"/>
                </a:solidFill>
                <a:latin typeface="Calibri" panose="020F0502020204030204" pitchFamily="34" charset="0"/>
                <a:cs typeface="Calibri" panose="020F0502020204030204" pitchFamily="34" charset="0"/>
              </a:rPr>
              <a:t>the process is reversed and milk foam is floated on top of extracted coffee.</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r>
              <a:rPr lang="en-US" sz="1600" b="1" u="sng" dirty="0">
                <a:solidFill>
                  <a:schemeClr val="bg1"/>
                </a:solidFill>
                <a:latin typeface="Calibri" panose="020F0502020204030204" pitchFamily="34" charset="0"/>
                <a:cs typeface="Calibri" panose="020F0502020204030204" pitchFamily="34" charset="0"/>
              </a:rPr>
              <a:t>Wiener or Viennese melange</a:t>
            </a:r>
            <a:r>
              <a:rPr lang="en-US" sz="1600" b="1" u="sng" dirty="0" smtClean="0">
                <a:solidFill>
                  <a:schemeClr val="bg1"/>
                </a:solidFill>
                <a:latin typeface="Calibri" panose="020F0502020204030204" pitchFamily="34" charset="0"/>
                <a:cs typeface="Calibri" panose="020F0502020204030204" pitchFamily="34" charset="0"/>
              </a:rPr>
              <a:t>: </a:t>
            </a:r>
            <a:r>
              <a:rPr lang="en-US" sz="1600" dirty="0" smtClean="0">
                <a:solidFill>
                  <a:schemeClr val="bg1"/>
                </a:solidFill>
                <a:latin typeface="Calibri" panose="020F0502020204030204" pitchFamily="34" charset="0"/>
                <a:cs typeface="Calibri" panose="020F0502020204030204" pitchFamily="34" charset="0"/>
              </a:rPr>
              <a:t>A </a:t>
            </a:r>
            <a:r>
              <a:rPr lang="en-US" sz="1600" dirty="0">
                <a:solidFill>
                  <a:schemeClr val="bg1"/>
                </a:solidFill>
                <a:latin typeface="Calibri" panose="020F0502020204030204" pitchFamily="34" charset="0"/>
                <a:cs typeface="Calibri" panose="020F0502020204030204" pitchFamily="34" charset="0"/>
              </a:rPr>
              <a:t>Wiener Melange is a </a:t>
            </a:r>
            <a:r>
              <a:rPr lang="en-US" sz="1600" dirty="0" smtClean="0">
                <a:solidFill>
                  <a:schemeClr val="bg1"/>
                </a:solidFill>
                <a:latin typeface="Calibri" panose="020F0502020204030204" pitchFamily="34" charset="0"/>
                <a:cs typeface="Calibri" panose="020F0502020204030204" pitchFamily="34" charset="0"/>
              </a:rPr>
              <a:t>specialty </a:t>
            </a:r>
            <a:r>
              <a:rPr lang="en-US" sz="1600" dirty="0">
                <a:solidFill>
                  <a:schemeClr val="bg1"/>
                </a:solidFill>
                <a:latin typeface="Calibri" panose="020F0502020204030204" pitchFamily="34" charset="0"/>
                <a:cs typeface="Calibri" panose="020F0502020204030204" pitchFamily="34" charset="0"/>
              </a:rPr>
              <a:t>coffee drink similar to a cappuccino.</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pPr>
            <a:endParaRPr lang="en-US" sz="1600" dirty="0">
              <a:solidFill>
                <a:schemeClr val="bg1"/>
              </a:solidFill>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1"/>
          <a:stretch>
            <a:fillRect/>
          </a:stretch>
        </p:blipFill>
        <p:spPr>
          <a:xfrm>
            <a:off x="6858000" y="4191000"/>
            <a:ext cx="2057400" cy="2085975"/>
          </a:xfrm>
          <a:prstGeom prst="rect">
            <a:avLst/>
          </a:prstGeom>
        </p:spPr>
      </p:pic>
      <p:sp>
        <p:nvSpPr>
          <p:cNvPr id="4" name="TextBox 3"/>
          <p:cNvSpPr txBox="1"/>
          <p:nvPr/>
        </p:nvSpPr>
        <p:spPr>
          <a:xfrm>
            <a:off x="6858000" y="6276975"/>
            <a:ext cx="2057400" cy="338554"/>
          </a:xfrm>
          <a:prstGeom prst="rect">
            <a:avLst/>
          </a:prstGeom>
          <a:noFill/>
        </p:spPr>
        <p:txBody>
          <a:bodyPr wrap="square" rtlCol="0">
            <a:spAutoFit/>
          </a:bodyPr>
          <a:lstStyle/>
          <a:p>
            <a:r>
              <a:rPr lang="en-US" sz="1600" dirty="0">
                <a:solidFill>
                  <a:schemeClr val="bg1"/>
                </a:solidFill>
                <a:latin typeface="Calibri" panose="020F0502020204030204" pitchFamily="34" charset="0"/>
                <a:cs typeface="Calibri" panose="020F0502020204030204" pitchFamily="34" charset="0"/>
              </a:rPr>
              <a:t>A Wiener melange</a:t>
            </a:r>
            <a:endParaRPr lang="en-US" sz="1600" dirty="0" smtClean="0">
              <a:solidFill>
                <a:schemeClr val="bg1"/>
              </a:solidFill>
              <a:latin typeface="Calibri" panose="020F0502020204030204" pitchFamily="34" charset="0"/>
              <a:cs typeface="Calibri" panose="020F0502020204030204" pitchFamily="34" charset="0"/>
            </a:endParaRPr>
          </a:p>
        </p:txBody>
      </p:sp>
      <p:pic>
        <p:nvPicPr>
          <p:cNvPr id="5" name="Picture 4"/>
          <p:cNvPicPr>
            <a:picLocks noChangeAspect="1"/>
          </p:cNvPicPr>
          <p:nvPr/>
        </p:nvPicPr>
        <p:blipFill>
          <a:blip r:embed="rId2"/>
          <a:stretch>
            <a:fillRect/>
          </a:stretch>
        </p:blipFill>
        <p:spPr>
          <a:xfrm>
            <a:off x="6809603" y="304800"/>
            <a:ext cx="2095500" cy="2057400"/>
          </a:xfrm>
          <a:prstGeom prst="rect">
            <a:avLst/>
          </a:prstGeom>
        </p:spPr>
      </p:pic>
      <p:sp>
        <p:nvSpPr>
          <p:cNvPr id="6" name="TextBox 5"/>
          <p:cNvSpPr txBox="1"/>
          <p:nvPr/>
        </p:nvSpPr>
        <p:spPr>
          <a:xfrm>
            <a:off x="6705600" y="2514600"/>
            <a:ext cx="2362200" cy="338554"/>
          </a:xfrm>
          <a:prstGeom prst="rect">
            <a:avLst/>
          </a:prstGeom>
          <a:noFill/>
        </p:spPr>
        <p:txBody>
          <a:bodyPr wrap="square" rtlCol="0">
            <a:spAutoFit/>
          </a:bodyPr>
          <a:lstStyle/>
          <a:p>
            <a:r>
              <a:rPr lang="en-US" sz="1600" dirty="0">
                <a:solidFill>
                  <a:schemeClr val="bg1"/>
                </a:solidFill>
                <a:latin typeface="Calibri" panose="020F0502020204030204" pitchFamily="34" charset="0"/>
                <a:cs typeface="Calibri" panose="020F0502020204030204" pitchFamily="34" charset="0"/>
              </a:rPr>
              <a:t>A flat white with latte art</a:t>
            </a:r>
            <a:endParaRPr lang="en-US" sz="1600" dirty="0" smtClean="0">
              <a:solidFill>
                <a:schemeClr val="bg1"/>
              </a:solidFill>
              <a:latin typeface="Calibri" panose="020F0502020204030204" pitchFamily="34" charset="0"/>
              <a:cs typeface="Calibri" panose="020F050202020403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28600"/>
            <a:ext cx="7620000" cy="6740307"/>
          </a:xfrm>
          <a:prstGeom prst="rect">
            <a:avLst/>
          </a:prstGeom>
          <a:noFill/>
        </p:spPr>
        <p:txBody>
          <a:bodyPr wrap="square" rtlCol="0">
            <a:spAutoFit/>
          </a:bodyPr>
          <a:lstStyle/>
          <a:p>
            <a:r>
              <a:rPr lang="en-US" sz="1600" b="1" u="sng" dirty="0" smtClean="0">
                <a:solidFill>
                  <a:schemeClr val="bg1"/>
                </a:solidFill>
                <a:latin typeface="Calibri" panose="020F0502020204030204" pitchFamily="34" charset="0"/>
                <a:cs typeface="Calibri" panose="020F0502020204030204" pitchFamily="34" charset="0"/>
              </a:rPr>
              <a:t>8.COFFEE WITH MILK</a:t>
            </a:r>
            <a:endParaRPr lang="en-US" sz="1600" b="1" u="sng" dirty="0" smtClean="0">
              <a:solidFill>
                <a:schemeClr val="bg1"/>
              </a:solidFill>
              <a:latin typeface="Calibri" panose="020F0502020204030204" pitchFamily="34" charset="0"/>
              <a:cs typeface="Calibri" panose="020F0502020204030204" pitchFamily="34" charset="0"/>
            </a:endParaRPr>
          </a:p>
          <a:p>
            <a:endParaRPr lang="en-US" sz="1600" b="1" u="sng"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b="1" u="sng" dirty="0">
                <a:solidFill>
                  <a:schemeClr val="bg1"/>
                </a:solidFill>
                <a:latin typeface="Calibri" panose="020F0502020204030204" pitchFamily="34" charset="0"/>
                <a:cs typeface="Calibri" panose="020F0502020204030204" pitchFamily="34" charset="0"/>
              </a:rPr>
              <a:t>Café au lait</a:t>
            </a:r>
            <a:r>
              <a:rPr lang="en-US" sz="1600" dirty="0" smtClean="0">
                <a:solidFill>
                  <a:schemeClr val="bg1"/>
                </a:solidFill>
                <a:latin typeface="Calibri" panose="020F0502020204030204" pitchFamily="34" charset="0"/>
                <a:cs typeface="Calibri" panose="020F0502020204030204" pitchFamily="34" charset="0"/>
              </a:rPr>
              <a:t>: café </a:t>
            </a:r>
            <a:r>
              <a:rPr lang="en-US" sz="1600" dirty="0">
                <a:solidFill>
                  <a:schemeClr val="bg1"/>
                </a:solidFill>
                <a:latin typeface="Calibri" panose="020F0502020204030204" pitchFamily="34" charset="0"/>
                <a:cs typeface="Calibri" panose="020F0502020204030204" pitchFamily="34" charset="0"/>
              </a:rPr>
              <a:t>au lait is defined as a coffee drink consisting strong or bold coffee (sometimes espresso) mixed with scalded milk in approximately a 1:1 ratio</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b="1" u="sng" dirty="0">
                <a:solidFill>
                  <a:schemeClr val="bg1"/>
                </a:solidFill>
                <a:latin typeface="Calibri" panose="020F0502020204030204" pitchFamily="34" charset="0"/>
                <a:cs typeface="Calibri" panose="020F0502020204030204" pitchFamily="34" charset="0"/>
              </a:rPr>
              <a:t>Ca phe sua da</a:t>
            </a:r>
            <a:r>
              <a:rPr lang="en-US" sz="1600" dirty="0">
                <a:solidFill>
                  <a:schemeClr val="bg1"/>
                </a:solidFill>
                <a:latin typeface="Calibri" panose="020F0502020204030204" pitchFamily="34" charset="0"/>
                <a:cs typeface="Calibri" panose="020F0502020204030204" pitchFamily="34" charset="0"/>
              </a:rPr>
              <a:t>: is a unique Vietnamese coffee recipe. Literally, </a:t>
            </a:r>
            <a:r>
              <a:rPr lang="en-US" sz="1600" dirty="0" smtClean="0">
                <a:solidFill>
                  <a:schemeClr val="bg1"/>
                </a:solidFill>
                <a:latin typeface="Calibri" panose="020F0502020204030204" pitchFamily="34" charset="0"/>
                <a:cs typeface="Calibri" panose="020F0502020204030204" pitchFamily="34" charset="0"/>
              </a:rPr>
              <a:t>Ca </a:t>
            </a:r>
            <a:r>
              <a:rPr lang="en-US" sz="1600" dirty="0">
                <a:solidFill>
                  <a:schemeClr val="bg1"/>
                </a:solidFill>
                <a:latin typeface="Calibri" panose="020F0502020204030204" pitchFamily="34" charset="0"/>
                <a:cs typeface="Calibri" panose="020F0502020204030204" pitchFamily="34" charset="0"/>
              </a:rPr>
              <a:t>phe sua da means "iced milk coffee". Ca phe sua da can be made simply by mixing black coffee with about a quarter to a half as much sweetened condensed milk and then pouring it over ice.</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b="1" u="sng" dirty="0">
                <a:solidFill>
                  <a:schemeClr val="bg1"/>
                </a:solidFill>
                <a:latin typeface="Calibri" panose="020F0502020204030204" pitchFamily="34" charset="0"/>
                <a:cs typeface="Calibri" panose="020F0502020204030204" pitchFamily="34" charset="0"/>
              </a:rPr>
              <a:t>Egg coffee</a:t>
            </a:r>
            <a:r>
              <a:rPr lang="en-US" sz="1600" dirty="0" smtClean="0">
                <a:solidFill>
                  <a:schemeClr val="bg1"/>
                </a:solidFill>
                <a:latin typeface="Calibri" panose="020F0502020204030204" pitchFamily="34" charset="0"/>
                <a:cs typeface="Calibri" panose="020F0502020204030204" pitchFamily="34" charset="0"/>
              </a:rPr>
              <a:t>: Egg </a:t>
            </a:r>
            <a:r>
              <a:rPr lang="en-US" sz="1600" dirty="0">
                <a:solidFill>
                  <a:schemeClr val="bg1"/>
                </a:solidFill>
                <a:latin typeface="Calibri" panose="020F0502020204030204" pitchFamily="34" charset="0"/>
                <a:cs typeface="Calibri" panose="020F0502020204030204" pitchFamily="34" charset="0"/>
              </a:rPr>
              <a:t>coffee is a Vietnamese drink which is traditionally prepared with egg yolks, sugar, condensed milk and Robusta </a:t>
            </a:r>
            <a:r>
              <a:rPr lang="en-US" sz="1600" dirty="0" smtClean="0">
                <a:solidFill>
                  <a:schemeClr val="bg1"/>
                </a:solidFill>
                <a:latin typeface="Calibri" panose="020F0502020204030204" pitchFamily="34" charset="0"/>
                <a:cs typeface="Calibri" panose="020F0502020204030204" pitchFamily="34" charset="0"/>
              </a:rPr>
              <a:t>coffee.</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b="1" u="sng"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b="1" u="sng" dirty="0">
                <a:solidFill>
                  <a:schemeClr val="bg1"/>
                </a:solidFill>
                <a:latin typeface="Calibri" panose="020F0502020204030204" pitchFamily="34" charset="0"/>
                <a:cs typeface="Calibri" panose="020F0502020204030204" pitchFamily="34" charset="0"/>
              </a:rPr>
              <a:t>Eggnog latte</a:t>
            </a:r>
            <a:r>
              <a:rPr lang="en-US" sz="1600" b="1" u="sng" dirty="0" smtClean="0">
                <a:solidFill>
                  <a:schemeClr val="bg1"/>
                </a:solidFill>
                <a:latin typeface="Calibri" panose="020F0502020204030204" pitchFamily="34" charset="0"/>
                <a:cs typeface="Calibri" panose="020F0502020204030204" pitchFamily="34" charset="0"/>
              </a:rPr>
              <a:t>: </a:t>
            </a:r>
            <a:r>
              <a:rPr lang="en-US" sz="1600" dirty="0" smtClean="0">
                <a:solidFill>
                  <a:schemeClr val="bg1"/>
                </a:solidFill>
                <a:latin typeface="Calibri" panose="020F0502020204030204" pitchFamily="34" charset="0"/>
                <a:cs typeface="Calibri" panose="020F0502020204030204" pitchFamily="34" charset="0"/>
              </a:rPr>
              <a:t>An </a:t>
            </a:r>
            <a:r>
              <a:rPr lang="en-US" sz="1600" dirty="0">
                <a:solidFill>
                  <a:schemeClr val="bg1"/>
                </a:solidFill>
                <a:latin typeface="Calibri" panose="020F0502020204030204" pitchFamily="34" charset="0"/>
                <a:cs typeface="Calibri" panose="020F0502020204030204" pitchFamily="34" charset="0"/>
              </a:rPr>
              <a:t>autumn and winter seasonal blend of steamed milk and eggnog, plus espresso and a pinch of </a:t>
            </a:r>
            <a:r>
              <a:rPr lang="en-US" sz="1600" dirty="0" smtClean="0">
                <a:solidFill>
                  <a:schemeClr val="bg1"/>
                </a:solidFill>
                <a:latin typeface="Calibri" panose="020F0502020204030204" pitchFamily="34" charset="0"/>
                <a:cs typeface="Calibri" panose="020F0502020204030204" pitchFamily="34" charset="0"/>
              </a:rPr>
              <a:t>nutmeg.</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b="1" u="sng"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b="1" u="sng" dirty="0">
                <a:solidFill>
                  <a:schemeClr val="bg1"/>
                </a:solidFill>
                <a:latin typeface="Calibri" panose="020F0502020204030204" pitchFamily="34" charset="0"/>
                <a:cs typeface="Calibri" panose="020F0502020204030204" pitchFamily="34" charset="0"/>
              </a:rPr>
              <a:t>Eiskaffee</a:t>
            </a:r>
            <a:r>
              <a:rPr lang="en-US" sz="1600" dirty="0" smtClean="0">
                <a:solidFill>
                  <a:schemeClr val="bg1"/>
                </a:solidFill>
                <a:latin typeface="Calibri" panose="020F0502020204030204" pitchFamily="34" charset="0"/>
                <a:cs typeface="Calibri" panose="020F0502020204030204" pitchFamily="34" charset="0"/>
              </a:rPr>
              <a:t>: Eiskaffee</a:t>
            </a:r>
            <a:r>
              <a:rPr lang="en-US" sz="1600" dirty="0">
                <a:solidFill>
                  <a:schemeClr val="bg1"/>
                </a:solidFill>
                <a:latin typeface="Calibri" panose="020F0502020204030204" pitchFamily="34" charset="0"/>
                <a:cs typeface="Calibri" panose="020F0502020204030204" pitchFamily="34" charset="0"/>
              </a:rPr>
              <a:t>, literally "ice cream coffee", is a popular German drink consisting of chilled coffee, milk, vanilla ice cream, and sometimes sugar and/or whipped </a:t>
            </a:r>
            <a:r>
              <a:rPr lang="en-US" sz="1600" dirty="0" smtClean="0">
                <a:solidFill>
                  <a:schemeClr val="bg1"/>
                </a:solidFill>
                <a:latin typeface="Calibri" panose="020F0502020204030204" pitchFamily="34" charset="0"/>
                <a:cs typeface="Calibri" panose="020F0502020204030204" pitchFamily="34" charset="0"/>
              </a:rPr>
              <a:t>cream.</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b="1" u="sng"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b="1" u="sng" dirty="0">
                <a:solidFill>
                  <a:schemeClr val="bg1"/>
                </a:solidFill>
                <a:latin typeface="Calibri" panose="020F0502020204030204" pitchFamily="34" charset="0"/>
                <a:cs typeface="Calibri" panose="020F0502020204030204" pitchFamily="34" charset="0"/>
              </a:rPr>
              <a:t>Kopi </a:t>
            </a:r>
            <a:r>
              <a:rPr lang="en-US" sz="1600" b="1" u="sng" dirty="0" smtClean="0">
                <a:solidFill>
                  <a:schemeClr val="bg1"/>
                </a:solidFill>
                <a:latin typeface="Calibri" panose="020F0502020204030204" pitchFamily="34" charset="0"/>
                <a:cs typeface="Calibri" panose="020F0502020204030204" pitchFamily="34" charset="0"/>
              </a:rPr>
              <a:t>susu</a:t>
            </a:r>
            <a:r>
              <a:rPr lang="en-US" sz="1600" b="1" u="sng" dirty="0">
                <a:solidFill>
                  <a:schemeClr val="bg1"/>
                </a:solidFill>
                <a:latin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cs typeface="Calibri" panose="020F0502020204030204" pitchFamily="34" charset="0"/>
              </a:rPr>
              <a:t>can be made simply by mixing black coffee </a:t>
            </a:r>
            <a:r>
              <a:rPr lang="en-US" sz="1600" dirty="0" smtClean="0">
                <a:solidFill>
                  <a:schemeClr val="bg1"/>
                </a:solidFill>
                <a:latin typeface="Calibri" panose="020F0502020204030204" pitchFamily="34" charset="0"/>
                <a:cs typeface="Calibri" panose="020F0502020204030204" pitchFamily="34" charset="0"/>
              </a:rPr>
              <a:t>(Arabica) </a:t>
            </a:r>
            <a:r>
              <a:rPr lang="en-US" sz="1600" dirty="0">
                <a:solidFill>
                  <a:schemeClr val="bg1"/>
                </a:solidFill>
                <a:latin typeface="Calibri" panose="020F0502020204030204" pitchFamily="34" charset="0"/>
                <a:cs typeface="Calibri" panose="020F0502020204030204" pitchFamily="34" charset="0"/>
              </a:rPr>
              <a:t>with about a quarter to half a glass of sweetened condensed milk then let stand to cool and allow the grounds to sink to the bottom.</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b="1" u="sng" dirty="0">
                <a:solidFill>
                  <a:schemeClr val="bg1"/>
                </a:solidFill>
                <a:latin typeface="Calibri" panose="020F0502020204030204" pitchFamily="34" charset="0"/>
                <a:cs typeface="Calibri" panose="020F0502020204030204" pitchFamily="34" charset="0"/>
              </a:rPr>
              <a:t>White coffee: </a:t>
            </a:r>
            <a:r>
              <a:rPr lang="en-US" sz="1600" dirty="0">
                <a:solidFill>
                  <a:schemeClr val="bg1"/>
                </a:solidFill>
                <a:latin typeface="Calibri" panose="020F0502020204030204" pitchFamily="34" charset="0"/>
                <a:cs typeface="Calibri" panose="020F0502020204030204" pitchFamily="34" charset="0"/>
              </a:rPr>
              <a:t>The coffee beans are roasted with palm-oil margarine, and the resulting coffee is served with condensed milk. The taste is smooth and sweet, and is often served </a:t>
            </a:r>
            <a:r>
              <a:rPr lang="en-US" sz="1600" dirty="0" smtClean="0">
                <a:solidFill>
                  <a:schemeClr val="bg1"/>
                </a:solidFill>
                <a:latin typeface="Calibri" panose="020F0502020204030204" pitchFamily="34" charset="0"/>
                <a:cs typeface="Calibri" panose="020F0502020204030204" pitchFamily="34" charset="0"/>
              </a:rPr>
              <a:t>iced.</a:t>
            </a:r>
            <a:endParaRPr lang="en-US" sz="1600" dirty="0" smtClean="0">
              <a:solidFill>
                <a:schemeClr val="bg1"/>
              </a:solidFill>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1"/>
          <a:stretch>
            <a:fillRect/>
          </a:stretch>
        </p:blipFill>
        <p:spPr>
          <a:xfrm>
            <a:off x="7772400" y="228600"/>
            <a:ext cx="1295400" cy="1343025"/>
          </a:xfrm>
          <a:prstGeom prst="rect">
            <a:avLst/>
          </a:prstGeom>
        </p:spPr>
      </p:pic>
      <p:sp>
        <p:nvSpPr>
          <p:cNvPr id="4" name="TextBox 3"/>
          <p:cNvSpPr txBox="1"/>
          <p:nvPr/>
        </p:nvSpPr>
        <p:spPr>
          <a:xfrm>
            <a:off x="7772400" y="1676400"/>
            <a:ext cx="1295400" cy="276999"/>
          </a:xfrm>
          <a:prstGeom prst="rect">
            <a:avLst/>
          </a:prstGeom>
          <a:noFill/>
        </p:spPr>
        <p:txBody>
          <a:bodyPr wrap="square" rtlCol="0">
            <a:spAutoFit/>
          </a:bodyPr>
          <a:lstStyle/>
          <a:p>
            <a:r>
              <a:rPr lang="pt-BR" sz="1200" dirty="0">
                <a:solidFill>
                  <a:schemeClr val="bg1"/>
                </a:solidFill>
                <a:latin typeface="Calibri" panose="020F0502020204030204" pitchFamily="34" charset="0"/>
                <a:cs typeface="Calibri" panose="020F0502020204030204" pitchFamily="34" charset="0"/>
              </a:rPr>
              <a:t>A Cà phê sữa đá</a:t>
            </a:r>
            <a:endParaRPr lang="en-US" sz="1200" dirty="0" err="1" smtClean="0">
              <a:solidFill>
                <a:schemeClr val="bg1"/>
              </a:solidFill>
              <a:latin typeface="Calibri" panose="020F0502020204030204" pitchFamily="34" charset="0"/>
              <a:cs typeface="Calibri" panose="020F050202020403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 y="228600"/>
            <a:ext cx="8686800" cy="6986528"/>
          </a:xfrm>
          <a:prstGeom prst="rect">
            <a:avLst/>
          </a:prstGeom>
          <a:noFill/>
        </p:spPr>
        <p:txBody>
          <a:bodyPr wrap="square" rtlCol="0">
            <a:spAutoFit/>
          </a:bodyPr>
          <a:lstStyle/>
          <a:p>
            <a:r>
              <a:rPr lang="en-US" sz="1600" b="1" u="sng" dirty="0" smtClean="0">
                <a:solidFill>
                  <a:schemeClr val="bg1"/>
                </a:solidFill>
                <a:latin typeface="Calibri" panose="020F0502020204030204" pitchFamily="34" charset="0"/>
                <a:cs typeface="Calibri" panose="020F0502020204030204" pitchFamily="34" charset="0"/>
              </a:rPr>
              <a:t>9.COFFEE OR ESPRESSO WITH WHIPPED CREAM</a:t>
            </a:r>
            <a:endParaRPr lang="en-US" sz="1600" b="1" u="sng" dirty="0" smtClean="0">
              <a:solidFill>
                <a:schemeClr val="bg1"/>
              </a:solidFill>
              <a:latin typeface="Calibri" panose="020F0502020204030204" pitchFamily="34" charset="0"/>
              <a:cs typeface="Calibri" panose="020F0502020204030204" pitchFamily="34" charset="0"/>
            </a:endParaRPr>
          </a:p>
          <a:p>
            <a:endParaRPr lang="en-US" sz="1600" b="1" u="sng"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b="1" u="sng" dirty="0">
                <a:solidFill>
                  <a:schemeClr val="bg1"/>
                </a:solidFill>
                <a:latin typeface="Calibri" panose="020F0502020204030204" pitchFamily="34" charset="0"/>
                <a:cs typeface="Calibri" panose="020F0502020204030204" pitchFamily="34" charset="0"/>
              </a:rPr>
              <a:t>Vienna coffee</a:t>
            </a:r>
            <a:r>
              <a:rPr lang="en-US" sz="1600" b="1" u="sng" dirty="0" smtClean="0">
                <a:solidFill>
                  <a:schemeClr val="bg1"/>
                </a:solidFill>
                <a:latin typeface="Calibri" panose="020F0502020204030204" pitchFamily="34" charset="0"/>
                <a:cs typeface="Calibri" panose="020F0502020204030204" pitchFamily="34" charset="0"/>
              </a:rPr>
              <a:t>: </a:t>
            </a:r>
            <a:r>
              <a:rPr lang="en-US" sz="1600" dirty="0" smtClean="0">
                <a:solidFill>
                  <a:schemeClr val="bg1"/>
                </a:solidFill>
                <a:latin typeface="Calibri" panose="020F0502020204030204" pitchFamily="34" charset="0"/>
                <a:cs typeface="Calibri" panose="020F0502020204030204" pitchFamily="34" charset="0"/>
              </a:rPr>
              <a:t>A </a:t>
            </a:r>
            <a:r>
              <a:rPr lang="en-US" sz="1600" dirty="0">
                <a:solidFill>
                  <a:schemeClr val="bg1"/>
                </a:solidFill>
                <a:latin typeface="Calibri" panose="020F0502020204030204" pitchFamily="34" charset="0"/>
                <a:cs typeface="Calibri" panose="020F0502020204030204" pitchFamily="34" charset="0"/>
              </a:rPr>
              <a:t>Vienna coffee is coffee or espresso topped with whipped cream. Milk is sometimes poured into the coffee/espresso before adding the whipped cream. Vanilla, chocolate or cinnamon is sometimes sprinkled on the cream.</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b="1" u="sng" dirty="0">
                <a:solidFill>
                  <a:schemeClr val="bg1"/>
                </a:solidFill>
                <a:latin typeface="Calibri" panose="020F0502020204030204" pitchFamily="34" charset="0"/>
                <a:cs typeface="Calibri" panose="020F0502020204030204" pitchFamily="34" charset="0"/>
              </a:rPr>
              <a:t>Espresso con panna</a:t>
            </a:r>
            <a:r>
              <a:rPr lang="en-US" sz="1600" dirty="0" smtClean="0">
                <a:solidFill>
                  <a:schemeClr val="bg1"/>
                </a:solidFill>
                <a:latin typeface="Calibri" panose="020F0502020204030204" pitchFamily="34" charset="0"/>
                <a:cs typeface="Calibri" panose="020F0502020204030204" pitchFamily="34" charset="0"/>
              </a:rPr>
              <a:t>: Espresso </a:t>
            </a:r>
            <a:r>
              <a:rPr lang="en-US" sz="1600" dirty="0">
                <a:solidFill>
                  <a:schemeClr val="bg1"/>
                </a:solidFill>
                <a:latin typeface="Calibri" panose="020F0502020204030204" pitchFamily="34" charset="0"/>
                <a:cs typeface="Calibri" panose="020F0502020204030204" pitchFamily="34" charset="0"/>
              </a:rPr>
              <a:t>con panna is coffee with whipped cream</a:t>
            </a:r>
            <a:r>
              <a:rPr lang="en-US" sz="1600" dirty="0" smtClean="0">
                <a:solidFill>
                  <a:schemeClr val="bg1"/>
                </a:solidFill>
                <a:latin typeface="Calibri" panose="020F0502020204030204" pitchFamily="34" charset="0"/>
                <a:cs typeface="Calibri" panose="020F0502020204030204" pitchFamily="34" charset="0"/>
              </a:rPr>
              <a:t>.</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algn="just"/>
            <a:r>
              <a:rPr lang="en-US" sz="1600" b="1" u="sng" dirty="0" smtClean="0">
                <a:solidFill>
                  <a:schemeClr val="bg1"/>
                </a:solidFill>
                <a:latin typeface="Calibri" panose="020F0502020204030204" pitchFamily="34" charset="0"/>
                <a:cs typeface="Calibri" panose="020F0502020204030204" pitchFamily="34" charset="0"/>
              </a:rPr>
              <a:t>10.COMBINATIONS</a:t>
            </a:r>
            <a:endParaRPr lang="en-US" sz="1600" b="1" u="sng" dirty="0" smtClean="0">
              <a:solidFill>
                <a:schemeClr val="bg1"/>
              </a:solidFill>
              <a:latin typeface="Calibri" panose="020F0502020204030204" pitchFamily="34" charset="0"/>
              <a:cs typeface="Calibri" panose="020F0502020204030204" pitchFamily="34" charset="0"/>
            </a:endParaRPr>
          </a:p>
          <a:p>
            <a:pPr algn="just"/>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b="1" u="sng" dirty="0">
                <a:solidFill>
                  <a:schemeClr val="bg1"/>
                </a:solidFill>
                <a:latin typeface="Calibri" panose="020F0502020204030204" pitchFamily="34" charset="0"/>
                <a:cs typeface="Calibri" panose="020F0502020204030204" pitchFamily="34" charset="0"/>
              </a:rPr>
              <a:t>Coffee with espresso</a:t>
            </a:r>
            <a:r>
              <a:rPr lang="en-US" sz="1600" b="1" u="sng" dirty="0" smtClean="0">
                <a:solidFill>
                  <a:schemeClr val="bg1"/>
                </a:solidFill>
                <a:latin typeface="Calibri" panose="020F0502020204030204" pitchFamily="34" charset="0"/>
                <a:cs typeface="Calibri" panose="020F0502020204030204" pitchFamily="34" charset="0"/>
              </a:rPr>
              <a:t>:</a:t>
            </a:r>
            <a:r>
              <a:rPr lang="en-US" sz="1600" dirty="0" smtClean="0">
                <a:solidFill>
                  <a:schemeClr val="bg1"/>
                </a:solidFill>
                <a:latin typeface="Calibri" panose="020F0502020204030204" pitchFamily="34" charset="0"/>
                <a:cs typeface="Calibri" panose="020F0502020204030204" pitchFamily="34" charset="0"/>
              </a:rPr>
              <a:t> Regular </a:t>
            </a:r>
            <a:r>
              <a:rPr lang="en-US" sz="1600" dirty="0">
                <a:solidFill>
                  <a:schemeClr val="bg1"/>
                </a:solidFill>
                <a:latin typeface="Calibri" panose="020F0502020204030204" pitchFamily="34" charset="0"/>
                <a:cs typeface="Calibri" panose="020F0502020204030204" pitchFamily="34" charset="0"/>
              </a:rPr>
              <a:t>coffee (slow brewed as with a filter or cafetière) is sometimes combined with espresso to increase intensity of </a:t>
            </a:r>
            <a:r>
              <a:rPr lang="en-US" sz="1600" dirty="0" smtClean="0">
                <a:solidFill>
                  <a:schemeClr val="bg1"/>
                </a:solidFill>
                <a:latin typeface="Calibri" panose="020F0502020204030204" pitchFamily="34" charset="0"/>
                <a:cs typeface="Calibri" panose="020F0502020204030204" pitchFamily="34" charset="0"/>
              </a:rPr>
              <a:t>flavor </a:t>
            </a:r>
            <a:r>
              <a:rPr lang="en-US" sz="1600" dirty="0">
                <a:solidFill>
                  <a:schemeClr val="bg1"/>
                </a:solidFill>
                <a:latin typeface="Calibri" panose="020F0502020204030204" pitchFamily="34" charset="0"/>
                <a:cs typeface="Calibri" panose="020F0502020204030204" pitchFamily="34" charset="0"/>
              </a:rPr>
              <a:t>and/or </a:t>
            </a:r>
            <a:r>
              <a:rPr lang="en-US" sz="1600" dirty="0" smtClean="0">
                <a:solidFill>
                  <a:schemeClr val="bg1"/>
                </a:solidFill>
                <a:latin typeface="Calibri" panose="020F0502020204030204" pitchFamily="34" charset="0"/>
                <a:cs typeface="Calibri" panose="020F0502020204030204" pitchFamily="34" charset="0"/>
              </a:rPr>
              <a:t>caffeine.</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b="1" u="sng" dirty="0">
                <a:solidFill>
                  <a:schemeClr val="bg1"/>
                </a:solidFill>
                <a:latin typeface="Calibri" panose="020F0502020204030204" pitchFamily="34" charset="0"/>
                <a:cs typeface="Calibri" panose="020F0502020204030204" pitchFamily="34" charset="0"/>
              </a:rPr>
              <a:t>Coffee with </a:t>
            </a:r>
            <a:r>
              <a:rPr lang="en-US" sz="1600" b="1" u="sng" dirty="0" smtClean="0">
                <a:solidFill>
                  <a:schemeClr val="bg1"/>
                </a:solidFill>
                <a:latin typeface="Calibri" panose="020F0502020204030204" pitchFamily="34" charset="0"/>
                <a:cs typeface="Calibri" panose="020F0502020204030204" pitchFamily="34" charset="0"/>
              </a:rPr>
              <a:t>tea</a:t>
            </a:r>
            <a:r>
              <a:rPr lang="en-US" sz="1600" dirty="0" smtClean="0">
                <a:solidFill>
                  <a:schemeClr val="bg1"/>
                </a:solidFill>
                <a:latin typeface="Calibri" panose="020F0502020204030204" pitchFamily="34" charset="0"/>
                <a:cs typeface="Calibri" panose="020F0502020204030204" pitchFamily="34" charset="0"/>
              </a:rPr>
              <a:t>:</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dirty="0" smtClean="0">
              <a:solidFill>
                <a:schemeClr val="bg1"/>
              </a:solidFill>
              <a:latin typeface="Calibri" panose="020F0502020204030204" pitchFamily="34" charset="0"/>
              <a:cs typeface="Calibri" panose="020F0502020204030204" pitchFamily="34" charset="0"/>
            </a:endParaRPr>
          </a:p>
          <a:p>
            <a:pPr marL="400050" indent="-400050" algn="just">
              <a:buFont typeface="+mj-lt"/>
              <a:buAutoNum type="romanUcPeriod"/>
            </a:pPr>
            <a:r>
              <a:rPr lang="en-US" sz="1600" b="1" u="sng" dirty="0">
                <a:solidFill>
                  <a:schemeClr val="bg1"/>
                </a:solidFill>
                <a:latin typeface="Calibri" panose="020F0502020204030204" pitchFamily="34" charset="0"/>
                <a:cs typeface="Calibri" panose="020F0502020204030204" pitchFamily="34" charset="0"/>
              </a:rPr>
              <a:t>Black tie</a:t>
            </a:r>
            <a:r>
              <a:rPr lang="en-US" sz="1600" dirty="0" smtClean="0">
                <a:solidFill>
                  <a:schemeClr val="bg1"/>
                </a:solidFill>
                <a:latin typeface="Calibri" panose="020F0502020204030204" pitchFamily="34" charset="0"/>
                <a:cs typeface="Calibri" panose="020F0502020204030204" pitchFamily="34" charset="0"/>
              </a:rPr>
              <a:t>: is </a:t>
            </a:r>
            <a:r>
              <a:rPr lang="en-US" sz="1600" dirty="0">
                <a:solidFill>
                  <a:schemeClr val="bg1"/>
                </a:solidFill>
                <a:latin typeface="Calibri" panose="020F0502020204030204" pitchFamily="34" charset="0"/>
                <a:cs typeface="Calibri" panose="020F0502020204030204" pitchFamily="34" charset="0"/>
              </a:rPr>
              <a:t>a traditional Thai iced tea, which is a spicy and sweet mixture of chilled black tea, orange blossom water, star anise, crushed tamarind, sugar and condensed milk or cream, with a double shot of espresso</a:t>
            </a:r>
            <a:r>
              <a:rPr lang="en-US" sz="1600" dirty="0" smtClean="0">
                <a:solidFill>
                  <a:schemeClr val="bg1"/>
                </a:solidFill>
                <a:latin typeface="Calibri" panose="020F0502020204030204" pitchFamily="34" charset="0"/>
                <a:cs typeface="Calibri" panose="020F0502020204030204" pitchFamily="34" charset="0"/>
              </a:rPr>
              <a:t>.</a:t>
            </a:r>
            <a:endParaRPr lang="en-US" sz="1600" dirty="0" smtClean="0">
              <a:solidFill>
                <a:schemeClr val="bg1"/>
              </a:solidFill>
              <a:latin typeface="Calibri" panose="020F0502020204030204" pitchFamily="34" charset="0"/>
              <a:cs typeface="Calibri" panose="020F0502020204030204" pitchFamily="34" charset="0"/>
            </a:endParaRPr>
          </a:p>
          <a:p>
            <a:pPr marL="400050" indent="-400050" algn="just">
              <a:buFont typeface="+mj-lt"/>
              <a:buAutoNum type="romanUcPeriod"/>
            </a:pPr>
            <a:endParaRPr lang="en-US" sz="1600" dirty="0" smtClean="0">
              <a:solidFill>
                <a:schemeClr val="bg1"/>
              </a:solidFill>
              <a:latin typeface="Calibri" panose="020F0502020204030204" pitchFamily="34" charset="0"/>
              <a:cs typeface="Calibri" panose="020F0502020204030204" pitchFamily="34" charset="0"/>
            </a:endParaRPr>
          </a:p>
          <a:p>
            <a:pPr marL="400050" indent="-400050" algn="just">
              <a:buFont typeface="+mj-lt"/>
              <a:buAutoNum type="romanUcPeriod"/>
            </a:pPr>
            <a:r>
              <a:rPr lang="en-US" sz="1600" b="1" u="sng" dirty="0">
                <a:solidFill>
                  <a:schemeClr val="bg1"/>
                </a:solidFill>
                <a:latin typeface="Calibri" panose="020F0502020204030204" pitchFamily="34" charset="0"/>
                <a:cs typeface="Calibri" panose="020F0502020204030204" pitchFamily="34" charset="0"/>
              </a:rPr>
              <a:t>Chai </a:t>
            </a:r>
            <a:r>
              <a:rPr lang="en-US" sz="1600" b="1" u="sng" dirty="0" smtClean="0">
                <a:solidFill>
                  <a:schemeClr val="bg1"/>
                </a:solidFill>
                <a:latin typeface="Calibri" panose="020F0502020204030204" pitchFamily="34" charset="0"/>
                <a:cs typeface="Calibri" panose="020F0502020204030204" pitchFamily="34" charset="0"/>
              </a:rPr>
              <a:t>latte: </a:t>
            </a:r>
            <a:r>
              <a:rPr lang="en-US" sz="1600" dirty="0" smtClean="0">
                <a:solidFill>
                  <a:schemeClr val="bg1"/>
                </a:solidFill>
                <a:latin typeface="Calibri" panose="020F0502020204030204" pitchFamily="34" charset="0"/>
                <a:cs typeface="Calibri" panose="020F0502020204030204" pitchFamily="34" charset="0"/>
              </a:rPr>
              <a:t>Chai </a:t>
            </a:r>
            <a:r>
              <a:rPr lang="en-US" sz="1600" dirty="0">
                <a:solidFill>
                  <a:schemeClr val="bg1"/>
                </a:solidFill>
                <a:latin typeface="Calibri" panose="020F0502020204030204" pitchFamily="34" charset="0"/>
                <a:cs typeface="Calibri" panose="020F0502020204030204" pitchFamily="34" charset="0"/>
              </a:rPr>
              <a:t>tea with a single shot of espresso. In addition, 1-2 tablespoons of instant espresso may be brewed while simultaneously steeping Chai in the same container; a small amount of a dairy or non-dairy drink of choice is usually added to complete the drink.</a:t>
            </a:r>
            <a:endParaRPr lang="en-US" sz="1600" dirty="0" smtClean="0">
              <a:solidFill>
                <a:schemeClr val="bg1"/>
              </a:solidFill>
              <a:latin typeface="Calibri" panose="020F0502020204030204" pitchFamily="34" charset="0"/>
              <a:cs typeface="Calibri" panose="020F0502020204030204" pitchFamily="34" charset="0"/>
            </a:endParaRPr>
          </a:p>
          <a:p>
            <a:pPr marL="400050" indent="-400050" algn="just">
              <a:buFont typeface="+mj-lt"/>
              <a:buAutoNum type="romanUcPeriod"/>
            </a:pPr>
            <a:r>
              <a:rPr lang="en-US" sz="1600" b="1" u="sng" dirty="0">
                <a:solidFill>
                  <a:schemeClr val="bg1"/>
                </a:solidFill>
                <a:latin typeface="Calibri" panose="020F0502020204030204" pitchFamily="34" charset="0"/>
                <a:cs typeface="Calibri" panose="020F0502020204030204" pitchFamily="34" charset="0"/>
              </a:rPr>
              <a:t>Red tie</a:t>
            </a:r>
            <a:r>
              <a:rPr lang="en-US" sz="1600" dirty="0" smtClean="0">
                <a:solidFill>
                  <a:schemeClr val="bg1"/>
                </a:solidFill>
                <a:latin typeface="Calibri" panose="020F0502020204030204" pitchFamily="34" charset="0"/>
                <a:cs typeface="Calibri" panose="020F0502020204030204" pitchFamily="34" charset="0"/>
              </a:rPr>
              <a:t>: A </a:t>
            </a:r>
            <a:r>
              <a:rPr lang="en-US" sz="1600" dirty="0">
                <a:solidFill>
                  <a:schemeClr val="bg1"/>
                </a:solidFill>
                <a:latin typeface="Calibri" panose="020F0502020204030204" pitchFamily="34" charset="0"/>
                <a:cs typeface="Calibri" panose="020F0502020204030204" pitchFamily="34" charset="0"/>
              </a:rPr>
              <a:t>traditional Thai iced tea, which is a spicy and sweet mixture of chilled black tea, orange blossom water, star anise, crushed tamarind, sugar and condensed milk or cream, with a single shot of espresso.</a:t>
            </a:r>
            <a:endParaRPr lang="en-US" sz="1600" dirty="0" smtClean="0">
              <a:solidFill>
                <a:schemeClr val="bg1"/>
              </a:solidFill>
              <a:latin typeface="Calibri" panose="020F0502020204030204" pitchFamily="34" charset="0"/>
              <a:cs typeface="Calibri" panose="020F0502020204030204" pitchFamily="34" charset="0"/>
            </a:endParaRPr>
          </a:p>
          <a:p>
            <a:pPr marL="400050" indent="-400050" algn="just">
              <a:buFont typeface="+mj-lt"/>
              <a:buAutoNum type="romanUcPeriod"/>
            </a:pPr>
            <a:r>
              <a:rPr lang="en-US" sz="1600" b="1" u="sng" dirty="0">
                <a:solidFill>
                  <a:schemeClr val="bg1"/>
                </a:solidFill>
                <a:latin typeface="Calibri" panose="020F0502020204030204" pitchFamily="34" charset="0"/>
                <a:cs typeface="Calibri" panose="020F0502020204030204" pitchFamily="34" charset="0"/>
              </a:rPr>
              <a:t>Yuanyang</a:t>
            </a:r>
            <a:r>
              <a:rPr lang="en-US" sz="1600" dirty="0">
                <a:solidFill>
                  <a:schemeClr val="bg1"/>
                </a:solidFill>
                <a:latin typeface="Calibri" panose="020F0502020204030204" pitchFamily="34" charset="0"/>
                <a:cs typeface="Calibri" panose="020F0502020204030204" pitchFamily="34" charset="0"/>
              </a:rPr>
              <a:t>: is a popular drink in Hong Kong, made of a mixture of coffee and Hong Kong-style milk tea</a:t>
            </a:r>
            <a:endParaRPr lang="en-US" sz="1600" dirty="0" smtClean="0">
              <a:solidFill>
                <a:schemeClr val="bg1"/>
              </a:solidFill>
              <a:latin typeface="Calibri" panose="020F0502020204030204" pitchFamily="34" charset="0"/>
              <a:cs typeface="Calibri" panose="020F0502020204030204" pitchFamily="34" charset="0"/>
            </a:endParaRPr>
          </a:p>
          <a:p>
            <a:pPr algn="just"/>
            <a:endParaRPr lang="en-US" sz="1600" dirty="0">
              <a:solidFill>
                <a:schemeClr val="bg1"/>
              </a:solidFill>
              <a:latin typeface="Calibri" panose="020F0502020204030204" pitchFamily="34" charset="0"/>
              <a:cs typeface="Calibri" panose="020F050202020403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04800"/>
            <a:ext cx="6477000" cy="6247864"/>
          </a:xfrm>
          <a:prstGeom prst="rect">
            <a:avLst/>
          </a:prstGeom>
          <a:noFill/>
        </p:spPr>
        <p:txBody>
          <a:bodyPr wrap="square" rtlCol="0">
            <a:spAutoFit/>
          </a:bodyPr>
          <a:lstStyle/>
          <a:p>
            <a:pPr marL="285750" indent="-285750" algn="just">
              <a:buFont typeface="Arial" panose="020B0604020202020204" pitchFamily="34" charset="0"/>
              <a:buChar char="•"/>
            </a:pPr>
            <a:r>
              <a:rPr lang="en-US" sz="1600" b="1" u="sng" dirty="0">
                <a:solidFill>
                  <a:schemeClr val="bg1"/>
                </a:solidFill>
                <a:latin typeface="Calibri" panose="020F0502020204030204" pitchFamily="34" charset="0"/>
                <a:cs typeface="Calibri" panose="020F0502020204030204" pitchFamily="34" charset="0"/>
              </a:rPr>
              <a:t>Coffee with alcohol</a:t>
            </a:r>
            <a:r>
              <a:rPr lang="en-US" sz="1600" b="1" u="sng" dirty="0" smtClean="0">
                <a:solidFill>
                  <a:schemeClr val="bg1"/>
                </a:solidFill>
                <a:latin typeface="Calibri" panose="020F0502020204030204" pitchFamily="34" charset="0"/>
                <a:cs typeface="Calibri" panose="020F0502020204030204" pitchFamily="34" charset="0"/>
              </a:rPr>
              <a:t>:</a:t>
            </a:r>
            <a:endParaRPr lang="en-US" sz="1600" b="1" u="sng"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b="1" u="sng" dirty="0">
              <a:solidFill>
                <a:schemeClr val="bg1"/>
              </a:solidFill>
              <a:latin typeface="Calibri" panose="020F0502020204030204" pitchFamily="34" charset="0"/>
              <a:cs typeface="Calibri" panose="020F0502020204030204" pitchFamily="34" charset="0"/>
            </a:endParaRPr>
          </a:p>
          <a:p>
            <a:pPr marL="400050" indent="-400050" algn="just">
              <a:buFont typeface="+mj-lt"/>
              <a:buAutoNum type="romanUcPeriod"/>
            </a:pPr>
            <a:r>
              <a:rPr lang="en-US" sz="1600" b="1" u="sng" dirty="0">
                <a:solidFill>
                  <a:schemeClr val="bg1"/>
                </a:solidFill>
                <a:latin typeface="Calibri" panose="020F0502020204030204" pitchFamily="34" charset="0"/>
                <a:cs typeface="Calibri" panose="020F0502020204030204" pitchFamily="34" charset="0"/>
              </a:rPr>
              <a:t>Liqueur coffee:</a:t>
            </a:r>
            <a:r>
              <a:rPr lang="en-US" sz="1600" dirty="0">
                <a:solidFill>
                  <a:schemeClr val="bg1"/>
                </a:solidFill>
                <a:latin typeface="Calibri" panose="020F0502020204030204" pitchFamily="34" charset="0"/>
                <a:cs typeface="Calibri" panose="020F0502020204030204" pitchFamily="34" charset="0"/>
              </a:rPr>
              <a:t> is a coffee brew with a 25 ml shot of liqueur. This brew is usually served in a clear, clean, pre-heated, liqueur coffee glass with the coffee and cream separated for good visual and taste effect. The liqueur of choice is added first with a teaspoon of raw cane sugar mixed in. The glass is then filled to within an inch of the top with good, strong, fresh filter coffee. Fresh, chilled, additive free, slightly whipped cream is then poured carefully over the back of a cold teaspoon, so that it floats on top of the coffee and liqueur mixture. The sugar is required in the coffee mixture to help the cream float</a:t>
            </a:r>
            <a:r>
              <a:rPr lang="en-US" sz="1600" dirty="0" smtClean="0">
                <a:solidFill>
                  <a:schemeClr val="bg1"/>
                </a:solidFill>
                <a:latin typeface="Calibri" panose="020F0502020204030204" pitchFamily="34" charset="0"/>
                <a:cs typeface="Calibri" panose="020F0502020204030204" pitchFamily="34" charset="0"/>
              </a:rPr>
              <a:t>.</a:t>
            </a:r>
            <a:endParaRPr lang="en-US" sz="1600" dirty="0" smtClean="0">
              <a:solidFill>
                <a:schemeClr val="bg1"/>
              </a:solidFill>
              <a:latin typeface="Calibri" panose="020F0502020204030204" pitchFamily="34" charset="0"/>
              <a:cs typeface="Calibri" panose="020F0502020204030204" pitchFamily="34" charset="0"/>
            </a:endParaRPr>
          </a:p>
          <a:p>
            <a:pPr marL="400050" indent="-400050" algn="just">
              <a:buFont typeface="+mj-lt"/>
              <a:buAutoNum type="romanUcPeriod"/>
            </a:pPr>
            <a:endParaRPr lang="en-US" sz="1600" dirty="0" smtClean="0">
              <a:solidFill>
                <a:schemeClr val="bg1"/>
              </a:solidFill>
              <a:latin typeface="Calibri" panose="020F0502020204030204" pitchFamily="34" charset="0"/>
              <a:cs typeface="Calibri" panose="020F0502020204030204" pitchFamily="34" charset="0"/>
            </a:endParaRPr>
          </a:p>
          <a:p>
            <a:pPr marL="400050" indent="-400050" algn="just">
              <a:buFont typeface="+mj-lt"/>
              <a:buAutoNum type="romanUcPeriod"/>
            </a:pPr>
            <a:r>
              <a:rPr lang="en-US" sz="1600" b="1" u="sng" dirty="0">
                <a:solidFill>
                  <a:schemeClr val="bg1"/>
                </a:solidFill>
                <a:latin typeface="Calibri" panose="020F0502020204030204" pitchFamily="34" charset="0"/>
                <a:cs typeface="Calibri" panose="020F0502020204030204" pitchFamily="34" charset="0"/>
              </a:rPr>
              <a:t>Irish </a:t>
            </a:r>
            <a:r>
              <a:rPr lang="en-US" sz="1600" b="1" u="sng" dirty="0" smtClean="0">
                <a:solidFill>
                  <a:schemeClr val="bg1"/>
                </a:solidFill>
                <a:latin typeface="Calibri" panose="020F0502020204030204" pitchFamily="34" charset="0"/>
                <a:cs typeface="Calibri" panose="020F0502020204030204" pitchFamily="34" charset="0"/>
              </a:rPr>
              <a:t>coffee</a:t>
            </a:r>
            <a:r>
              <a:rPr lang="en-US" sz="1600" dirty="0" smtClean="0">
                <a:solidFill>
                  <a:schemeClr val="bg1"/>
                </a:solidFill>
                <a:latin typeface="Calibri" panose="020F0502020204030204" pitchFamily="34" charset="0"/>
                <a:cs typeface="Calibri" panose="020F0502020204030204" pitchFamily="34" charset="0"/>
              </a:rPr>
              <a:t>: is </a:t>
            </a:r>
            <a:r>
              <a:rPr lang="en-US" sz="1600" dirty="0">
                <a:solidFill>
                  <a:schemeClr val="bg1"/>
                </a:solidFill>
                <a:latin typeface="Calibri" panose="020F0502020204030204" pitchFamily="34" charset="0"/>
                <a:cs typeface="Calibri" panose="020F0502020204030204" pitchFamily="34" charset="0"/>
              </a:rPr>
              <a:t>coffee combined with whiskey and cream, often further sweetened with sugar. Also available as a flavor of ice cream</a:t>
            </a:r>
            <a:r>
              <a:rPr lang="en-US" sz="1600" dirty="0" smtClean="0">
                <a:solidFill>
                  <a:schemeClr val="bg1"/>
                </a:solidFill>
                <a:latin typeface="Calibri" panose="020F0502020204030204" pitchFamily="34" charset="0"/>
                <a:cs typeface="Calibri" panose="020F0502020204030204" pitchFamily="34" charset="0"/>
              </a:rPr>
              <a:t>.</a:t>
            </a:r>
            <a:endParaRPr lang="en-US" sz="1600" dirty="0" smtClean="0">
              <a:solidFill>
                <a:schemeClr val="bg1"/>
              </a:solidFill>
              <a:latin typeface="Calibri" panose="020F0502020204030204" pitchFamily="34" charset="0"/>
              <a:cs typeface="Calibri" panose="020F0502020204030204" pitchFamily="34" charset="0"/>
            </a:endParaRPr>
          </a:p>
          <a:p>
            <a:pPr marL="400050" indent="-400050" algn="just">
              <a:buFont typeface="+mj-lt"/>
              <a:buAutoNum type="romanUcPeriod"/>
            </a:pPr>
            <a:endParaRPr lang="en-US" sz="1600" dirty="0">
              <a:solidFill>
                <a:schemeClr val="bg1"/>
              </a:solidFill>
              <a:latin typeface="Calibri" panose="020F0502020204030204" pitchFamily="34" charset="0"/>
              <a:cs typeface="Calibri" panose="020F0502020204030204" pitchFamily="34" charset="0"/>
            </a:endParaRPr>
          </a:p>
          <a:p>
            <a:pPr marL="400050" indent="-400050" algn="just">
              <a:buFont typeface="+mj-lt"/>
              <a:buAutoNum type="romanUcPeriod"/>
            </a:pPr>
            <a:r>
              <a:rPr lang="en-US" sz="1600" b="1" u="sng" dirty="0">
                <a:solidFill>
                  <a:schemeClr val="bg1"/>
                </a:solidFill>
                <a:latin typeface="Calibri" panose="020F0502020204030204" pitchFamily="34" charset="0"/>
                <a:cs typeface="Calibri" panose="020F0502020204030204" pitchFamily="34" charset="0"/>
              </a:rPr>
              <a:t>Rüdesheimer </a:t>
            </a:r>
            <a:r>
              <a:rPr lang="en-US" sz="1600" b="1" u="sng" dirty="0" smtClean="0">
                <a:solidFill>
                  <a:schemeClr val="bg1"/>
                </a:solidFill>
                <a:latin typeface="Calibri" panose="020F0502020204030204" pitchFamily="34" charset="0"/>
                <a:cs typeface="Calibri" panose="020F0502020204030204" pitchFamily="34" charset="0"/>
              </a:rPr>
              <a:t>Kaffee</a:t>
            </a:r>
            <a:r>
              <a:rPr lang="en-US" sz="1600" dirty="0" smtClean="0">
                <a:solidFill>
                  <a:schemeClr val="bg1"/>
                </a:solidFill>
                <a:latin typeface="Calibri" panose="020F0502020204030204" pitchFamily="34" charset="0"/>
                <a:cs typeface="Calibri" panose="020F0502020204030204" pitchFamily="34" charset="0"/>
              </a:rPr>
              <a:t>: is </a:t>
            </a:r>
            <a:r>
              <a:rPr lang="en-US" sz="1600" dirty="0">
                <a:solidFill>
                  <a:schemeClr val="bg1"/>
                </a:solidFill>
                <a:latin typeface="Calibri" panose="020F0502020204030204" pitchFamily="34" charset="0"/>
                <a:cs typeface="Calibri" panose="020F0502020204030204" pitchFamily="34" charset="0"/>
              </a:rPr>
              <a:t>an alcoholic coffee drink from Rüdesheim in Germany invented in 1957 by Hans Karl Adam. It is made with Asbach Uralt brandy with coffee and sugar, and is topped with whipped </a:t>
            </a:r>
            <a:r>
              <a:rPr lang="en-US" sz="1600" dirty="0" smtClean="0">
                <a:solidFill>
                  <a:schemeClr val="bg1"/>
                </a:solidFill>
                <a:latin typeface="Calibri" panose="020F0502020204030204" pitchFamily="34" charset="0"/>
                <a:cs typeface="Calibri" panose="020F0502020204030204" pitchFamily="34" charset="0"/>
              </a:rPr>
              <a:t>cream.</a:t>
            </a:r>
            <a:endParaRPr lang="en-US" sz="1600" dirty="0" smtClean="0">
              <a:solidFill>
                <a:schemeClr val="bg1"/>
              </a:solidFill>
              <a:latin typeface="Calibri" panose="020F0502020204030204" pitchFamily="34" charset="0"/>
              <a:cs typeface="Calibri" panose="020F0502020204030204" pitchFamily="34" charset="0"/>
            </a:endParaRPr>
          </a:p>
          <a:p>
            <a:pPr marL="400050" indent="-400050" algn="just">
              <a:buFont typeface="+mj-lt"/>
              <a:buAutoNum type="romanUcPeriod"/>
            </a:pPr>
            <a:endParaRPr lang="en-US" sz="1600" dirty="0">
              <a:solidFill>
                <a:schemeClr val="bg1"/>
              </a:solidFill>
              <a:latin typeface="Calibri" panose="020F0502020204030204" pitchFamily="34" charset="0"/>
              <a:cs typeface="Calibri" panose="020F0502020204030204" pitchFamily="34" charset="0"/>
            </a:endParaRPr>
          </a:p>
          <a:p>
            <a:pPr marL="400050" indent="-400050" algn="just">
              <a:buFont typeface="+mj-lt"/>
              <a:buAutoNum type="romanUcPeriod"/>
            </a:pPr>
            <a:r>
              <a:rPr lang="en-US" sz="1600" b="1" u="sng" dirty="0" smtClean="0">
                <a:solidFill>
                  <a:schemeClr val="bg1"/>
                </a:solidFill>
                <a:latin typeface="Calibri" panose="020F0502020204030204" pitchFamily="34" charset="0"/>
                <a:cs typeface="Calibri" panose="020F0502020204030204" pitchFamily="34" charset="0"/>
              </a:rPr>
              <a:t>Pharisäer</a:t>
            </a:r>
            <a:r>
              <a:rPr lang="en-US" sz="1600" dirty="0" smtClean="0">
                <a:solidFill>
                  <a:schemeClr val="bg1"/>
                </a:solidFill>
                <a:latin typeface="Calibri" panose="020F0502020204030204" pitchFamily="34" charset="0"/>
                <a:cs typeface="Calibri" panose="020F0502020204030204" pitchFamily="34" charset="0"/>
              </a:rPr>
              <a:t>: meaning </a:t>
            </a:r>
            <a:r>
              <a:rPr lang="en-US" sz="1600" dirty="0">
                <a:solidFill>
                  <a:schemeClr val="bg1"/>
                </a:solidFill>
                <a:latin typeface="Calibri" panose="020F0502020204030204" pitchFamily="34" charset="0"/>
                <a:cs typeface="Calibri" panose="020F0502020204030204" pitchFamily="34" charset="0"/>
              </a:rPr>
              <a:t>a Pharisee, is an alcoholic coffee drink that is popular in the Nordfriesland district of Germany. It consists of a mug of black coffee, a double shot of rum, and a topping of whipped cream.</a:t>
            </a:r>
            <a:endParaRPr lang="en-US" sz="1600" dirty="0" smtClean="0">
              <a:solidFill>
                <a:schemeClr val="bg1"/>
              </a:solidFill>
              <a:latin typeface="Calibri" panose="020F0502020204030204" pitchFamily="34" charset="0"/>
              <a:cs typeface="Calibri" panose="020F0502020204030204" pitchFamily="34" charset="0"/>
            </a:endParaRPr>
          </a:p>
          <a:p>
            <a:pPr marL="400050" indent="-400050" algn="just">
              <a:buFont typeface="+mj-lt"/>
              <a:buAutoNum type="romanUcPeriod"/>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dirty="0" err="1">
              <a:solidFill>
                <a:schemeClr val="bg1"/>
              </a:solidFill>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1"/>
          <a:stretch>
            <a:fillRect/>
          </a:stretch>
        </p:blipFill>
        <p:spPr>
          <a:xfrm>
            <a:off x="6934200" y="294503"/>
            <a:ext cx="2095500" cy="3152775"/>
          </a:xfrm>
          <a:prstGeom prst="rect">
            <a:avLst/>
          </a:prstGeom>
        </p:spPr>
      </p:pic>
      <p:sp>
        <p:nvSpPr>
          <p:cNvPr id="4" name="TextBox 3"/>
          <p:cNvSpPr txBox="1"/>
          <p:nvPr/>
        </p:nvSpPr>
        <p:spPr>
          <a:xfrm>
            <a:off x="7315200" y="3568204"/>
            <a:ext cx="2095500" cy="338554"/>
          </a:xfrm>
          <a:prstGeom prst="rect">
            <a:avLst/>
          </a:prstGeom>
          <a:noFill/>
        </p:spPr>
        <p:txBody>
          <a:bodyPr wrap="square" rtlCol="0">
            <a:spAutoFit/>
          </a:bodyPr>
          <a:lstStyle/>
          <a:p>
            <a:r>
              <a:rPr lang="en-US" sz="1600" dirty="0">
                <a:solidFill>
                  <a:schemeClr val="bg1"/>
                </a:solidFill>
                <a:latin typeface="Calibri" panose="020F0502020204030204" pitchFamily="34" charset="0"/>
                <a:cs typeface="Calibri" panose="020F0502020204030204" pitchFamily="34" charset="0"/>
              </a:rPr>
              <a:t>Irish coffee</a:t>
            </a:r>
            <a:endParaRPr lang="en-US" sz="1600" dirty="0" smtClean="0">
              <a:solidFill>
                <a:schemeClr val="bg1"/>
              </a:solidFill>
              <a:latin typeface="Calibri" panose="020F0502020204030204" pitchFamily="34" charset="0"/>
              <a:cs typeface="Calibri" panose="020F050202020403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81000"/>
            <a:ext cx="6172200" cy="5262979"/>
          </a:xfrm>
          <a:prstGeom prst="rect">
            <a:avLst/>
          </a:prstGeom>
          <a:noFill/>
        </p:spPr>
        <p:txBody>
          <a:bodyPr wrap="square" rtlCol="0">
            <a:spAutoFit/>
          </a:bodyPr>
          <a:lstStyle/>
          <a:p>
            <a:r>
              <a:rPr lang="en-US" sz="1600" b="1" u="sng" dirty="0" smtClean="0">
                <a:solidFill>
                  <a:schemeClr val="bg1"/>
                </a:solidFill>
                <a:latin typeface="Calibri" panose="020F0502020204030204" pitchFamily="34" charset="0"/>
                <a:cs typeface="Calibri" panose="020F0502020204030204" pitchFamily="34" charset="0"/>
              </a:rPr>
              <a:t>11 FLAVOURED COFFEE</a:t>
            </a:r>
            <a:endParaRPr lang="en-US" sz="1600" b="1" u="sng" dirty="0" smtClean="0">
              <a:solidFill>
                <a:schemeClr val="bg1"/>
              </a:solidFill>
              <a:latin typeface="Calibri" panose="020F0502020204030204" pitchFamily="34" charset="0"/>
              <a:cs typeface="Calibri" panose="020F0502020204030204" pitchFamily="34" charset="0"/>
            </a:endParaRPr>
          </a:p>
          <a:p>
            <a:endParaRPr lang="en-US" sz="1600" b="1" u="sng"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b="1" u="sng" dirty="0" smtClean="0">
                <a:solidFill>
                  <a:schemeClr val="bg1"/>
                </a:solidFill>
                <a:latin typeface="Calibri" panose="020F0502020204030204" pitchFamily="34" charset="0"/>
                <a:cs typeface="Calibri" panose="020F0502020204030204" pitchFamily="34" charset="0"/>
              </a:rPr>
              <a:t>Melya</a:t>
            </a:r>
            <a:r>
              <a:rPr lang="en-US" sz="1600" dirty="0" smtClean="0">
                <a:solidFill>
                  <a:schemeClr val="bg1"/>
                </a:solidFill>
                <a:latin typeface="Calibri" panose="020F0502020204030204" pitchFamily="34" charset="0"/>
                <a:cs typeface="Calibri" panose="020F0502020204030204" pitchFamily="34" charset="0"/>
              </a:rPr>
              <a:t>: is </a:t>
            </a:r>
            <a:r>
              <a:rPr lang="en-US" sz="1600" dirty="0">
                <a:solidFill>
                  <a:schemeClr val="bg1"/>
                </a:solidFill>
                <a:latin typeface="Calibri" panose="020F0502020204030204" pitchFamily="34" charset="0"/>
                <a:cs typeface="Calibri" panose="020F0502020204030204" pitchFamily="34" charset="0"/>
              </a:rPr>
              <a:t>coffee flavoured with cocoa powder and </a:t>
            </a:r>
            <a:r>
              <a:rPr lang="en-US" sz="1600" dirty="0" smtClean="0">
                <a:solidFill>
                  <a:schemeClr val="bg1"/>
                </a:solidFill>
                <a:latin typeface="Calibri" panose="020F0502020204030204" pitchFamily="34" charset="0"/>
                <a:cs typeface="Calibri" panose="020F0502020204030204" pitchFamily="34" charset="0"/>
              </a:rPr>
              <a:t>honey. Cream </a:t>
            </a:r>
            <a:r>
              <a:rPr lang="en-US" sz="1600" dirty="0">
                <a:solidFill>
                  <a:schemeClr val="bg1"/>
                </a:solidFill>
                <a:latin typeface="Calibri" panose="020F0502020204030204" pitchFamily="34" charset="0"/>
                <a:cs typeface="Calibri" panose="020F0502020204030204" pitchFamily="34" charset="0"/>
              </a:rPr>
              <a:t>is sometimes added</a:t>
            </a:r>
            <a:r>
              <a:rPr lang="en-US" sz="1600" dirty="0" smtClean="0">
                <a:solidFill>
                  <a:schemeClr val="bg1"/>
                </a:solidFill>
                <a:latin typeface="Calibri" panose="020F0502020204030204" pitchFamily="34" charset="0"/>
                <a:cs typeface="Calibri" panose="020F0502020204030204" pitchFamily="34" charset="0"/>
              </a:rPr>
              <a:t>.</a:t>
            </a: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b="1" u="sng" dirty="0">
                <a:solidFill>
                  <a:schemeClr val="bg1"/>
                </a:solidFill>
                <a:latin typeface="Calibri" panose="020F0502020204030204" pitchFamily="34" charset="0"/>
                <a:cs typeface="Calibri" panose="020F0502020204030204" pitchFamily="34" charset="0"/>
              </a:rPr>
              <a:t>Caffè </a:t>
            </a:r>
            <a:r>
              <a:rPr lang="en-US" sz="1600" b="1" u="sng" dirty="0" smtClean="0">
                <a:solidFill>
                  <a:schemeClr val="bg1"/>
                </a:solidFill>
                <a:latin typeface="Calibri" panose="020F0502020204030204" pitchFamily="34" charset="0"/>
                <a:cs typeface="Calibri" panose="020F0502020204030204" pitchFamily="34" charset="0"/>
              </a:rPr>
              <a:t>Marocchino</a:t>
            </a:r>
            <a:r>
              <a:rPr lang="en-US" sz="1600" dirty="0" smtClean="0">
                <a:solidFill>
                  <a:schemeClr val="bg1"/>
                </a:solidFill>
                <a:latin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cs typeface="Calibri" panose="020F0502020204030204" pitchFamily="34" charset="0"/>
              </a:rPr>
              <a:t>is made from espresso, steamed milk, and a dusting of cocoa powder, similar to the </a:t>
            </a:r>
            <a:r>
              <a:rPr lang="en-US" sz="1600" dirty="0" smtClean="0">
                <a:solidFill>
                  <a:schemeClr val="bg1"/>
                </a:solidFill>
                <a:latin typeface="Calibri" panose="020F0502020204030204" pitchFamily="34" charset="0"/>
                <a:cs typeface="Calibri" panose="020F0502020204030204" pitchFamily="34" charset="0"/>
              </a:rPr>
              <a:t>Espressino.</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b="1" u="sng" dirty="0">
                <a:solidFill>
                  <a:schemeClr val="bg1"/>
                </a:solidFill>
                <a:latin typeface="Calibri" panose="020F0502020204030204" pitchFamily="34" charset="0"/>
                <a:cs typeface="Calibri" panose="020F0502020204030204" pitchFamily="34" charset="0"/>
              </a:rPr>
              <a:t>Café </a:t>
            </a:r>
            <a:r>
              <a:rPr lang="en-US" sz="1600" b="1" u="sng" dirty="0" smtClean="0">
                <a:solidFill>
                  <a:schemeClr val="bg1"/>
                </a:solidFill>
                <a:latin typeface="Calibri" panose="020F0502020204030204" pitchFamily="34" charset="0"/>
                <a:cs typeface="Calibri" panose="020F0502020204030204" pitchFamily="34" charset="0"/>
              </a:rPr>
              <a:t>miel</a:t>
            </a:r>
            <a:r>
              <a:rPr lang="en-US" sz="1600" dirty="0" smtClean="0">
                <a:solidFill>
                  <a:schemeClr val="bg1"/>
                </a:solidFill>
                <a:latin typeface="Calibri" panose="020F0502020204030204" pitchFamily="34" charset="0"/>
                <a:cs typeface="Calibri" panose="020F0502020204030204" pitchFamily="34" charset="0"/>
              </a:rPr>
              <a:t>: A </a:t>
            </a:r>
            <a:r>
              <a:rPr lang="en-US" sz="1600" dirty="0">
                <a:solidFill>
                  <a:schemeClr val="bg1"/>
                </a:solidFill>
                <a:latin typeface="Calibri" panose="020F0502020204030204" pitchFamily="34" charset="0"/>
                <a:cs typeface="Calibri" panose="020F0502020204030204" pitchFamily="34" charset="0"/>
              </a:rPr>
              <a:t>café miel has a shot of espresso, steamed milk, cinnamon, and honey. The name comes from the French word for honey, miel</a:t>
            </a:r>
            <a:r>
              <a:rPr lang="en-US" sz="1600" dirty="0" smtClean="0">
                <a:solidFill>
                  <a:schemeClr val="bg1"/>
                </a:solidFill>
                <a:latin typeface="Calibri" panose="020F0502020204030204" pitchFamily="34" charset="0"/>
                <a:cs typeface="Calibri" panose="020F0502020204030204" pitchFamily="34" charset="0"/>
              </a:rPr>
              <a:t>.</a:t>
            </a: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b="1" u="sng" dirty="0">
                <a:solidFill>
                  <a:schemeClr val="bg1"/>
                </a:solidFill>
                <a:latin typeface="Calibri" panose="020F0502020204030204" pitchFamily="34" charset="0"/>
                <a:cs typeface="Calibri" panose="020F0502020204030204" pitchFamily="34" charset="0"/>
              </a:rPr>
              <a:t>Mocha or café </a:t>
            </a:r>
            <a:r>
              <a:rPr lang="en-US" sz="1600" b="1" u="sng" dirty="0" smtClean="0">
                <a:solidFill>
                  <a:schemeClr val="bg1"/>
                </a:solidFill>
                <a:latin typeface="Calibri" panose="020F0502020204030204" pitchFamily="34" charset="0"/>
                <a:cs typeface="Calibri" panose="020F0502020204030204" pitchFamily="34" charset="0"/>
              </a:rPr>
              <a:t>mocha</a:t>
            </a:r>
            <a:r>
              <a:rPr lang="en-US" sz="1600" dirty="0" smtClean="0">
                <a:solidFill>
                  <a:schemeClr val="bg1"/>
                </a:solidFill>
                <a:latin typeface="Calibri" panose="020F0502020204030204" pitchFamily="34" charset="0"/>
                <a:cs typeface="Calibri" panose="020F0502020204030204" pitchFamily="34" charset="0"/>
              </a:rPr>
              <a:t>: is </a:t>
            </a:r>
            <a:r>
              <a:rPr lang="en-US" sz="1600" dirty="0">
                <a:solidFill>
                  <a:schemeClr val="bg1"/>
                </a:solidFill>
                <a:latin typeface="Calibri" panose="020F0502020204030204" pitchFamily="34" charset="0"/>
                <a:cs typeface="Calibri" panose="020F0502020204030204" pitchFamily="34" charset="0"/>
              </a:rPr>
              <a:t>a variant of a </a:t>
            </a:r>
            <a:r>
              <a:rPr lang="en-US" sz="1600" dirty="0" smtClean="0">
                <a:solidFill>
                  <a:schemeClr val="bg1"/>
                </a:solidFill>
                <a:latin typeface="Calibri" panose="020F0502020204030204" pitchFamily="34" charset="0"/>
                <a:cs typeface="Calibri" panose="020F0502020204030204" pitchFamily="34" charset="0"/>
              </a:rPr>
              <a:t>Caffè </a:t>
            </a:r>
            <a:r>
              <a:rPr lang="en-US" sz="1600" dirty="0">
                <a:solidFill>
                  <a:schemeClr val="bg1"/>
                </a:solidFill>
                <a:latin typeface="Calibri" panose="020F0502020204030204" pitchFamily="34" charset="0"/>
                <a:cs typeface="Calibri" panose="020F0502020204030204" pitchFamily="34" charset="0"/>
              </a:rPr>
              <a:t>latte. Like a latte, it is typically one third espresso and two thirds steamed milk, but a portion of chocolate is added, typically in the form of a chocolate syrup, although other vending systems use instant chocolate powder. Mochas can contain dark or milk chocolate.</a:t>
            </a: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b="1" u="sng" dirty="0" smtClean="0">
                <a:solidFill>
                  <a:schemeClr val="bg1"/>
                </a:solidFill>
                <a:latin typeface="Calibri" panose="020F0502020204030204" pitchFamily="34" charset="0"/>
                <a:cs typeface="Calibri" panose="020F0502020204030204" pitchFamily="34" charset="0"/>
              </a:rPr>
              <a:t>Café </a:t>
            </a:r>
            <a:r>
              <a:rPr lang="en-US" sz="1600" b="1" u="sng" dirty="0">
                <a:solidFill>
                  <a:schemeClr val="bg1"/>
                </a:solidFill>
                <a:latin typeface="Calibri" panose="020F0502020204030204" pitchFamily="34" charset="0"/>
                <a:cs typeface="Calibri" panose="020F0502020204030204" pitchFamily="34" charset="0"/>
              </a:rPr>
              <a:t>de </a:t>
            </a:r>
            <a:r>
              <a:rPr lang="en-US" sz="1600" b="1" u="sng" dirty="0" smtClean="0">
                <a:solidFill>
                  <a:schemeClr val="bg1"/>
                </a:solidFill>
                <a:latin typeface="Calibri" panose="020F0502020204030204" pitchFamily="34" charset="0"/>
                <a:cs typeface="Calibri" panose="020F0502020204030204" pitchFamily="34" charset="0"/>
              </a:rPr>
              <a:t>olla</a:t>
            </a:r>
            <a:r>
              <a:rPr lang="en-US" sz="1600" dirty="0" smtClean="0">
                <a:solidFill>
                  <a:schemeClr val="bg1"/>
                </a:solidFill>
                <a:latin typeface="Calibri" panose="020F0502020204030204" pitchFamily="34" charset="0"/>
                <a:cs typeface="Calibri" panose="020F0502020204030204" pitchFamily="34" charset="0"/>
              </a:rPr>
              <a:t>: also known as pot </a:t>
            </a:r>
            <a:r>
              <a:rPr lang="en-US" sz="1600" dirty="0">
                <a:solidFill>
                  <a:schemeClr val="bg1"/>
                </a:solidFill>
                <a:latin typeface="Calibri" panose="020F0502020204030204" pitchFamily="34" charset="0"/>
                <a:cs typeface="Calibri" panose="020F0502020204030204" pitchFamily="34" charset="0"/>
              </a:rPr>
              <a:t>coffee is a traditional coffee-based drink prepared using earthen clay pots or jars in Mexico and other Latin American countries. It is flavored with </a:t>
            </a:r>
            <a:r>
              <a:rPr lang="en-US" sz="1600" dirty="0" smtClean="0">
                <a:solidFill>
                  <a:schemeClr val="bg1"/>
                </a:solidFill>
                <a:latin typeface="Calibri" panose="020F0502020204030204" pitchFamily="34" charset="0"/>
                <a:cs typeface="Calibri" panose="020F0502020204030204" pitchFamily="34" charset="0"/>
              </a:rPr>
              <a:t>cinnamon </a:t>
            </a:r>
            <a:r>
              <a:rPr lang="en-US" sz="1600" dirty="0">
                <a:solidFill>
                  <a:schemeClr val="bg1"/>
                </a:solidFill>
                <a:latin typeface="Calibri" panose="020F0502020204030204" pitchFamily="34" charset="0"/>
                <a:cs typeface="Calibri" panose="020F0502020204030204" pitchFamily="34" charset="0"/>
              </a:rPr>
              <a:t>and piloncillo. </a:t>
            </a:r>
            <a:endParaRPr lang="en-US" sz="1600" dirty="0" smtClean="0">
              <a:solidFill>
                <a:schemeClr val="bg1"/>
              </a:solidFill>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1"/>
          <a:stretch>
            <a:fillRect/>
          </a:stretch>
        </p:blipFill>
        <p:spPr>
          <a:xfrm>
            <a:off x="6781800" y="1143000"/>
            <a:ext cx="2095500" cy="1571625"/>
          </a:xfrm>
          <a:prstGeom prst="rect">
            <a:avLst/>
          </a:prstGeom>
        </p:spPr>
      </p:pic>
      <p:sp>
        <p:nvSpPr>
          <p:cNvPr id="4" name="TextBox 3"/>
          <p:cNvSpPr txBox="1"/>
          <p:nvPr/>
        </p:nvSpPr>
        <p:spPr>
          <a:xfrm>
            <a:off x="7244149" y="2714625"/>
            <a:ext cx="1600200" cy="338554"/>
          </a:xfrm>
          <a:prstGeom prst="rect">
            <a:avLst/>
          </a:prstGeom>
          <a:noFill/>
        </p:spPr>
        <p:txBody>
          <a:bodyPr wrap="square" rtlCol="0">
            <a:spAutoFit/>
          </a:bodyPr>
          <a:lstStyle/>
          <a:p>
            <a:r>
              <a:rPr lang="en-US" sz="1600" dirty="0">
                <a:solidFill>
                  <a:schemeClr val="bg1"/>
                </a:solidFill>
                <a:latin typeface="Calibri" panose="020F0502020204030204" pitchFamily="34" charset="0"/>
                <a:cs typeface="Calibri" panose="020F0502020204030204" pitchFamily="34" charset="0"/>
              </a:rPr>
              <a:t>A mocha latte</a:t>
            </a:r>
            <a:endParaRPr lang="en-US" sz="1600" dirty="0" smtClean="0">
              <a:solidFill>
                <a:schemeClr val="bg1"/>
              </a:solidFill>
              <a:latin typeface="Calibri" panose="020F0502020204030204" pitchFamily="34" charset="0"/>
              <a:cs typeface="Calibri" panose="020F050202020403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6629400" cy="6494085"/>
          </a:xfrm>
          <a:prstGeom prst="rect">
            <a:avLst/>
          </a:prstGeom>
          <a:noFill/>
        </p:spPr>
        <p:txBody>
          <a:bodyPr wrap="square" rtlCol="0">
            <a:spAutoFit/>
          </a:bodyPr>
          <a:lstStyle/>
          <a:p>
            <a:pPr algn="just"/>
            <a:r>
              <a:rPr lang="en-US" sz="1600" b="1" u="sng" dirty="0">
                <a:solidFill>
                  <a:schemeClr val="bg1"/>
                </a:solidFill>
                <a:latin typeface="Calibri" panose="020F0502020204030204" pitchFamily="34" charset="0"/>
                <a:cs typeface="Calibri" panose="020F0502020204030204" pitchFamily="34" charset="0"/>
              </a:rPr>
              <a:t>12.Iced coffee</a:t>
            </a:r>
            <a:r>
              <a:rPr lang="en-US" sz="1600" dirty="0" smtClean="0">
                <a:solidFill>
                  <a:schemeClr val="bg1"/>
                </a:solidFill>
                <a:latin typeface="Calibri" panose="020F0502020204030204" pitchFamily="34" charset="0"/>
                <a:cs typeface="Calibri" panose="020F0502020204030204" pitchFamily="34" charset="0"/>
              </a:rPr>
              <a:t>: Iced </a:t>
            </a:r>
            <a:r>
              <a:rPr lang="en-US" sz="1600" dirty="0">
                <a:solidFill>
                  <a:schemeClr val="bg1"/>
                </a:solidFill>
                <a:latin typeface="Calibri" panose="020F0502020204030204" pitchFamily="34" charset="0"/>
                <a:cs typeface="Calibri" panose="020F0502020204030204" pitchFamily="34" charset="0"/>
              </a:rPr>
              <a:t>coffee is a cold variant of </a:t>
            </a:r>
            <a:r>
              <a:rPr lang="en-US" sz="1600" dirty="0" smtClean="0">
                <a:solidFill>
                  <a:schemeClr val="bg1"/>
                </a:solidFill>
                <a:latin typeface="Calibri" panose="020F0502020204030204" pitchFamily="34" charset="0"/>
                <a:cs typeface="Calibri" panose="020F0502020204030204" pitchFamily="34" charset="0"/>
              </a:rPr>
              <a:t>coffee.</a:t>
            </a:r>
            <a:endParaRPr lang="en-US" sz="1600" dirty="0" smtClean="0">
              <a:solidFill>
                <a:schemeClr val="bg1"/>
              </a:solidFill>
              <a:latin typeface="Calibri" panose="020F0502020204030204" pitchFamily="34" charset="0"/>
              <a:cs typeface="Calibri" panose="020F0502020204030204" pitchFamily="34" charset="0"/>
            </a:endParaRPr>
          </a:p>
          <a:p>
            <a:pPr algn="just"/>
            <a:endParaRPr lang="en-US" sz="1600" b="1" u="sng" dirty="0">
              <a:solidFill>
                <a:schemeClr val="bg1"/>
              </a:solidFill>
              <a:latin typeface="Calibri" panose="020F0502020204030204" pitchFamily="34" charset="0"/>
              <a:cs typeface="Calibri" panose="020F0502020204030204" pitchFamily="34" charset="0"/>
            </a:endParaRPr>
          </a:p>
          <a:p>
            <a:pPr algn="just"/>
            <a:r>
              <a:rPr lang="en-US" sz="1600" b="1" u="sng" dirty="0" smtClean="0">
                <a:solidFill>
                  <a:schemeClr val="bg1"/>
                </a:solidFill>
                <a:latin typeface="Calibri" panose="020F0502020204030204" pitchFamily="34" charset="0"/>
                <a:cs typeface="Calibri" panose="020F0502020204030204" pitchFamily="34" charset="0"/>
              </a:rPr>
              <a:t>13 </a:t>
            </a:r>
            <a:r>
              <a:rPr lang="en-US" sz="1600" b="1" u="sng" dirty="0">
                <a:solidFill>
                  <a:schemeClr val="bg1"/>
                </a:solidFill>
                <a:latin typeface="Calibri" panose="020F0502020204030204" pitchFamily="34" charset="0"/>
                <a:cs typeface="Calibri" panose="020F0502020204030204" pitchFamily="34" charset="0"/>
              </a:rPr>
              <a:t>Instant coffee</a:t>
            </a:r>
            <a:r>
              <a:rPr lang="en-US" sz="1600" dirty="0" smtClean="0">
                <a:solidFill>
                  <a:schemeClr val="bg1"/>
                </a:solidFill>
                <a:latin typeface="Calibri" panose="020F0502020204030204" pitchFamily="34" charset="0"/>
                <a:cs typeface="Calibri" panose="020F0502020204030204" pitchFamily="34" charset="0"/>
              </a:rPr>
              <a:t>: Instant </a:t>
            </a:r>
            <a:r>
              <a:rPr lang="en-US" sz="1600" dirty="0">
                <a:solidFill>
                  <a:schemeClr val="bg1"/>
                </a:solidFill>
                <a:latin typeface="Calibri" panose="020F0502020204030204" pitchFamily="34" charset="0"/>
                <a:cs typeface="Calibri" panose="020F0502020204030204" pitchFamily="34" charset="0"/>
              </a:rPr>
              <a:t>coffee is a drink derived from brewed coffee beans. Through various manufacturing processes the coffee is dehydrated into the form of powder or granules. These can be rehydrated with hot water to provide a drink similar (though not identical) to conventional coffee</a:t>
            </a:r>
            <a:r>
              <a:rPr lang="en-US" sz="1600" dirty="0" smtClean="0">
                <a:solidFill>
                  <a:schemeClr val="bg1"/>
                </a:solidFill>
                <a:latin typeface="Calibri" panose="020F0502020204030204" pitchFamily="34" charset="0"/>
                <a:cs typeface="Calibri" panose="020F0502020204030204" pitchFamily="34" charset="0"/>
              </a:rPr>
              <a:t>.</a:t>
            </a:r>
            <a:endParaRPr lang="en-US" sz="1600" dirty="0" smtClean="0">
              <a:solidFill>
                <a:schemeClr val="bg1"/>
              </a:solidFill>
              <a:latin typeface="Calibri" panose="020F0502020204030204" pitchFamily="34" charset="0"/>
              <a:cs typeface="Calibri" panose="020F0502020204030204" pitchFamily="34" charset="0"/>
            </a:endParaRPr>
          </a:p>
          <a:p>
            <a:pPr algn="just"/>
            <a:endParaRPr lang="en-US" sz="1600" dirty="0">
              <a:solidFill>
                <a:schemeClr val="bg1"/>
              </a:solidFill>
              <a:latin typeface="Calibri" panose="020F0502020204030204" pitchFamily="34" charset="0"/>
              <a:cs typeface="Calibri" panose="020F0502020204030204" pitchFamily="34" charset="0"/>
            </a:endParaRPr>
          </a:p>
          <a:p>
            <a:pPr algn="just"/>
            <a:r>
              <a:rPr lang="en-US" sz="1600" b="1" u="sng" dirty="0">
                <a:solidFill>
                  <a:schemeClr val="bg1"/>
                </a:solidFill>
                <a:latin typeface="Calibri" panose="020F0502020204030204" pitchFamily="34" charset="0"/>
                <a:cs typeface="Calibri" panose="020F0502020204030204" pitchFamily="34" charset="0"/>
              </a:rPr>
              <a:t>14 </a:t>
            </a:r>
            <a:r>
              <a:rPr lang="en-US" sz="1600" b="1" u="sng" dirty="0" smtClean="0">
                <a:solidFill>
                  <a:schemeClr val="bg1"/>
                </a:solidFill>
                <a:latin typeface="Calibri" panose="020F0502020204030204" pitchFamily="34" charset="0"/>
                <a:cs typeface="Calibri" panose="020F0502020204030204" pitchFamily="34" charset="0"/>
              </a:rPr>
              <a:t>Decaffeinated Coffee</a:t>
            </a:r>
            <a:r>
              <a:rPr lang="en-US" sz="1600" dirty="0" smtClean="0">
                <a:solidFill>
                  <a:schemeClr val="bg1"/>
                </a:solidFill>
                <a:latin typeface="Calibri" panose="020F0502020204030204" pitchFamily="34" charset="0"/>
                <a:cs typeface="Calibri" panose="020F0502020204030204" pitchFamily="34" charset="0"/>
              </a:rPr>
              <a:t>: A </a:t>
            </a:r>
            <a:r>
              <a:rPr lang="en-US" sz="1600" dirty="0">
                <a:solidFill>
                  <a:schemeClr val="bg1"/>
                </a:solidFill>
                <a:latin typeface="Calibri" panose="020F0502020204030204" pitchFamily="34" charset="0"/>
                <a:cs typeface="Calibri" panose="020F0502020204030204" pitchFamily="34" charset="0"/>
              </a:rPr>
              <a:t>decaffeination process removes caffeine from coffee beans to lower the caffeine </a:t>
            </a:r>
            <a:r>
              <a:rPr lang="en-US" sz="1600" dirty="0" smtClean="0">
                <a:solidFill>
                  <a:schemeClr val="bg1"/>
                </a:solidFill>
                <a:latin typeface="Calibri" panose="020F0502020204030204" pitchFamily="34" charset="0"/>
                <a:cs typeface="Calibri" panose="020F0502020204030204" pitchFamily="34" charset="0"/>
              </a:rPr>
              <a:t>content.</a:t>
            </a:r>
            <a:endParaRPr lang="en-US" sz="1600" dirty="0" smtClean="0">
              <a:solidFill>
                <a:schemeClr val="bg1"/>
              </a:solidFill>
              <a:latin typeface="Calibri" panose="020F0502020204030204" pitchFamily="34" charset="0"/>
              <a:cs typeface="Calibri" panose="020F0502020204030204" pitchFamily="34" charset="0"/>
            </a:endParaRPr>
          </a:p>
          <a:p>
            <a:pPr algn="just"/>
            <a:endParaRPr lang="en-US" sz="1600" dirty="0" smtClean="0">
              <a:solidFill>
                <a:schemeClr val="bg1"/>
              </a:solidFill>
              <a:latin typeface="Calibri" panose="020F0502020204030204" pitchFamily="34" charset="0"/>
              <a:cs typeface="Calibri" panose="020F0502020204030204" pitchFamily="34" charset="0"/>
            </a:endParaRPr>
          </a:p>
          <a:p>
            <a:pPr algn="just"/>
            <a:r>
              <a:rPr lang="en-US" sz="1600" dirty="0">
                <a:solidFill>
                  <a:schemeClr val="bg1"/>
                </a:solidFill>
                <a:latin typeface="Calibri" panose="020F0502020204030204" pitchFamily="34" charset="0"/>
                <a:cs typeface="Calibri" panose="020F0502020204030204" pitchFamily="34" charset="0"/>
              </a:rPr>
              <a:t>Besides the other types are</a:t>
            </a:r>
            <a:r>
              <a:rPr lang="en-US" sz="1600" dirty="0" smtClean="0">
                <a:solidFill>
                  <a:schemeClr val="bg1"/>
                </a:solidFill>
                <a:latin typeface="Calibri" panose="020F0502020204030204" pitchFamily="34" charset="0"/>
                <a:cs typeface="Calibri" panose="020F0502020204030204" pitchFamily="34" charset="0"/>
              </a:rPr>
              <a:t>:</a:t>
            </a:r>
            <a:endParaRPr lang="en-US" sz="1600" dirty="0" smtClean="0">
              <a:solidFill>
                <a:schemeClr val="bg1"/>
              </a:solidFill>
              <a:latin typeface="Calibri" panose="020F0502020204030204" pitchFamily="34" charset="0"/>
              <a:cs typeface="Calibri" panose="020F0502020204030204" pitchFamily="34" charset="0"/>
            </a:endParaRPr>
          </a:p>
          <a:p>
            <a:pPr algn="just"/>
            <a:r>
              <a:rPr lang="en-US" sz="1600" b="1" u="sng" dirty="0" smtClean="0">
                <a:solidFill>
                  <a:schemeClr val="bg1"/>
                </a:solidFill>
                <a:latin typeface="Calibri" panose="020F0502020204030204" pitchFamily="34" charset="0"/>
                <a:cs typeface="Calibri" panose="020F0502020204030204" pitchFamily="34" charset="0"/>
              </a:rPr>
              <a:t>15 Others</a:t>
            </a:r>
            <a:endParaRPr lang="en-US" sz="1600" b="1" u="sng" dirty="0" smtClean="0">
              <a:solidFill>
                <a:schemeClr val="bg1"/>
              </a:solidFill>
              <a:latin typeface="Calibri" panose="020F0502020204030204" pitchFamily="34" charset="0"/>
              <a:cs typeface="Calibri" panose="020F0502020204030204" pitchFamily="34" charset="0"/>
            </a:endParaRPr>
          </a:p>
          <a:p>
            <a:pPr algn="just"/>
            <a:endParaRPr lang="en-US" sz="1600" b="1" u="sng"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dirty="0" smtClean="0">
                <a:solidFill>
                  <a:schemeClr val="bg1"/>
                </a:solidFill>
                <a:latin typeface="Calibri" panose="020F0502020204030204" pitchFamily="34" charset="0"/>
                <a:cs typeface="Calibri" panose="020F0502020204030204" pitchFamily="34" charset="0"/>
              </a:rPr>
              <a:t>Affogato</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dirty="0" smtClean="0">
                <a:solidFill>
                  <a:schemeClr val="bg1"/>
                </a:solidFill>
                <a:latin typeface="Calibri" panose="020F0502020204030204" pitchFamily="34" charset="0"/>
                <a:cs typeface="Calibri" panose="020F0502020204030204" pitchFamily="34" charset="0"/>
              </a:rPr>
              <a:t>Coffee milk</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dirty="0" smtClean="0">
                <a:solidFill>
                  <a:schemeClr val="bg1"/>
                </a:solidFill>
                <a:latin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cs typeface="Calibri" panose="020F0502020204030204" pitchFamily="34" charset="0"/>
              </a:rPr>
              <a:t>Caffè </a:t>
            </a:r>
            <a:r>
              <a:rPr lang="en-US" sz="1600" dirty="0" smtClean="0">
                <a:solidFill>
                  <a:schemeClr val="bg1"/>
                </a:solidFill>
                <a:latin typeface="Calibri" panose="020F0502020204030204" pitchFamily="34" charset="0"/>
                <a:cs typeface="Calibri" panose="020F0502020204030204" pitchFamily="34" charset="0"/>
              </a:rPr>
              <a:t>Medici</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dirty="0" smtClean="0">
                <a:solidFill>
                  <a:schemeClr val="bg1"/>
                </a:solidFill>
                <a:latin typeface="Calibri" panose="020F0502020204030204" pitchFamily="34" charset="0"/>
                <a:cs typeface="Calibri" panose="020F0502020204030204" pitchFamily="34" charset="0"/>
              </a:rPr>
              <a:t>Café Touba</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dirty="0" smtClean="0">
                <a:solidFill>
                  <a:schemeClr val="bg1"/>
                </a:solidFill>
                <a:latin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cs typeface="Calibri" panose="020F0502020204030204" pitchFamily="34" charset="0"/>
              </a:rPr>
              <a:t>Indian filter </a:t>
            </a:r>
            <a:r>
              <a:rPr lang="en-US" sz="1600" dirty="0" smtClean="0">
                <a:solidFill>
                  <a:schemeClr val="bg1"/>
                </a:solidFill>
                <a:latin typeface="Calibri" panose="020F0502020204030204" pitchFamily="34" charset="0"/>
                <a:cs typeface="Calibri" panose="020F0502020204030204" pitchFamily="34" charset="0"/>
              </a:rPr>
              <a:t>coffee</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dirty="0" smtClean="0">
                <a:solidFill>
                  <a:schemeClr val="bg1"/>
                </a:solidFill>
                <a:latin typeface="Calibri" panose="020F0502020204030204" pitchFamily="34" charset="0"/>
                <a:cs typeface="Calibri" panose="020F0502020204030204" pitchFamily="34" charset="0"/>
              </a:rPr>
              <a:t> Moka</a:t>
            </a:r>
            <a:endParaRPr lang="en-US" sz="1600" dirty="0" smtClean="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600" dirty="0" smtClean="0">
                <a:solidFill>
                  <a:schemeClr val="bg1"/>
                </a:solidFill>
                <a:latin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cs typeface="Calibri" panose="020F0502020204030204" pitchFamily="34" charset="0"/>
              </a:rPr>
              <a:t>Pocillo</a:t>
            </a:r>
            <a:endParaRPr lang="en-US" sz="1600" dirty="0" smtClean="0">
              <a:solidFill>
                <a:schemeClr val="bg1"/>
              </a:solidFill>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1"/>
          <a:stretch>
            <a:fillRect/>
          </a:stretch>
        </p:blipFill>
        <p:spPr>
          <a:xfrm>
            <a:off x="6934200" y="304800"/>
            <a:ext cx="2095500" cy="1571625"/>
          </a:xfrm>
          <a:prstGeom prst="rect">
            <a:avLst/>
          </a:prstGeom>
        </p:spPr>
      </p:pic>
      <p:sp>
        <p:nvSpPr>
          <p:cNvPr id="4" name="TextBox 3"/>
          <p:cNvSpPr txBox="1"/>
          <p:nvPr/>
        </p:nvSpPr>
        <p:spPr>
          <a:xfrm>
            <a:off x="7338369" y="1876425"/>
            <a:ext cx="1905000" cy="338554"/>
          </a:xfrm>
          <a:prstGeom prst="rect">
            <a:avLst/>
          </a:prstGeom>
          <a:noFill/>
        </p:spPr>
        <p:txBody>
          <a:bodyPr wrap="square" rtlCol="0">
            <a:spAutoFit/>
          </a:bodyPr>
          <a:lstStyle/>
          <a:p>
            <a:r>
              <a:rPr lang="en-US" sz="1600">
                <a:solidFill>
                  <a:schemeClr val="bg1"/>
                </a:solidFill>
                <a:latin typeface="Calibri" panose="020F0502020204030204" pitchFamily="34" charset="0"/>
                <a:cs typeface="Calibri" panose="020F0502020204030204" pitchFamily="34" charset="0"/>
              </a:rPr>
              <a:t>Instant coffee</a:t>
            </a:r>
            <a:endParaRPr lang="en-US" sz="1600" dirty="0" err="1" smtClean="0">
              <a:solidFill>
                <a:schemeClr val="bg1"/>
              </a:solidFill>
              <a:latin typeface="Calibri" panose="020F0502020204030204" pitchFamily="34" charset="0"/>
              <a:cs typeface="Calibri" panose="020F0502020204030204"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txDef>
      <a:spPr>
        <a:noFill/>
      </a:spPr>
      <a:bodyPr wrap="square" rtlCol="0">
        <a:spAutoFit/>
      </a:bodyPr>
      <a:lstStyle>
        <a:defPPr>
          <a:defRPr sz="1600" dirty="0" err="1" smtClean="0">
            <a:solidFill>
              <a:schemeClr val="bg1"/>
            </a:solidFill>
            <a:latin typeface="Calibri" panose="020F0502020204030204" pitchFamily="34" charset="0"/>
            <a:cs typeface="Calibri" panose="020F0502020204030204" pitchFamily="34" charset="0"/>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19384</Words>
  <Application>WPS Presentation</Application>
  <PresentationFormat>On-screen Show (4:3)</PresentationFormat>
  <Paragraphs>524</Paragraphs>
  <Slides>33</Slides>
  <Notes>2</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33</vt:i4>
      </vt:variant>
    </vt:vector>
  </HeadingPairs>
  <TitlesOfParts>
    <vt:vector size="51" baseType="lpstr">
      <vt:lpstr>Arial</vt:lpstr>
      <vt:lpstr>SimSun</vt:lpstr>
      <vt:lpstr>Wingdings</vt:lpstr>
      <vt:lpstr>Calibri</vt:lpstr>
      <vt:lpstr>Wingdings 2</vt:lpstr>
      <vt:lpstr>Wingdings</vt:lpstr>
      <vt:lpstr>Wingdings 3</vt:lpstr>
      <vt:lpstr>Calibri</vt:lpstr>
      <vt:lpstr>Times New Roman</vt:lpstr>
      <vt:lpstr>Californian FB</vt:lpstr>
      <vt:lpstr>Asap</vt:lpstr>
      <vt:lpstr>Segoe Print</vt:lpstr>
      <vt:lpstr>Book Antiqua</vt:lpstr>
      <vt:lpstr>Microsoft YaHei</vt:lpstr>
      <vt:lpstr>Arial Unicode MS</vt:lpstr>
      <vt:lpstr>Lucida Sans</vt:lpstr>
      <vt:lpstr>Droid Sans</vt:lpstr>
      <vt:lpstr>Apex</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BRITANNIA INTERNSHIP</dc:title>
  <dc:creator>MUSHARAB;musharab@yahoo.com</dc:creator>
  <cp:keywords>JUNE 2014</cp:keywords>
  <cp:category>COLLEGE PRESENTATION</cp:category>
  <cp:lastModifiedBy>Sherlock</cp:lastModifiedBy>
  <cp:revision>211</cp:revision>
  <dcterms:created xsi:type="dcterms:W3CDTF">2014-07-10T13:03:00Z</dcterms:created>
  <dcterms:modified xsi:type="dcterms:W3CDTF">2024-08-20T17:50:25Z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6768FEFBD18F4F5F9FC2A4CA26B9D05B_12</vt:lpwstr>
  </property>
  <property fmtid="{D5CDD505-2E9C-101B-9397-08002B2CF9AE}" pid="3" name="KSOProductBuildVer">
    <vt:lpwstr>1033-12.2.0.17545</vt:lpwstr>
  </property>
</Properties>
</file>