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9" r:id="rId4"/>
    <p:sldId id="271" r:id="rId5"/>
    <p:sldId id="270" r:id="rId6"/>
    <p:sldId id="27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Dr. SEEMA </a:t>
            </a:r>
            <a:r>
              <a:rPr lang="en-IN" dirty="0" smtClean="0"/>
              <a:t>JYOTI</a:t>
            </a:r>
          </a:p>
          <a:p>
            <a:r>
              <a:rPr lang="en-IN" dirty="0" smtClean="0"/>
              <a:t>Associate Professor</a:t>
            </a:r>
          </a:p>
          <a:p>
            <a:r>
              <a:rPr lang="en-IN" dirty="0" smtClean="0"/>
              <a:t>Mangaldai College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PHYLUM ANNELIDA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0070C0"/>
                </a:solidFill>
              </a:rPr>
              <a:t>INTRODUCTION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 smtClean="0"/>
          </a:p>
          <a:p>
            <a:pPr marL="742950" indent="-742950">
              <a:buFont typeface="Arial" pitchFamily="34" charset="0"/>
              <a:buChar char="•"/>
            </a:pPr>
            <a:r>
              <a:rPr lang="en-IN" sz="3600" dirty="0" smtClean="0"/>
              <a:t>They are mostly aquatic, burrowing or </a:t>
            </a:r>
            <a:r>
              <a:rPr lang="en-IN" sz="3600" dirty="0" err="1" smtClean="0"/>
              <a:t>tubicolous</a:t>
            </a:r>
            <a:r>
              <a:rPr lang="en-IN" sz="3600" dirty="0" smtClean="0"/>
              <a:t>. Some are </a:t>
            </a:r>
            <a:r>
              <a:rPr lang="en-IN" sz="3600" dirty="0" err="1" smtClean="0"/>
              <a:t>terrestial</a:t>
            </a:r>
            <a:r>
              <a:rPr lang="en-IN" sz="3600" dirty="0" smtClean="0"/>
              <a:t> and some parasitic or </a:t>
            </a:r>
            <a:r>
              <a:rPr lang="en-IN" sz="3600" dirty="0" err="1" smtClean="0"/>
              <a:t>commensal</a:t>
            </a:r>
            <a:endParaRPr lang="en-IN" sz="3600" dirty="0" smtClean="0"/>
          </a:p>
          <a:p>
            <a:pPr marL="742950" indent="-742950"/>
            <a:r>
              <a:rPr lang="en-IN" sz="3600" dirty="0" smtClean="0"/>
              <a:t>Body elongated, vermiform, bilaterally symmetrical and </a:t>
            </a:r>
            <a:r>
              <a:rPr lang="en-IN" sz="3600" dirty="0" err="1" smtClean="0"/>
              <a:t>triploblastic</a:t>
            </a:r>
            <a:r>
              <a:rPr lang="en-IN" sz="3600" dirty="0" smtClean="0"/>
              <a:t>.</a:t>
            </a:r>
          </a:p>
          <a:p>
            <a:pPr marL="742950" indent="-742950"/>
            <a:r>
              <a:rPr lang="en-IN" sz="3600" dirty="0" err="1" smtClean="0"/>
              <a:t>Metamerically</a:t>
            </a:r>
            <a:r>
              <a:rPr lang="en-IN" sz="3600" dirty="0" smtClean="0"/>
              <a:t> segmented.</a:t>
            </a:r>
          </a:p>
          <a:p>
            <a:pPr marL="742950" indent="-742950"/>
            <a:r>
              <a:rPr lang="en-IN" sz="3600" dirty="0" smtClean="0"/>
              <a:t>Body wall consists of cuticle secreted by underlying </a:t>
            </a:r>
            <a:r>
              <a:rPr lang="en-IN" sz="3600" dirty="0" err="1" smtClean="0"/>
              <a:t>epidermis.Cuticle</a:t>
            </a:r>
            <a:r>
              <a:rPr lang="en-IN" sz="3600" dirty="0" smtClean="0"/>
              <a:t> is soft and </a:t>
            </a:r>
            <a:r>
              <a:rPr lang="en-IN" sz="3600" dirty="0" err="1" smtClean="0"/>
              <a:t>nonchitinous</a:t>
            </a:r>
            <a:endParaRPr lang="en-IN" sz="3600" dirty="0" smtClean="0"/>
          </a:p>
          <a:p>
            <a:pPr marL="742950" indent="-742950">
              <a:buFont typeface="+mj-lt"/>
              <a:buAutoNum type="arabicPeriod"/>
            </a:pPr>
            <a:endParaRPr lang="en-IN" sz="3600" dirty="0" smtClean="0"/>
          </a:p>
          <a:p>
            <a:pPr marL="742950" indent="-742950">
              <a:buFont typeface="+mj-lt"/>
              <a:buAutoNum type="arabicPeriod"/>
            </a:pPr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5410200"/>
          </a:xfrm>
        </p:spPr>
        <p:txBody>
          <a:bodyPr/>
          <a:lstStyle/>
          <a:p>
            <a:r>
              <a:rPr lang="en-IN" dirty="0" err="1" smtClean="0"/>
              <a:t>Locomotary</a:t>
            </a:r>
            <a:r>
              <a:rPr lang="en-IN" dirty="0" smtClean="0"/>
              <a:t> organs: Segmentally arranged chitinous  setae/chaetae embedded in skin or borne on lateral parapodia</a:t>
            </a:r>
          </a:p>
          <a:p>
            <a:r>
              <a:rPr lang="en-IN" dirty="0" smtClean="0"/>
              <a:t>True coelom is present</a:t>
            </a:r>
          </a:p>
          <a:p>
            <a:r>
              <a:rPr lang="en-IN" dirty="0" smtClean="0"/>
              <a:t>Coelom is filled with </a:t>
            </a:r>
            <a:r>
              <a:rPr lang="en-IN" dirty="0" err="1" smtClean="0"/>
              <a:t>coelomic</a:t>
            </a:r>
            <a:r>
              <a:rPr lang="en-IN" dirty="0" smtClean="0"/>
              <a:t> fluid </a:t>
            </a:r>
            <a:r>
              <a:rPr lang="en-IN" dirty="0" err="1" smtClean="0"/>
              <a:t>containingcells</a:t>
            </a:r>
            <a:r>
              <a:rPr lang="en-IN" dirty="0" smtClean="0"/>
              <a:t> or corpuscles</a:t>
            </a:r>
          </a:p>
          <a:p>
            <a:r>
              <a:rPr lang="en-IN" dirty="0" smtClean="0"/>
              <a:t>Digestive canal is straight complete </a:t>
            </a:r>
            <a:r>
              <a:rPr lang="en-IN" dirty="0" err="1" smtClean="0"/>
              <a:t>tube.Digestion</a:t>
            </a:r>
            <a:r>
              <a:rPr lang="en-IN" dirty="0" smtClean="0"/>
              <a:t> is extracellular.</a:t>
            </a:r>
          </a:p>
          <a:p>
            <a:r>
              <a:rPr lang="en-IN" dirty="0" smtClean="0"/>
              <a:t>Blood vascular system is of closed </a:t>
            </a:r>
            <a:r>
              <a:rPr lang="en-IN" dirty="0" err="1" smtClean="0"/>
              <a:t>type.Blood</a:t>
            </a:r>
            <a:r>
              <a:rPr lang="en-IN" dirty="0" smtClean="0"/>
              <a:t> contains respiratory pigments, either haemoglobin or </a:t>
            </a:r>
            <a:r>
              <a:rPr lang="en-IN" dirty="0" err="1" smtClean="0"/>
              <a:t>erythrocruorin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PHYLUM ANNELIDA: CLASSIFICATION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DIFFERENT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CLASSES</a:t>
            </a:r>
            <a:r>
              <a:rPr lang="en-IN" dirty="0" smtClean="0"/>
              <a:t> OF ANNELIDA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762000" y="838200"/>
          <a:ext cx="75438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/>
                <a:gridCol w="1885950"/>
                <a:gridCol w="1885950"/>
                <a:gridCol w="1885950"/>
              </a:tblGrid>
              <a:tr h="561340">
                <a:tc>
                  <a:txBody>
                    <a:bodyPr/>
                    <a:lstStyle/>
                    <a:p>
                      <a:r>
                        <a:rPr lang="en-IN" dirty="0" smtClean="0"/>
                        <a:t>CLASS1: POLYCHAETA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CLASS2: OLIGOCHAETA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CLASS3: HIRUDINEA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CLASS4: ARCHIANNELIDA</a:t>
                      </a:r>
                      <a:endParaRPr lang="en-IN" dirty="0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IN" dirty="0" smtClean="0"/>
                        <a:t>Mostly marine,</a:t>
                      </a:r>
                    </a:p>
                    <a:p>
                      <a:r>
                        <a:rPr lang="en-IN" dirty="0" smtClean="0"/>
                        <a:t>some fresh water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Terrestrial,</a:t>
                      </a:r>
                      <a:r>
                        <a:rPr lang="en-IN" baseline="0" dirty="0" smtClean="0"/>
                        <a:t> freshwater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Freshwater, Terrestrial,  </a:t>
                      </a:r>
                      <a:r>
                        <a:rPr lang="en-IN" dirty="0" err="1" smtClean="0"/>
                        <a:t>ectoparasite</a:t>
                      </a:r>
                      <a:r>
                        <a:rPr lang="en-IN" baseline="0" dirty="0" smtClean="0"/>
                        <a:t>/</a:t>
                      </a:r>
                    </a:p>
                    <a:p>
                      <a:r>
                        <a:rPr lang="en-IN" baseline="0" dirty="0" smtClean="0"/>
                        <a:t>carnivorous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Marine, affinities unknown</a:t>
                      </a:r>
                      <a:endParaRPr lang="en-IN" dirty="0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IN" dirty="0" smtClean="0"/>
                        <a:t>Body elongated with external and internal segmentations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Body with external and internal segmentations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Segmentation external, body with fixed </a:t>
                      </a:r>
                      <a:r>
                        <a:rPr lang="en-IN" dirty="0" err="1" smtClean="0"/>
                        <a:t>segments.Annuli</a:t>
                      </a:r>
                      <a:r>
                        <a:rPr lang="en-IN" baseline="0" dirty="0" smtClean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Body elongated,</a:t>
                      </a:r>
                      <a:r>
                        <a:rPr lang="en-IN" baseline="0" dirty="0" smtClean="0"/>
                        <a:t> thread like.</a:t>
                      </a:r>
                    </a:p>
                    <a:p>
                      <a:r>
                        <a:rPr lang="en-IN" baseline="0" dirty="0" smtClean="0"/>
                        <a:t>Segmentation internal</a:t>
                      </a:r>
                      <a:endParaRPr lang="en-IN" dirty="0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IN" dirty="0" smtClean="0"/>
                        <a:t>Head distinct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Head indistinct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Suckers at anterior &amp; posterior ends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IN" dirty="0" smtClean="0"/>
                        <a:t>Head</a:t>
                      </a:r>
                      <a:r>
                        <a:rPr lang="en-IN" baseline="0" dirty="0" smtClean="0"/>
                        <a:t> consists of prostomium, peristomium,eyes,</a:t>
                      </a:r>
                    </a:p>
                    <a:p>
                      <a:r>
                        <a:rPr lang="en-IN" baseline="0" dirty="0" err="1" smtClean="0"/>
                        <a:t>palps</a:t>
                      </a:r>
                      <a:r>
                        <a:rPr lang="en-IN" baseline="0" dirty="0" smtClean="0"/>
                        <a:t> &amp; tentacles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Eyes &amp; Tentacles absent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Tentacles absent, eyes in </a:t>
                      </a:r>
                      <a:r>
                        <a:rPr lang="en-IN" dirty="0" err="1" smtClean="0"/>
                        <a:t>anaterior</a:t>
                      </a:r>
                      <a:r>
                        <a:rPr lang="en-IN" dirty="0" smtClean="0"/>
                        <a:t> segments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Tentacles</a:t>
                      </a:r>
                      <a:r>
                        <a:rPr lang="en-IN" baseline="0" dirty="0" smtClean="0"/>
                        <a:t> absent</a:t>
                      </a:r>
                      <a:endParaRPr lang="en-IN" dirty="0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IN" dirty="0" smtClean="0"/>
                        <a:t>Setae</a:t>
                      </a:r>
                      <a:r>
                        <a:rPr lang="en-IN" baseline="0" dirty="0" smtClean="0"/>
                        <a:t> numerous on lateral parapodia.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Parapodia absent,</a:t>
                      </a:r>
                      <a:r>
                        <a:rPr lang="en-IN" baseline="0" dirty="0" smtClean="0"/>
                        <a:t> </a:t>
                      </a:r>
                    </a:p>
                    <a:p>
                      <a:r>
                        <a:rPr lang="en-IN" baseline="0" dirty="0" smtClean="0"/>
                        <a:t>s</a:t>
                      </a:r>
                      <a:r>
                        <a:rPr lang="en-IN" dirty="0" smtClean="0"/>
                        <a:t>etae few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Parapodia/Setae absent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Parapodia/setae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dirty="0" smtClean="0"/>
                        <a:t>absent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304800"/>
          <a:ext cx="8305800" cy="6485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902389">
                <a:tc>
                  <a:txBody>
                    <a:bodyPr/>
                    <a:lstStyle/>
                    <a:p>
                      <a:r>
                        <a:rPr lang="en-IN" dirty="0" smtClean="0"/>
                        <a:t>CLASS1: POLYCHAETA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CLASS2: OLIGOCHAETA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CLASS3: HIRUDINEA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CLASS4: ARCHIANNELIDA</a:t>
                      </a:r>
                      <a:endParaRPr lang="en-IN" dirty="0"/>
                    </a:p>
                  </a:txBody>
                  <a:tcPr/>
                </a:tc>
              </a:tr>
              <a:tr h="553967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Clitellum</a:t>
                      </a:r>
                      <a:r>
                        <a:rPr lang="en-IN" baseline="0" dirty="0" smtClean="0"/>
                        <a:t> absent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 smtClean="0"/>
                        <a:t>Clitellum</a:t>
                      </a:r>
                      <a:r>
                        <a:rPr lang="en-IN" baseline="0" dirty="0" smtClean="0"/>
                        <a:t> present</a:t>
                      </a:r>
                      <a:endParaRPr lang="en-IN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Clitellum</a:t>
                      </a:r>
                      <a:r>
                        <a:rPr lang="en-IN" dirty="0" smtClean="0"/>
                        <a:t> absent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 smtClean="0"/>
                        <a:t>Clitellum</a:t>
                      </a:r>
                      <a:r>
                        <a:rPr lang="en-IN" dirty="0" smtClean="0"/>
                        <a:t> absent</a:t>
                      </a:r>
                    </a:p>
                    <a:p>
                      <a:endParaRPr lang="en-IN" dirty="0"/>
                    </a:p>
                  </a:txBody>
                  <a:tcPr/>
                </a:tc>
              </a:tr>
              <a:tr h="1173106">
                <a:tc>
                  <a:txBody>
                    <a:bodyPr/>
                    <a:lstStyle/>
                    <a:p>
                      <a:r>
                        <a:rPr lang="en-IN" dirty="0" smtClean="0"/>
                        <a:t>Cirri or </a:t>
                      </a:r>
                      <a:r>
                        <a:rPr lang="en-IN" dirty="0" err="1" smtClean="0"/>
                        <a:t>branchiae</a:t>
                      </a:r>
                      <a:r>
                        <a:rPr lang="en-IN" dirty="0" smtClean="0"/>
                        <a:t> or both </a:t>
                      </a:r>
                      <a:r>
                        <a:rPr lang="en-IN" baseline="0" dirty="0" smtClean="0"/>
                        <a:t> may be present for respiration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Body cavity filled with </a:t>
                      </a:r>
                      <a:r>
                        <a:rPr lang="en-IN" dirty="0" err="1" smtClean="0"/>
                        <a:t>botryoidal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tissue.Coelom</a:t>
                      </a:r>
                      <a:r>
                        <a:rPr lang="en-IN" dirty="0" smtClean="0"/>
                        <a:t> reduced to </a:t>
                      </a:r>
                      <a:r>
                        <a:rPr lang="en-IN" dirty="0" err="1" smtClean="0"/>
                        <a:t>haemocoelomic</a:t>
                      </a:r>
                      <a:r>
                        <a:rPr lang="en-IN" dirty="0" smtClean="0"/>
                        <a:t> sinuses.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173106">
                <a:tc>
                  <a:txBody>
                    <a:bodyPr/>
                    <a:lstStyle/>
                    <a:p>
                      <a:r>
                        <a:rPr lang="en-IN" dirty="0" smtClean="0"/>
                        <a:t>Sexes </a:t>
                      </a:r>
                      <a:r>
                        <a:rPr lang="en-IN" dirty="0" err="1" smtClean="0"/>
                        <a:t>separate,gonads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temporaray</a:t>
                      </a:r>
                      <a:r>
                        <a:rPr lang="en-IN" dirty="0" smtClean="0"/>
                        <a:t> in many segments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Hermaphrodite,</a:t>
                      </a:r>
                    </a:p>
                    <a:p>
                      <a:r>
                        <a:rPr lang="en-IN" dirty="0" smtClean="0"/>
                        <a:t>testes</a:t>
                      </a:r>
                      <a:r>
                        <a:rPr lang="en-IN" baseline="0" dirty="0" smtClean="0"/>
                        <a:t> anterior to ovaries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Hermaphrodite</a:t>
                      </a:r>
                      <a:r>
                        <a:rPr lang="en-IN" baseline="0" dirty="0" smtClean="0"/>
                        <a:t> with one male &amp; one female </a:t>
                      </a:r>
                      <a:r>
                        <a:rPr lang="en-IN" baseline="0" dirty="0" err="1" smtClean="0"/>
                        <a:t>gonopore</a:t>
                      </a:r>
                      <a:r>
                        <a:rPr lang="en-IN" baseline="0" dirty="0" smtClean="0"/>
                        <a:t>.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Sexes </a:t>
                      </a:r>
                      <a:r>
                        <a:rPr lang="en-IN" dirty="0" err="1" smtClean="0"/>
                        <a:t>seperate</a:t>
                      </a:r>
                      <a:endParaRPr lang="en-IN" dirty="0"/>
                    </a:p>
                  </a:txBody>
                  <a:tcPr/>
                </a:tc>
              </a:tr>
              <a:tr h="736951">
                <a:tc>
                  <a:txBody>
                    <a:bodyPr/>
                    <a:lstStyle/>
                    <a:p>
                      <a:r>
                        <a:rPr lang="en-IN" dirty="0" smtClean="0"/>
                        <a:t>Fertilization internal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Fertilization external in Cocoons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631673">
                <a:tc>
                  <a:txBody>
                    <a:bodyPr/>
                    <a:lstStyle/>
                    <a:p>
                      <a:r>
                        <a:rPr lang="en-IN" dirty="0" smtClean="0"/>
                        <a:t>Development indirect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Development direct.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Development direct.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Dev. </a:t>
                      </a:r>
                      <a:r>
                        <a:rPr lang="en-IN" smtClean="0"/>
                        <a:t>indirect</a:t>
                      </a:r>
                      <a:endParaRPr lang="en-IN" dirty="0"/>
                    </a:p>
                  </a:txBody>
                  <a:tcPr/>
                </a:tc>
              </a:tr>
              <a:tr h="553967">
                <a:tc>
                  <a:txBody>
                    <a:bodyPr/>
                    <a:lstStyle/>
                    <a:p>
                      <a:r>
                        <a:rPr lang="en-IN" dirty="0" smtClean="0"/>
                        <a:t>Trochophore</a:t>
                      </a:r>
                      <a:r>
                        <a:rPr lang="en-IN" baseline="0" dirty="0" smtClean="0"/>
                        <a:t> larva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 larval form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No larval form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Trochophore larva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285</TotalTime>
  <Words>314</Words>
  <Application>Microsoft Office PowerPoint</Application>
  <PresentationFormat>On-screen Show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PHYLUM ANNELIDA</vt:lpstr>
      <vt:lpstr>INTRODUCTION</vt:lpstr>
      <vt:lpstr>Slide 3</vt:lpstr>
      <vt:lpstr>PHYLUM ANNELIDA: CLASSIFICATION</vt:lpstr>
      <vt:lpstr>DIFFERENT CLASSES OF ANNELIDA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PHYLUM PORIFERA</dc:title>
  <dc:creator>Lenovo</dc:creator>
  <cp:lastModifiedBy>Lenovo</cp:lastModifiedBy>
  <cp:revision>67</cp:revision>
  <dcterms:created xsi:type="dcterms:W3CDTF">2006-08-16T00:00:00Z</dcterms:created>
  <dcterms:modified xsi:type="dcterms:W3CDTF">2024-09-10T12:53:14Z</dcterms:modified>
</cp:coreProperties>
</file>