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55" d="100"/>
          <a:sy n="55" d="100"/>
        </p:scale>
        <p:origin x="-94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2" Type="http://schemas.openxmlformats.org/officeDocument/2006/relationships/image" Target="../media/image29.wmf"/><Relationship Id="rId1" Type="http://schemas.openxmlformats.org/officeDocument/2006/relationships/image" Target="../media/image28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wmf"/></Relationships>
</file>

<file path=ppt/drawings/_rels/vmlDrawing13.vml.rels><?xml version="1.0" encoding="UTF-8" standalone="yes"?>
<Relationships xmlns="http://schemas.openxmlformats.org/package/2006/relationships"><Relationship Id="rId2" Type="http://schemas.openxmlformats.org/officeDocument/2006/relationships/image" Target="../media/image33.wmf"/><Relationship Id="rId1" Type="http://schemas.openxmlformats.org/officeDocument/2006/relationships/image" Target="../media/image32.w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w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8.w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48.w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48.w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52.w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52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Relationship Id="rId6" Type="http://schemas.openxmlformats.org/officeDocument/2006/relationships/image" Target="../media/image9.wmf"/><Relationship Id="rId5" Type="http://schemas.openxmlformats.org/officeDocument/2006/relationships/image" Target="../media/image8.wmf"/><Relationship Id="rId4" Type="http://schemas.openxmlformats.org/officeDocument/2006/relationships/image" Target="../media/image7.w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52.w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2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image" Target="../media/image13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image" Target="../media/image24.wmf"/><Relationship Id="rId1" Type="http://schemas.openxmlformats.org/officeDocument/2006/relationships/image" Target="../media/image23.wmf"/><Relationship Id="rId4" Type="http://schemas.openxmlformats.org/officeDocument/2006/relationships/image" Target="../media/image26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28E51-937A-4420-95B7-0030978EF61F}" type="datetimeFigureOut">
              <a:rPr lang="en-US" smtClean="0"/>
              <a:t>12/3/2017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3D-1EB4-4C6D-BEF9-0DEE4C0A94F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28E51-937A-4420-95B7-0030978EF61F}" type="datetimeFigureOut">
              <a:rPr lang="en-US" smtClean="0"/>
              <a:t>12/3/2017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3D-1EB4-4C6D-BEF9-0DEE4C0A94F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28E51-937A-4420-95B7-0030978EF61F}" type="datetimeFigureOut">
              <a:rPr lang="en-US" smtClean="0"/>
              <a:t>12/3/2017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3D-1EB4-4C6D-BEF9-0DEE4C0A94F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28E51-937A-4420-95B7-0030978EF61F}" type="datetimeFigureOut">
              <a:rPr lang="en-US" smtClean="0"/>
              <a:t>12/3/2017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3D-1EB4-4C6D-BEF9-0DEE4C0A94F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28E51-937A-4420-95B7-0030978EF61F}" type="datetimeFigureOut">
              <a:rPr lang="en-US" smtClean="0"/>
              <a:t>12/3/2017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3D-1EB4-4C6D-BEF9-0DEE4C0A94F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28E51-937A-4420-95B7-0030978EF61F}" type="datetimeFigureOut">
              <a:rPr lang="en-US" smtClean="0"/>
              <a:t>12/3/2017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3D-1EB4-4C6D-BEF9-0DEE4C0A94F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28E51-937A-4420-95B7-0030978EF61F}" type="datetimeFigureOut">
              <a:rPr lang="en-US" smtClean="0"/>
              <a:t>12/3/2017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3D-1EB4-4C6D-BEF9-0DEE4C0A94F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28E51-937A-4420-95B7-0030978EF61F}" type="datetimeFigureOut">
              <a:rPr lang="en-US" smtClean="0"/>
              <a:t>12/3/2017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3D-1EB4-4C6D-BEF9-0DEE4C0A94F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28E51-937A-4420-95B7-0030978EF61F}" type="datetimeFigureOut">
              <a:rPr lang="en-US" smtClean="0"/>
              <a:t>12/3/2017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3D-1EB4-4C6D-BEF9-0DEE4C0A94F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28E51-937A-4420-95B7-0030978EF61F}" type="datetimeFigureOut">
              <a:rPr lang="en-US" smtClean="0"/>
              <a:t>12/3/2017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3D-1EB4-4C6D-BEF9-0DEE4C0A94F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28E51-937A-4420-95B7-0030978EF61F}" type="datetimeFigureOut">
              <a:rPr lang="en-US" smtClean="0"/>
              <a:t>12/3/2017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3D-1EB4-4C6D-BEF9-0DEE4C0A94F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D28E51-937A-4420-95B7-0030978EF61F}" type="datetimeFigureOut">
              <a:rPr lang="en-US" smtClean="0"/>
              <a:t>12/3/2017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3843D-1EB4-4C6D-BEF9-0DEE4C0A94F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5.bin"/><Relationship Id="rId5" Type="http://schemas.openxmlformats.org/officeDocument/2006/relationships/oleObject" Target="../embeddings/oleObject4.bin"/><Relationship Id="rId4" Type="http://schemas.openxmlformats.org/officeDocument/2006/relationships/oleObject" Target="../embeddings/oleObject3.bin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9.bin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5" Type="http://schemas.openxmlformats.org/officeDocument/2006/relationships/oleObject" Target="../embeddings/oleObject12.bin"/><Relationship Id="rId4" Type="http://schemas.openxmlformats.org/officeDocument/2006/relationships/oleObject" Target="../embeddings/oleObject11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20.bin"/><Relationship Id="rId5" Type="http://schemas.openxmlformats.org/officeDocument/2006/relationships/oleObject" Target="../embeddings/oleObject19.bin"/><Relationship Id="rId4" Type="http://schemas.openxmlformats.org/officeDocument/2006/relationships/oleObject" Target="../embeddings/oleObject18.bin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5" Type="http://schemas.openxmlformats.org/officeDocument/2006/relationships/oleObject" Target="../embeddings/oleObject24.bin"/><Relationship Id="rId4" Type="http://schemas.openxmlformats.org/officeDocument/2006/relationships/oleObject" Target="../embeddings/oleObject23.bin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2.v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3.vml"/><Relationship Id="rId4" Type="http://schemas.openxmlformats.org/officeDocument/2006/relationships/oleObject" Target="../embeddings/oleObject27.bin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4.vml"/><Relationship Id="rId5" Type="http://schemas.openxmlformats.org/officeDocument/2006/relationships/oleObject" Target="../embeddings/oleObject28.bin"/><Relationship Id="rId4" Type="http://schemas.openxmlformats.org/officeDocument/2006/relationships/image" Target="../media/image39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5.vml"/><Relationship Id="rId4" Type="http://schemas.openxmlformats.org/officeDocument/2006/relationships/oleObject" Target="../embeddings/oleObject29.bin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6.vml"/><Relationship Id="rId4" Type="http://schemas.openxmlformats.org/officeDocument/2006/relationships/oleObject" Target="../embeddings/oleObject30.bin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7.vml"/><Relationship Id="rId4" Type="http://schemas.openxmlformats.org/officeDocument/2006/relationships/oleObject" Target="../embeddings/oleObject31.bin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8.vml"/><Relationship Id="rId4" Type="http://schemas.openxmlformats.org/officeDocument/2006/relationships/oleObject" Target="../embeddings/oleObject32.bin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9.vml"/><Relationship Id="rId4" Type="http://schemas.openxmlformats.org/officeDocument/2006/relationships/oleObject" Target="../embeddings/oleObject33.bin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0.vml"/><Relationship Id="rId4" Type="http://schemas.openxmlformats.org/officeDocument/2006/relationships/oleObject" Target="../embeddings/oleObject34.bin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1.vml"/><Relationship Id="rId4" Type="http://schemas.openxmlformats.org/officeDocument/2006/relationships/oleObject" Target="../embeddings/oleObject35.bin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TOPIC : NMR</a:t>
            </a:r>
          </a:p>
        </p:txBody>
      </p:sp>
      <p:sp>
        <p:nvSpPr>
          <p:cNvPr id="2355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Font typeface="Arial" charset="0"/>
              <a:buNone/>
            </a:pPr>
            <a:r>
              <a:rPr lang="en-US" smtClean="0"/>
              <a:t>FOR CLASS 6</a:t>
            </a:r>
            <a:r>
              <a:rPr lang="en-US" baseline="30000" smtClean="0"/>
              <a:t>TH</a:t>
            </a:r>
            <a:r>
              <a:rPr lang="en-US" smtClean="0"/>
              <a:t> SEMESTER</a:t>
            </a:r>
          </a:p>
          <a:p>
            <a:pPr algn="ctr">
              <a:buFont typeface="Arial" charset="0"/>
              <a:buNone/>
            </a:pPr>
            <a:r>
              <a:rPr lang="en-US" smtClean="0"/>
              <a:t>PRESENTED BY</a:t>
            </a:r>
          </a:p>
          <a:p>
            <a:pPr algn="ctr">
              <a:buFont typeface="Arial" charset="0"/>
              <a:buNone/>
            </a:pPr>
            <a:r>
              <a:rPr lang="en-US" smtClean="0"/>
              <a:t>DR. K.K.BORAH</a:t>
            </a:r>
          </a:p>
          <a:p>
            <a:pPr algn="ctr">
              <a:buFont typeface="Arial" charset="0"/>
              <a:buNone/>
            </a:pPr>
            <a:r>
              <a:rPr lang="en-US" smtClean="0"/>
              <a:t>ASSOCIATE PROFESSOR,</a:t>
            </a:r>
          </a:p>
          <a:p>
            <a:pPr algn="ctr">
              <a:buFont typeface="Arial" charset="0"/>
              <a:buNone/>
            </a:pPr>
            <a:r>
              <a:rPr lang="en-US" smtClean="0"/>
              <a:t>DEPT OF CHEMISTRY, MANGALDAI COLLEGE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0"/>
          <p:cNvGrpSpPr>
            <a:grpSpLocks/>
          </p:cNvGrpSpPr>
          <p:nvPr/>
        </p:nvGrpSpPr>
        <p:grpSpPr bwMode="auto">
          <a:xfrm>
            <a:off x="381000" y="533400"/>
            <a:ext cx="8534400" cy="5943600"/>
            <a:chOff x="240" y="336"/>
            <a:chExt cx="5376" cy="3744"/>
          </a:xfrm>
        </p:grpSpPr>
        <p:sp>
          <p:nvSpPr>
            <p:cNvPr id="2057" name="TextBox 1"/>
            <p:cNvSpPr txBox="1">
              <a:spLocks noChangeArrowheads="1"/>
            </p:cNvSpPr>
            <p:nvPr/>
          </p:nvSpPr>
          <p:spPr bwMode="auto">
            <a:xfrm>
              <a:off x="2208" y="336"/>
              <a:ext cx="1351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latin typeface="Times New Roman" pitchFamily="18" charset="0"/>
                  <a:cs typeface="Times New Roman" pitchFamily="18" charset="0"/>
                </a:rPr>
                <a:t>Some useful </a:t>
              </a:r>
              <a:r>
                <a:rPr lang="el-GR">
                  <a:latin typeface="Times New Roman" pitchFamily="18" charset="0"/>
                  <a:cs typeface="Times New Roman" pitchFamily="18" charset="0"/>
                </a:rPr>
                <a:t>δ</a:t>
              </a:r>
              <a:r>
                <a:rPr lang="en-US">
                  <a:latin typeface="Times New Roman" pitchFamily="18" charset="0"/>
                  <a:cs typeface="Times New Roman" pitchFamily="18" charset="0"/>
                </a:rPr>
                <a:t> values</a:t>
              </a:r>
            </a:p>
          </p:txBody>
        </p:sp>
        <p:grpSp>
          <p:nvGrpSpPr>
            <p:cNvPr id="3" name="Group 13"/>
            <p:cNvGrpSpPr>
              <a:grpSpLocks/>
            </p:cNvGrpSpPr>
            <p:nvPr/>
          </p:nvGrpSpPr>
          <p:grpSpPr bwMode="auto">
            <a:xfrm>
              <a:off x="240" y="720"/>
              <a:ext cx="5376" cy="1376"/>
              <a:chOff x="152400" y="1752596"/>
              <a:chExt cx="8534400" cy="2184495"/>
            </a:xfrm>
          </p:grpSpPr>
          <p:sp>
            <p:nvSpPr>
              <p:cNvPr id="2072" name="TextBox 2"/>
              <p:cNvSpPr txBox="1">
                <a:spLocks noChangeArrowheads="1"/>
              </p:cNvSpPr>
              <p:nvPr/>
            </p:nvSpPr>
            <p:spPr bwMode="auto">
              <a:xfrm>
                <a:off x="152400" y="1828800"/>
                <a:ext cx="8534400" cy="2108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342900" indent="-342900"/>
                <a:r>
                  <a:rPr lang="en-US">
                    <a:solidFill>
                      <a:srgbClr val="C00000"/>
                    </a:solidFill>
                    <a:latin typeface="Calibri" pitchFamily="34" charset="0"/>
                    <a:cs typeface="Times New Roman" pitchFamily="18" charset="0"/>
                  </a:rPr>
                  <a:t>1. </a:t>
                </a:r>
                <a:r>
                  <a:rPr lang="en-US" sz="1600">
                    <a:solidFill>
                      <a:srgbClr val="C00000"/>
                    </a:solidFill>
                    <a:latin typeface="Calibri" pitchFamily="34" charset="0"/>
                    <a:cs typeface="Times New Roman" pitchFamily="18" charset="0"/>
                  </a:rPr>
                  <a:t>R C</a:t>
                </a:r>
                <a:r>
                  <a:rPr lang="en-US" sz="1600" u="sng">
                    <a:solidFill>
                      <a:srgbClr val="C00000"/>
                    </a:solidFill>
                    <a:latin typeface="Calibri" pitchFamily="34" charset="0"/>
                    <a:cs typeface="Times New Roman" pitchFamily="18" charset="0"/>
                  </a:rPr>
                  <a:t>H</a:t>
                </a:r>
                <a:r>
                  <a:rPr lang="en-US" sz="1600" baseline="-25000">
                    <a:solidFill>
                      <a:srgbClr val="C00000"/>
                    </a:solidFill>
                    <a:latin typeface="Calibri" pitchFamily="34" charset="0"/>
                    <a:cs typeface="Times New Roman" pitchFamily="18" charset="0"/>
                  </a:rPr>
                  <a:t>3</a:t>
                </a:r>
                <a:r>
                  <a:rPr lang="en-US" sz="1600">
                    <a:solidFill>
                      <a:srgbClr val="C00000"/>
                    </a:solidFill>
                    <a:latin typeface="Calibri" pitchFamily="34" charset="0"/>
                    <a:cs typeface="Times New Roman" pitchFamily="18" charset="0"/>
                  </a:rPr>
                  <a:t>            0.9    increase in          4. R- C</a:t>
                </a:r>
                <a:r>
                  <a:rPr lang="en-US" sz="1600" u="sng">
                    <a:solidFill>
                      <a:srgbClr val="C00000"/>
                    </a:solidFill>
                    <a:latin typeface="Calibri" pitchFamily="34" charset="0"/>
                    <a:cs typeface="Times New Roman" pitchFamily="18" charset="0"/>
                  </a:rPr>
                  <a:t>H</a:t>
                </a:r>
                <a:r>
                  <a:rPr lang="en-US" sz="1600" baseline="-25000">
                    <a:solidFill>
                      <a:srgbClr val="C00000"/>
                    </a:solidFill>
                    <a:latin typeface="Calibri" pitchFamily="34" charset="0"/>
                    <a:cs typeface="Times New Roman" pitchFamily="18" charset="0"/>
                  </a:rPr>
                  <a:t>2</a:t>
                </a:r>
                <a:r>
                  <a:rPr lang="az-Cyrl-AZ" sz="1600">
                    <a:solidFill>
                      <a:srgbClr val="C00000"/>
                    </a:solidFill>
                    <a:latin typeface="Calibri" pitchFamily="34" charset="0"/>
                    <a:cs typeface="Times New Roman" pitchFamily="18" charset="0"/>
                  </a:rPr>
                  <a:t>І</a:t>
                </a:r>
                <a:r>
                  <a:rPr lang="en-US" sz="1600">
                    <a:solidFill>
                      <a:srgbClr val="C00000"/>
                    </a:solidFill>
                    <a:latin typeface="Calibri" pitchFamily="34" charset="0"/>
                    <a:cs typeface="Times New Roman" pitchFamily="18" charset="0"/>
                  </a:rPr>
                  <a:t>            3.2         Electro negativity</a:t>
                </a:r>
              </a:p>
              <a:p>
                <a:pPr marL="342900" indent="-342900"/>
                <a:r>
                  <a:rPr lang="en-US" sz="1600">
                    <a:solidFill>
                      <a:srgbClr val="C00000"/>
                    </a:solidFill>
                    <a:latin typeface="Calibri" pitchFamily="34" charset="0"/>
                    <a:cs typeface="Times New Roman" pitchFamily="18" charset="0"/>
                  </a:rPr>
                  <a:t>    R-C</a:t>
                </a:r>
                <a:r>
                  <a:rPr lang="en-US" sz="1600" u="sng">
                    <a:solidFill>
                      <a:srgbClr val="C00000"/>
                    </a:solidFill>
                    <a:latin typeface="Calibri" pitchFamily="34" charset="0"/>
                    <a:cs typeface="Times New Roman" pitchFamily="18" charset="0"/>
                  </a:rPr>
                  <a:t>H</a:t>
                </a:r>
                <a:r>
                  <a:rPr lang="en-US" sz="1600" baseline="-25000">
                    <a:solidFill>
                      <a:srgbClr val="C00000"/>
                    </a:solidFill>
                    <a:latin typeface="Calibri" pitchFamily="34" charset="0"/>
                    <a:cs typeface="Times New Roman" pitchFamily="18" charset="0"/>
                  </a:rPr>
                  <a:t>2</a:t>
                </a:r>
                <a:r>
                  <a:rPr lang="en-US" sz="1600">
                    <a:solidFill>
                      <a:srgbClr val="C00000"/>
                    </a:solidFill>
                    <a:latin typeface="Calibri" pitchFamily="34" charset="0"/>
                    <a:cs typeface="Times New Roman" pitchFamily="18" charset="0"/>
                  </a:rPr>
                  <a:t>-R        1.3     substituents           R-C</a:t>
                </a:r>
                <a:r>
                  <a:rPr lang="en-US" sz="1600" u="sng">
                    <a:solidFill>
                      <a:srgbClr val="C00000"/>
                    </a:solidFill>
                    <a:latin typeface="Calibri" pitchFamily="34" charset="0"/>
                    <a:cs typeface="Times New Roman" pitchFamily="18" charset="0"/>
                  </a:rPr>
                  <a:t>H</a:t>
                </a:r>
                <a:r>
                  <a:rPr lang="en-US" sz="1600" baseline="-25000">
                    <a:solidFill>
                      <a:srgbClr val="C00000"/>
                    </a:solidFill>
                    <a:latin typeface="Calibri" pitchFamily="34" charset="0"/>
                    <a:cs typeface="Times New Roman" pitchFamily="18" charset="0"/>
                  </a:rPr>
                  <a:t>2</a:t>
                </a:r>
                <a:r>
                  <a:rPr lang="en-US" sz="1600">
                    <a:solidFill>
                      <a:srgbClr val="C00000"/>
                    </a:solidFill>
                    <a:latin typeface="Calibri" pitchFamily="34" charset="0"/>
                    <a:cs typeface="Times New Roman" pitchFamily="18" charset="0"/>
                  </a:rPr>
                  <a:t>-Br         3.5          increases </a:t>
                </a:r>
              </a:p>
              <a:p>
                <a:pPr marL="342900" indent="-342900"/>
                <a:r>
                  <a:rPr lang="en-US" sz="1600">
                    <a:solidFill>
                      <a:srgbClr val="C00000"/>
                    </a:solidFill>
                    <a:latin typeface="Calibri" pitchFamily="34" charset="0"/>
                    <a:cs typeface="Times New Roman" pitchFamily="18" charset="0"/>
                  </a:rPr>
                  <a:t>    R-C</a:t>
                </a:r>
                <a:r>
                  <a:rPr lang="en-US" sz="1600" u="sng">
                    <a:solidFill>
                      <a:srgbClr val="C00000"/>
                    </a:solidFill>
                    <a:latin typeface="Calibri" pitchFamily="34" charset="0"/>
                    <a:cs typeface="Times New Roman" pitchFamily="18" charset="0"/>
                  </a:rPr>
                  <a:t>H</a:t>
                </a:r>
                <a:r>
                  <a:rPr lang="en-US" sz="1600">
                    <a:solidFill>
                      <a:srgbClr val="C00000"/>
                    </a:solidFill>
                    <a:latin typeface="Calibri" pitchFamily="34" charset="0"/>
                    <a:cs typeface="Times New Roman" pitchFamily="18" charset="0"/>
                  </a:rPr>
                  <a:t>-R         2.0     increases </a:t>
                </a:r>
                <a:r>
                  <a:rPr lang="el-GR" sz="1600">
                    <a:solidFill>
                      <a:srgbClr val="C00000"/>
                    </a:solidFill>
                    <a:latin typeface="Calibri" pitchFamily="34" charset="0"/>
                    <a:cs typeface="Times New Roman" pitchFamily="18" charset="0"/>
                  </a:rPr>
                  <a:t>δ</a:t>
                </a:r>
                <a:r>
                  <a:rPr lang="en-US" sz="1600">
                    <a:solidFill>
                      <a:srgbClr val="C00000"/>
                    </a:solidFill>
                    <a:latin typeface="Calibri" pitchFamily="34" charset="0"/>
                    <a:cs typeface="Times New Roman" pitchFamily="18" charset="0"/>
                  </a:rPr>
                  <a:t>             R-C</a:t>
                </a:r>
                <a:r>
                  <a:rPr lang="en-US" sz="1600" u="sng">
                    <a:solidFill>
                      <a:srgbClr val="C00000"/>
                    </a:solidFill>
                    <a:latin typeface="Calibri" pitchFamily="34" charset="0"/>
                    <a:cs typeface="Times New Roman" pitchFamily="18" charset="0"/>
                  </a:rPr>
                  <a:t>H</a:t>
                </a:r>
                <a:r>
                  <a:rPr lang="en-US" sz="1600" baseline="-25000">
                    <a:solidFill>
                      <a:srgbClr val="C00000"/>
                    </a:solidFill>
                    <a:latin typeface="Calibri" pitchFamily="34" charset="0"/>
                    <a:cs typeface="Times New Roman" pitchFamily="18" charset="0"/>
                  </a:rPr>
                  <a:t>2</a:t>
                </a:r>
                <a:r>
                  <a:rPr lang="en-US" sz="1600">
                    <a:solidFill>
                      <a:srgbClr val="C00000"/>
                    </a:solidFill>
                    <a:latin typeface="Calibri" pitchFamily="34" charset="0"/>
                    <a:cs typeface="Times New Roman" pitchFamily="18" charset="0"/>
                  </a:rPr>
                  <a:t>-Cl          3.7        </a:t>
                </a:r>
                <a:r>
                  <a:rPr lang="el-GR" sz="1600">
                    <a:solidFill>
                      <a:srgbClr val="C00000"/>
                    </a:solidFill>
                    <a:latin typeface="Calibri" pitchFamily="34" charset="0"/>
                    <a:cs typeface="Times New Roman" pitchFamily="18" charset="0"/>
                  </a:rPr>
                  <a:t>δ</a:t>
                </a:r>
                <a:r>
                  <a:rPr lang="en-US" sz="1600">
                    <a:solidFill>
                      <a:srgbClr val="C00000"/>
                    </a:solidFill>
                    <a:latin typeface="Calibri" pitchFamily="34" charset="0"/>
                    <a:cs typeface="Times New Roman" pitchFamily="18" charset="0"/>
                  </a:rPr>
                  <a:t> increases   </a:t>
                </a:r>
              </a:p>
              <a:p>
                <a:pPr marL="342900" indent="-342900"/>
                <a:r>
                  <a:rPr lang="en-US" sz="1600">
                    <a:solidFill>
                      <a:srgbClr val="C00000"/>
                    </a:solidFill>
                    <a:latin typeface="Calibri" pitchFamily="34" charset="0"/>
                    <a:cs typeface="Times New Roman" pitchFamily="18" charset="0"/>
                  </a:rPr>
                  <a:t>        R </a:t>
                </a:r>
              </a:p>
              <a:p>
                <a:pPr marL="342900" indent="-342900"/>
                <a:endParaRPr lang="en-US" sz="1600">
                  <a:solidFill>
                    <a:srgbClr val="C00000"/>
                  </a:solidFill>
                  <a:latin typeface="Calibri" pitchFamily="34" charset="0"/>
                  <a:cs typeface="Times New Roman" pitchFamily="18" charset="0"/>
                </a:endParaRPr>
              </a:p>
              <a:p>
                <a:pPr marL="342900" indent="-342900"/>
                <a:r>
                  <a:rPr lang="en-US" sz="1600">
                    <a:solidFill>
                      <a:srgbClr val="C00000"/>
                    </a:solidFill>
                    <a:latin typeface="Calibri" pitchFamily="34" charset="0"/>
                    <a:cs typeface="Times New Roman" pitchFamily="18" charset="0"/>
                  </a:rPr>
                  <a:t>2. C</a:t>
                </a:r>
                <a:r>
                  <a:rPr lang="en-US" sz="1600" u="sng">
                    <a:solidFill>
                      <a:srgbClr val="C00000"/>
                    </a:solidFill>
                    <a:latin typeface="Calibri" pitchFamily="34" charset="0"/>
                    <a:cs typeface="Times New Roman" pitchFamily="18" charset="0"/>
                  </a:rPr>
                  <a:t>H</a:t>
                </a:r>
                <a:r>
                  <a:rPr lang="en-US" sz="1600" baseline="-25000">
                    <a:solidFill>
                      <a:srgbClr val="C00000"/>
                    </a:solidFill>
                    <a:latin typeface="Calibri" pitchFamily="34" charset="0"/>
                    <a:cs typeface="Times New Roman" pitchFamily="18" charset="0"/>
                  </a:rPr>
                  <a:t>3</a:t>
                </a:r>
                <a:r>
                  <a:rPr lang="en-US" sz="1600">
                    <a:solidFill>
                      <a:srgbClr val="C00000"/>
                    </a:solidFill>
                    <a:latin typeface="Calibri" pitchFamily="34" charset="0"/>
                    <a:cs typeface="Times New Roman" pitchFamily="18" charset="0"/>
                  </a:rPr>
                  <a:t>-OH         3.38                              5. C-CH</a:t>
                </a:r>
                <a:r>
                  <a:rPr lang="en-US" sz="1600" baseline="-25000">
                    <a:solidFill>
                      <a:srgbClr val="C00000"/>
                    </a:solidFill>
                    <a:latin typeface="Calibri" pitchFamily="34" charset="0"/>
                    <a:cs typeface="Times New Roman" pitchFamily="18" charset="0"/>
                  </a:rPr>
                  <a:t>3</a:t>
                </a:r>
                <a:r>
                  <a:rPr lang="en-US" sz="1600">
                    <a:solidFill>
                      <a:srgbClr val="C00000"/>
                    </a:solidFill>
                    <a:latin typeface="Calibri" pitchFamily="34" charset="0"/>
                    <a:cs typeface="Times New Roman" pitchFamily="18" charset="0"/>
                  </a:rPr>
                  <a:t>             0.9          electro-negativity</a:t>
                </a:r>
              </a:p>
              <a:p>
                <a:pPr marL="342900" indent="-342900"/>
                <a:r>
                  <a:rPr lang="en-US" sz="1600" baseline="-25000">
                    <a:solidFill>
                      <a:srgbClr val="C00000"/>
                    </a:solidFill>
                    <a:latin typeface="Calibri" pitchFamily="34" charset="0"/>
                    <a:cs typeface="Times New Roman" pitchFamily="18" charset="0"/>
                  </a:rPr>
                  <a:t>      </a:t>
                </a:r>
                <a:r>
                  <a:rPr lang="en-US" sz="1600">
                    <a:solidFill>
                      <a:srgbClr val="C00000"/>
                    </a:solidFill>
                    <a:latin typeface="Calibri" pitchFamily="34" charset="0"/>
                    <a:cs typeface="Times New Roman" pitchFamily="18" charset="0"/>
                  </a:rPr>
                  <a:t>CH</a:t>
                </a:r>
                <a:r>
                  <a:rPr lang="en-US" sz="1600" baseline="-25000">
                    <a:solidFill>
                      <a:srgbClr val="C00000"/>
                    </a:solidFill>
                    <a:latin typeface="Calibri" pitchFamily="34" charset="0"/>
                    <a:cs typeface="Times New Roman" pitchFamily="18" charset="0"/>
                  </a:rPr>
                  <a:t>3</a:t>
                </a:r>
                <a:r>
                  <a:rPr lang="en-US" sz="1600">
                    <a:solidFill>
                      <a:srgbClr val="C00000"/>
                    </a:solidFill>
                    <a:latin typeface="Calibri" pitchFamily="34" charset="0"/>
                    <a:cs typeface="Times New Roman" pitchFamily="18" charset="0"/>
                  </a:rPr>
                  <a:t>-COR      3.36                                   N-CH</a:t>
                </a:r>
                <a:r>
                  <a:rPr lang="en-US" sz="1600" baseline="-25000">
                    <a:solidFill>
                      <a:srgbClr val="C00000"/>
                    </a:solidFill>
                    <a:latin typeface="Calibri" pitchFamily="34" charset="0"/>
                    <a:cs typeface="Times New Roman" pitchFamily="18" charset="0"/>
                  </a:rPr>
                  <a:t>3                  </a:t>
                </a:r>
                <a:r>
                  <a:rPr lang="en-US" sz="1600">
                    <a:solidFill>
                      <a:srgbClr val="C00000"/>
                    </a:solidFill>
                    <a:latin typeface="Calibri" pitchFamily="34" charset="0"/>
                    <a:cs typeface="Times New Roman" pitchFamily="18" charset="0"/>
                  </a:rPr>
                  <a:t>2.5          increases</a:t>
                </a:r>
              </a:p>
              <a:p>
                <a:pPr marL="342900" indent="-342900"/>
                <a:r>
                  <a:rPr lang="en-US" sz="1600">
                    <a:solidFill>
                      <a:srgbClr val="C00000"/>
                    </a:solidFill>
                    <a:latin typeface="Calibri" pitchFamily="34" charset="0"/>
                    <a:cs typeface="Times New Roman" pitchFamily="18" charset="0"/>
                  </a:rPr>
                  <a:t>    CH</a:t>
                </a:r>
                <a:r>
                  <a:rPr lang="en-US" sz="1600" baseline="-25000">
                    <a:solidFill>
                      <a:srgbClr val="C00000"/>
                    </a:solidFill>
                    <a:latin typeface="Calibri" pitchFamily="34" charset="0"/>
                    <a:cs typeface="Times New Roman" pitchFamily="18" charset="0"/>
                  </a:rPr>
                  <a:t>3</a:t>
                </a:r>
                <a:r>
                  <a:rPr lang="en-US" sz="1600">
                    <a:solidFill>
                      <a:srgbClr val="C00000"/>
                    </a:solidFill>
                    <a:latin typeface="Calibri" pitchFamily="34" charset="0"/>
                    <a:cs typeface="Times New Roman" pitchFamily="18" charset="0"/>
                  </a:rPr>
                  <a:t>OR          3.30                                   O-CH</a:t>
                </a:r>
                <a:r>
                  <a:rPr lang="en-US" sz="1600" baseline="-25000">
                    <a:solidFill>
                      <a:srgbClr val="C00000"/>
                    </a:solidFill>
                    <a:latin typeface="Calibri" pitchFamily="34" charset="0"/>
                    <a:cs typeface="Times New Roman" pitchFamily="18" charset="0"/>
                  </a:rPr>
                  <a:t>3</a:t>
                </a:r>
                <a:r>
                  <a:rPr lang="en-US" sz="1600">
                    <a:solidFill>
                      <a:srgbClr val="C00000"/>
                    </a:solidFill>
                    <a:latin typeface="Calibri" pitchFamily="34" charset="0"/>
                    <a:cs typeface="Times New Roman" pitchFamily="18" charset="0"/>
                  </a:rPr>
                  <a:t>            3.3          </a:t>
                </a:r>
                <a:r>
                  <a:rPr lang="el-GR">
                    <a:solidFill>
                      <a:srgbClr val="C00000"/>
                    </a:solidFill>
                  </a:rPr>
                  <a:t>δ</a:t>
                </a:r>
                <a:r>
                  <a:rPr lang="en-US" sz="1600">
                    <a:solidFill>
                      <a:srgbClr val="C00000"/>
                    </a:solidFill>
                    <a:latin typeface="Calibri" pitchFamily="34" charset="0"/>
                    <a:cs typeface="Times New Roman" pitchFamily="18" charset="0"/>
                  </a:rPr>
                  <a:t> increases</a:t>
                </a:r>
              </a:p>
            </p:txBody>
          </p:sp>
          <p:cxnSp>
            <p:nvCxnSpPr>
              <p:cNvPr id="8" name="Straight Connector 7"/>
              <p:cNvCxnSpPr/>
              <p:nvPr/>
            </p:nvCxnSpPr>
            <p:spPr>
              <a:xfrm rot="5400000">
                <a:off x="862805" y="2704343"/>
                <a:ext cx="76203" cy="1587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Straight Arrow Connector 9"/>
              <p:cNvCxnSpPr/>
              <p:nvPr/>
            </p:nvCxnSpPr>
            <p:spPr>
              <a:xfrm rot="5400000">
                <a:off x="1372374" y="2209022"/>
                <a:ext cx="914440" cy="1588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Arrow Connector 12"/>
              <p:cNvCxnSpPr/>
              <p:nvPr/>
            </p:nvCxnSpPr>
            <p:spPr>
              <a:xfrm rot="5400000">
                <a:off x="4572774" y="2209022"/>
                <a:ext cx="914440" cy="1588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5" name="Straight Arrow Connector 14"/>
            <p:cNvCxnSpPr/>
            <p:nvPr/>
          </p:nvCxnSpPr>
          <p:spPr>
            <a:xfrm rot="5400000">
              <a:off x="3025" y="1823"/>
              <a:ext cx="576" cy="1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60" name="TextBox 26"/>
            <p:cNvSpPr txBox="1">
              <a:spLocks noChangeArrowheads="1"/>
            </p:cNvSpPr>
            <p:nvPr/>
          </p:nvSpPr>
          <p:spPr bwMode="auto">
            <a:xfrm>
              <a:off x="240" y="2304"/>
              <a:ext cx="226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latin typeface="Calibri" pitchFamily="34" charset="0"/>
                </a:rPr>
                <a:t>3.</a:t>
              </a:r>
            </a:p>
          </p:txBody>
        </p:sp>
        <p:grpSp>
          <p:nvGrpSpPr>
            <p:cNvPr id="4" name="Group 47"/>
            <p:cNvGrpSpPr>
              <a:grpSpLocks/>
            </p:cNvGrpSpPr>
            <p:nvPr/>
          </p:nvGrpSpPr>
          <p:grpSpPr bwMode="auto">
            <a:xfrm>
              <a:off x="432" y="2256"/>
              <a:ext cx="3674" cy="1824"/>
              <a:chOff x="685800" y="3581400"/>
              <a:chExt cx="5832020" cy="2895601"/>
            </a:xfrm>
          </p:grpSpPr>
          <p:grpSp>
            <p:nvGrpSpPr>
              <p:cNvPr id="5" name="Group 45"/>
              <p:cNvGrpSpPr>
                <a:grpSpLocks/>
              </p:cNvGrpSpPr>
              <p:nvPr/>
            </p:nvGrpSpPr>
            <p:grpSpPr bwMode="auto">
              <a:xfrm>
                <a:off x="685800" y="3581400"/>
                <a:ext cx="5832020" cy="2895601"/>
                <a:chOff x="685800" y="3581400"/>
                <a:chExt cx="5832020" cy="2895601"/>
              </a:xfrm>
            </p:grpSpPr>
            <p:sp>
              <p:nvSpPr>
                <p:cNvPr id="2064" name="TextBox 25"/>
                <p:cNvSpPr txBox="1">
                  <a:spLocks noChangeArrowheads="1"/>
                </p:cNvSpPr>
                <p:nvPr/>
              </p:nvSpPr>
              <p:spPr bwMode="auto">
                <a:xfrm>
                  <a:off x="2133600" y="3886200"/>
                  <a:ext cx="593432" cy="36933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>
                      <a:latin typeface="Calibri" pitchFamily="34" charset="0"/>
                    </a:rPr>
                    <a:t>1.67</a:t>
                  </a:r>
                </a:p>
              </p:txBody>
            </p:sp>
            <p:graphicFrame>
              <p:nvGraphicFramePr>
                <p:cNvPr id="2050" name="Object 5"/>
                <p:cNvGraphicFramePr>
                  <a:graphicFrameLocks noChangeAspect="1"/>
                </p:cNvGraphicFramePr>
                <p:nvPr/>
              </p:nvGraphicFramePr>
              <p:xfrm>
                <a:off x="685800" y="3581400"/>
                <a:ext cx="1157874" cy="685800"/>
              </p:xfrm>
              <a:graphic>
                <a:graphicData uri="http://schemas.openxmlformats.org/presentationml/2006/ole">
                  <p:oleObj spid="_x0000_s2050" name="CS ChemDraw Drawing" r:id="rId3" imgW="782640" imgH="464040" progId="ChemDraw.Document.6.0">
                    <p:embed/>
                  </p:oleObj>
                </a:graphicData>
              </a:graphic>
            </p:graphicFrame>
            <p:graphicFrame>
              <p:nvGraphicFramePr>
                <p:cNvPr id="2051" name="Object 6"/>
                <p:cNvGraphicFramePr>
                  <a:graphicFrameLocks noChangeAspect="1"/>
                </p:cNvGraphicFramePr>
                <p:nvPr/>
              </p:nvGraphicFramePr>
              <p:xfrm>
                <a:off x="685800" y="4343400"/>
                <a:ext cx="1172749" cy="691804"/>
              </p:xfrm>
              <a:graphic>
                <a:graphicData uri="http://schemas.openxmlformats.org/presentationml/2006/ole">
                  <p:oleObj spid="_x0000_s2051" name="CS ChemDraw Drawing" r:id="rId4" imgW="786240" imgH="463320" progId="ChemDraw.Document.6.0">
                    <p:embed/>
                  </p:oleObj>
                </a:graphicData>
              </a:graphic>
            </p:graphicFrame>
            <p:graphicFrame>
              <p:nvGraphicFramePr>
                <p:cNvPr id="2052" name="Object 10"/>
                <p:cNvGraphicFramePr>
                  <a:graphicFrameLocks noChangeAspect="1"/>
                </p:cNvGraphicFramePr>
                <p:nvPr/>
              </p:nvGraphicFramePr>
              <p:xfrm>
                <a:off x="4343400" y="3886200"/>
                <a:ext cx="1276963" cy="291609"/>
              </p:xfrm>
              <a:graphic>
                <a:graphicData uri="http://schemas.openxmlformats.org/presentationml/2006/ole">
                  <p:oleObj spid="_x0000_s2052" name="CS ChemDraw Drawing" r:id="rId5" imgW="903960" imgH="202320" progId="ChemDraw.Document.6.0">
                    <p:embed/>
                  </p:oleObj>
                </a:graphicData>
              </a:graphic>
            </p:graphicFrame>
            <p:graphicFrame>
              <p:nvGraphicFramePr>
                <p:cNvPr id="2053" name="Object 11"/>
                <p:cNvGraphicFramePr>
                  <a:graphicFrameLocks noChangeAspect="1"/>
                </p:cNvGraphicFramePr>
                <p:nvPr/>
              </p:nvGraphicFramePr>
              <p:xfrm>
                <a:off x="4345056" y="4267199"/>
                <a:ext cx="1369944" cy="344357"/>
              </p:xfrm>
              <a:graphic>
                <a:graphicData uri="http://schemas.openxmlformats.org/presentationml/2006/ole">
                  <p:oleObj spid="_x0000_s2053" name="CS ChemDraw Drawing" r:id="rId6" imgW="871200" imgH="218880" progId="ChemDraw.Document.6.0">
                    <p:embed/>
                  </p:oleObj>
                </a:graphicData>
              </a:graphic>
            </p:graphicFrame>
            <p:sp>
              <p:nvSpPr>
                <p:cNvPr id="2065" name="Rectangle 36"/>
                <p:cNvSpPr>
                  <a:spLocks noChangeArrowheads="1"/>
                </p:cNvSpPr>
                <p:nvPr/>
              </p:nvSpPr>
              <p:spPr bwMode="auto">
                <a:xfrm>
                  <a:off x="4572000" y="5943600"/>
                  <a:ext cx="902811" cy="36933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>
                      <a:latin typeface="Times New Roman" pitchFamily="18" charset="0"/>
                      <a:cs typeface="Times New Roman" pitchFamily="18" charset="0"/>
                    </a:rPr>
                    <a:t>R-C</a:t>
                  </a:r>
                  <a:r>
                    <a:rPr lang="en-US" u="sng">
                      <a:latin typeface="Times New Roman" pitchFamily="18" charset="0"/>
                      <a:cs typeface="Times New Roman" pitchFamily="18" charset="0"/>
                    </a:rPr>
                    <a:t>H</a:t>
                  </a:r>
                  <a:r>
                    <a:rPr lang="en-US">
                      <a:latin typeface="Times New Roman" pitchFamily="18" charset="0"/>
                      <a:cs typeface="Times New Roman" pitchFamily="18" charset="0"/>
                    </a:rPr>
                    <a:t>O</a:t>
                  </a:r>
                </a:p>
              </p:txBody>
            </p:sp>
            <p:sp>
              <p:nvSpPr>
                <p:cNvPr id="2066" name="TextBox 37"/>
                <p:cNvSpPr txBox="1">
                  <a:spLocks noChangeArrowheads="1"/>
                </p:cNvSpPr>
                <p:nvPr/>
              </p:nvSpPr>
              <p:spPr bwMode="auto">
                <a:xfrm>
                  <a:off x="2133600" y="4495800"/>
                  <a:ext cx="593432" cy="36933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>
                      <a:latin typeface="Calibri" pitchFamily="34" charset="0"/>
                    </a:rPr>
                    <a:t>2.00</a:t>
                  </a:r>
                </a:p>
              </p:txBody>
            </p:sp>
            <p:sp>
              <p:nvSpPr>
                <p:cNvPr id="2067" name="TextBox 38"/>
                <p:cNvSpPr txBox="1">
                  <a:spLocks noChangeArrowheads="1"/>
                </p:cNvSpPr>
                <p:nvPr/>
              </p:nvSpPr>
              <p:spPr bwMode="auto">
                <a:xfrm>
                  <a:off x="2160896" y="5638800"/>
                  <a:ext cx="476412" cy="36933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>
                      <a:latin typeface="Calibri" pitchFamily="34" charset="0"/>
                    </a:rPr>
                    <a:t>2.3</a:t>
                  </a:r>
                </a:p>
              </p:txBody>
            </p:sp>
            <p:graphicFrame>
              <p:nvGraphicFramePr>
                <p:cNvPr id="2054" name="Object 12"/>
                <p:cNvGraphicFramePr>
                  <a:graphicFrameLocks noChangeAspect="1"/>
                </p:cNvGraphicFramePr>
                <p:nvPr/>
              </p:nvGraphicFramePr>
              <p:xfrm>
                <a:off x="4648200" y="4648200"/>
                <a:ext cx="685800" cy="1219954"/>
              </p:xfrm>
              <a:graphic>
                <a:graphicData uri="http://schemas.openxmlformats.org/presentationml/2006/ole">
                  <p:oleObj spid="_x0000_s2054" name="CS ChemDraw Drawing" r:id="rId7" imgW="480960" imgH="855720" progId="ChemDraw.Document.6.0">
                    <p:embed/>
                  </p:oleObj>
                </a:graphicData>
              </a:graphic>
            </p:graphicFrame>
            <p:graphicFrame>
              <p:nvGraphicFramePr>
                <p:cNvPr id="2055" name="Object 13"/>
                <p:cNvGraphicFramePr>
                  <a:graphicFrameLocks noChangeAspect="1"/>
                </p:cNvGraphicFramePr>
                <p:nvPr/>
              </p:nvGraphicFramePr>
              <p:xfrm>
                <a:off x="990600" y="5213791"/>
                <a:ext cx="706186" cy="1263210"/>
              </p:xfrm>
              <a:graphic>
                <a:graphicData uri="http://schemas.openxmlformats.org/presentationml/2006/ole">
                  <p:oleObj spid="_x0000_s2055" name="CS ChemDraw Drawing" r:id="rId8" imgW="480960" imgH="859680" progId="ChemDraw.Document.6.0">
                    <p:embed/>
                  </p:oleObj>
                </a:graphicData>
              </a:graphic>
            </p:graphicFrame>
            <p:sp>
              <p:nvSpPr>
                <p:cNvPr id="2068" name="TextBox 41"/>
                <p:cNvSpPr txBox="1">
                  <a:spLocks noChangeArrowheads="1"/>
                </p:cNvSpPr>
                <p:nvPr/>
              </p:nvSpPr>
              <p:spPr bwMode="auto">
                <a:xfrm>
                  <a:off x="6019800" y="3823648"/>
                  <a:ext cx="476412" cy="36933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>
                      <a:latin typeface="Calibri" pitchFamily="34" charset="0"/>
                    </a:rPr>
                    <a:t>2.5</a:t>
                  </a:r>
                </a:p>
              </p:txBody>
            </p:sp>
            <p:sp>
              <p:nvSpPr>
                <p:cNvPr id="2069" name="TextBox 42"/>
                <p:cNvSpPr txBox="1">
                  <a:spLocks noChangeArrowheads="1"/>
                </p:cNvSpPr>
                <p:nvPr/>
              </p:nvSpPr>
              <p:spPr bwMode="auto">
                <a:xfrm>
                  <a:off x="6027760" y="4231944"/>
                  <a:ext cx="476412" cy="36933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>
                      <a:latin typeface="Calibri" pitchFamily="34" charset="0"/>
                    </a:rPr>
                    <a:t>5.3</a:t>
                  </a:r>
                </a:p>
              </p:txBody>
            </p:sp>
            <p:sp>
              <p:nvSpPr>
                <p:cNvPr id="2070" name="TextBox 43"/>
                <p:cNvSpPr txBox="1">
                  <a:spLocks noChangeArrowheads="1"/>
                </p:cNvSpPr>
                <p:nvPr/>
              </p:nvSpPr>
              <p:spPr bwMode="auto">
                <a:xfrm>
                  <a:off x="6033448" y="4835856"/>
                  <a:ext cx="476412" cy="36933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>
                      <a:latin typeface="Calibri" pitchFamily="34" charset="0"/>
                    </a:rPr>
                    <a:t>7.3</a:t>
                  </a:r>
                </a:p>
              </p:txBody>
            </p:sp>
            <p:sp>
              <p:nvSpPr>
                <p:cNvPr id="2071" name="TextBox 44"/>
                <p:cNvSpPr txBox="1">
                  <a:spLocks noChangeArrowheads="1"/>
                </p:cNvSpPr>
                <p:nvPr/>
              </p:nvSpPr>
              <p:spPr bwMode="auto">
                <a:xfrm>
                  <a:off x="6041408" y="5943600"/>
                  <a:ext cx="476412" cy="36933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>
                      <a:latin typeface="Calibri" pitchFamily="34" charset="0"/>
                    </a:rPr>
                    <a:t>9.7</a:t>
                  </a:r>
                </a:p>
              </p:txBody>
            </p:sp>
          </p:grpSp>
          <p:sp>
            <p:nvSpPr>
              <p:cNvPr id="2063" name="TextBox 46"/>
              <p:cNvSpPr txBox="1">
                <a:spLocks noChangeArrowheads="1"/>
              </p:cNvSpPr>
              <p:nvPr/>
            </p:nvSpPr>
            <p:spPr bwMode="auto">
              <a:xfrm>
                <a:off x="4003344" y="3810000"/>
                <a:ext cx="359394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>
                    <a:latin typeface="Calibri" pitchFamily="34" charset="0"/>
                  </a:rPr>
                  <a:t>6.</a:t>
                </a: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Box 1"/>
          <p:cNvSpPr txBox="1">
            <a:spLocks noChangeArrowheads="1"/>
          </p:cNvSpPr>
          <p:nvPr/>
        </p:nvSpPr>
        <p:spPr bwMode="auto">
          <a:xfrm>
            <a:off x="533400" y="2209800"/>
            <a:ext cx="1163638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342900" indent="-342900">
              <a:buFontTx/>
              <a:buAutoNum type="arabicPeriod" startAt="7"/>
            </a:pPr>
            <a:r>
              <a:rPr lang="en-US" sz="2400">
                <a:solidFill>
                  <a:srgbClr val="C00000"/>
                </a:solidFill>
                <a:latin typeface="Calibri" pitchFamily="34" charset="0"/>
              </a:rPr>
              <a:t>N- </a:t>
            </a:r>
            <a:r>
              <a:rPr lang="en-US" sz="2400" u="sng">
                <a:solidFill>
                  <a:srgbClr val="C00000"/>
                </a:solidFill>
                <a:latin typeface="Calibri" pitchFamily="34" charset="0"/>
              </a:rPr>
              <a:t>H</a:t>
            </a:r>
          </a:p>
          <a:p>
            <a:pPr marL="342900" indent="-342900"/>
            <a:r>
              <a:rPr lang="en-US" sz="2400">
                <a:solidFill>
                  <a:srgbClr val="C00000"/>
                </a:solidFill>
                <a:latin typeface="Calibri" pitchFamily="34" charset="0"/>
              </a:rPr>
              <a:t>    S- </a:t>
            </a:r>
            <a:r>
              <a:rPr lang="en-US" sz="2400" u="sng">
                <a:solidFill>
                  <a:srgbClr val="C00000"/>
                </a:solidFill>
                <a:latin typeface="Calibri" pitchFamily="34" charset="0"/>
              </a:rPr>
              <a:t>H</a:t>
            </a:r>
          </a:p>
          <a:p>
            <a:pPr marL="342900" indent="-342900"/>
            <a:r>
              <a:rPr lang="en-US" sz="2400">
                <a:solidFill>
                  <a:srgbClr val="C00000"/>
                </a:solidFill>
                <a:latin typeface="Calibri" pitchFamily="34" charset="0"/>
              </a:rPr>
              <a:t>    O- </a:t>
            </a:r>
            <a:r>
              <a:rPr lang="en-US" sz="2400" u="sng">
                <a:solidFill>
                  <a:srgbClr val="C00000"/>
                </a:solidFill>
                <a:latin typeface="Calibri" pitchFamily="34" charset="0"/>
              </a:rPr>
              <a:t>H</a:t>
            </a:r>
          </a:p>
        </p:txBody>
      </p:sp>
      <p:sp>
        <p:nvSpPr>
          <p:cNvPr id="31747" name="TextBox 2"/>
          <p:cNvSpPr txBox="1">
            <a:spLocks noChangeArrowheads="1"/>
          </p:cNvSpPr>
          <p:nvPr/>
        </p:nvSpPr>
        <p:spPr bwMode="auto">
          <a:xfrm>
            <a:off x="1828800" y="2514600"/>
            <a:ext cx="69103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C00000"/>
                </a:solidFill>
                <a:latin typeface="Calibri" pitchFamily="34" charset="0"/>
              </a:rPr>
              <a:t>Chemical shift varies with solvent, conc., temp etc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5"/>
          <p:cNvGrpSpPr>
            <a:grpSpLocks/>
          </p:cNvGrpSpPr>
          <p:nvPr/>
        </p:nvGrpSpPr>
        <p:grpSpPr bwMode="auto">
          <a:xfrm>
            <a:off x="1295400" y="2514600"/>
            <a:ext cx="7305675" cy="3659188"/>
            <a:chOff x="1295400" y="2514600"/>
            <a:chExt cx="7305444" cy="3659188"/>
          </a:xfrm>
        </p:grpSpPr>
        <p:grpSp>
          <p:nvGrpSpPr>
            <p:cNvPr id="3" name="Group 16"/>
            <p:cNvGrpSpPr>
              <a:grpSpLocks/>
            </p:cNvGrpSpPr>
            <p:nvPr/>
          </p:nvGrpSpPr>
          <p:grpSpPr bwMode="auto">
            <a:xfrm>
              <a:off x="1295400" y="2514600"/>
              <a:ext cx="7305444" cy="3659188"/>
              <a:chOff x="1295400" y="1676400"/>
              <a:chExt cx="7305444" cy="3659188"/>
            </a:xfrm>
          </p:grpSpPr>
          <p:cxnSp>
            <p:nvCxnSpPr>
              <p:cNvPr id="8" name="Straight Connector 7"/>
              <p:cNvCxnSpPr/>
              <p:nvPr/>
            </p:nvCxnSpPr>
            <p:spPr>
              <a:xfrm rot="5400000">
                <a:off x="6668866" y="3695700"/>
                <a:ext cx="3275012" cy="1588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/>
              <p:cNvCxnSpPr/>
              <p:nvPr/>
            </p:nvCxnSpPr>
            <p:spPr>
              <a:xfrm rot="10800000">
                <a:off x="1295400" y="5334000"/>
                <a:ext cx="7010178" cy="1588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2781" name="TextBox 13"/>
              <p:cNvSpPr txBox="1">
                <a:spLocks noChangeArrowheads="1"/>
              </p:cNvSpPr>
              <p:nvPr/>
            </p:nvSpPr>
            <p:spPr bwMode="auto">
              <a:xfrm>
                <a:off x="8001000" y="1676400"/>
                <a:ext cx="599844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>
                    <a:latin typeface="Calibri" pitchFamily="34" charset="0"/>
                  </a:rPr>
                  <a:t>TMS</a:t>
                </a:r>
              </a:p>
            </p:txBody>
          </p:sp>
        </p:grpSp>
        <p:cxnSp>
          <p:nvCxnSpPr>
            <p:cNvPr id="19" name="Straight Arrow Connector 18"/>
            <p:cNvCxnSpPr/>
            <p:nvPr/>
          </p:nvCxnSpPr>
          <p:spPr>
            <a:xfrm>
              <a:off x="5791058" y="4953000"/>
              <a:ext cx="1371557" cy="1588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/>
            <p:cNvCxnSpPr/>
            <p:nvPr/>
          </p:nvCxnSpPr>
          <p:spPr>
            <a:xfrm rot="10800000">
              <a:off x="1904981" y="5486400"/>
              <a:ext cx="1676347" cy="1588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775" name="TextBox 21"/>
            <p:cNvSpPr txBox="1">
              <a:spLocks noChangeArrowheads="1"/>
            </p:cNvSpPr>
            <p:nvPr/>
          </p:nvSpPr>
          <p:spPr bwMode="auto">
            <a:xfrm>
              <a:off x="5943600" y="4495800"/>
              <a:ext cx="947695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latin typeface="Times New Roman" pitchFamily="18" charset="0"/>
                  <a:cs typeface="Times New Roman" pitchFamily="18" charset="0"/>
                </a:rPr>
                <a:t>Up field</a:t>
              </a:r>
            </a:p>
          </p:txBody>
        </p:sp>
        <p:sp>
          <p:nvSpPr>
            <p:cNvPr id="32776" name="TextBox 22"/>
            <p:cNvSpPr txBox="1">
              <a:spLocks noChangeArrowheads="1"/>
            </p:cNvSpPr>
            <p:nvPr/>
          </p:nvSpPr>
          <p:spPr bwMode="auto">
            <a:xfrm>
              <a:off x="5943600" y="5029200"/>
              <a:ext cx="992579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latin typeface="Times New Roman" pitchFamily="18" charset="0"/>
                  <a:cs typeface="Times New Roman" pitchFamily="18" charset="0"/>
                </a:rPr>
                <a:t>Shielded</a:t>
              </a:r>
            </a:p>
          </p:txBody>
        </p:sp>
        <p:sp>
          <p:nvSpPr>
            <p:cNvPr id="32777" name="TextBox 23"/>
            <p:cNvSpPr txBox="1">
              <a:spLocks noChangeArrowheads="1"/>
            </p:cNvSpPr>
            <p:nvPr/>
          </p:nvSpPr>
          <p:spPr bwMode="auto">
            <a:xfrm>
              <a:off x="2209800" y="5029200"/>
              <a:ext cx="1200457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latin typeface="Calibri" pitchFamily="34" charset="0"/>
                </a:rPr>
                <a:t>Down field</a:t>
              </a:r>
            </a:p>
          </p:txBody>
        </p:sp>
        <p:sp>
          <p:nvSpPr>
            <p:cNvPr id="32778" name="TextBox 24"/>
            <p:cNvSpPr txBox="1">
              <a:spLocks noChangeArrowheads="1"/>
            </p:cNvSpPr>
            <p:nvPr/>
          </p:nvSpPr>
          <p:spPr bwMode="auto">
            <a:xfrm>
              <a:off x="2209800" y="5562600"/>
              <a:ext cx="1234633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latin typeface="Calibri" pitchFamily="34" charset="0"/>
                </a:rPr>
                <a:t>Deshielded</a:t>
              </a:r>
            </a:p>
          </p:txBody>
        </p:sp>
      </p:grpSp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228600"/>
            <a:ext cx="7400925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TextBox 1"/>
          <p:cNvSpPr txBox="1">
            <a:spLocks noChangeArrowheads="1"/>
          </p:cNvSpPr>
          <p:nvPr/>
        </p:nvSpPr>
        <p:spPr bwMode="auto">
          <a:xfrm>
            <a:off x="2819400" y="457200"/>
            <a:ext cx="36941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0000CC"/>
                </a:solidFill>
                <a:latin typeface="Calibri" pitchFamily="34" charset="0"/>
              </a:rPr>
              <a:t>How  many types of protons</a:t>
            </a:r>
          </a:p>
        </p:txBody>
      </p:sp>
      <p:sp>
        <p:nvSpPr>
          <p:cNvPr id="3077" name="TextBox 3"/>
          <p:cNvSpPr txBox="1">
            <a:spLocks noChangeArrowheads="1"/>
          </p:cNvSpPr>
          <p:nvPr/>
        </p:nvSpPr>
        <p:spPr bwMode="auto">
          <a:xfrm>
            <a:off x="609600" y="1066800"/>
            <a:ext cx="6172200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buFontTx/>
              <a:buAutoNum type="arabicPeriod"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000" u="sng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2000" baseline="-2500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-C</a:t>
            </a:r>
            <a:r>
              <a:rPr lang="en-US" sz="2000" u="sng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2000" baseline="-2500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- S- C</a:t>
            </a:r>
            <a:r>
              <a:rPr lang="en-US" sz="2000" u="sng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2000" baseline="-25000">
                <a:latin typeface="Times New Roman" pitchFamily="18" charset="0"/>
                <a:cs typeface="Times New Roman" pitchFamily="18" charset="0"/>
              </a:rPr>
              <a:t>3</a:t>
            </a:r>
          </a:p>
          <a:p>
            <a:pPr marL="457200" indent="-457200"/>
            <a:r>
              <a:rPr lang="en-US" sz="2000">
                <a:latin typeface="Times New Roman" pitchFamily="18" charset="0"/>
                <a:cs typeface="Times New Roman" pitchFamily="18" charset="0"/>
              </a:rPr>
              <a:t>         a       b           c</a:t>
            </a:r>
          </a:p>
          <a:p>
            <a:pPr marL="457200" indent="-457200"/>
            <a:r>
              <a:rPr lang="en-US" sz="24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a – 0.9</a:t>
            </a:r>
          </a:p>
          <a:p>
            <a:pPr marL="457200" indent="-457200"/>
            <a:r>
              <a:rPr lang="en-US" sz="24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b – downfield due to S</a:t>
            </a:r>
          </a:p>
          <a:p>
            <a:pPr marL="457200" indent="-457200"/>
            <a:r>
              <a:rPr lang="en-US" sz="24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c - downfield due to S     </a:t>
            </a:r>
          </a:p>
        </p:txBody>
      </p:sp>
      <p:graphicFrame>
        <p:nvGraphicFramePr>
          <p:cNvPr id="3074" name="Object 2"/>
          <p:cNvGraphicFramePr>
            <a:graphicFrameLocks noChangeAspect="1"/>
          </p:cNvGraphicFramePr>
          <p:nvPr/>
        </p:nvGraphicFramePr>
        <p:xfrm>
          <a:off x="762000" y="3352800"/>
          <a:ext cx="1046163" cy="1295400"/>
        </p:xfrm>
        <a:graphic>
          <a:graphicData uri="http://schemas.openxmlformats.org/presentationml/2006/ole">
            <p:oleObj spid="_x0000_s3074" name="CS ChemDraw Drawing" r:id="rId3" imgW="634680" imgH="789120" progId="ChemDraw.Document.6.0">
              <p:embed/>
            </p:oleObj>
          </a:graphicData>
        </a:graphic>
      </p:graphicFrame>
      <p:sp>
        <p:nvSpPr>
          <p:cNvPr id="3078" name="TextBox 5"/>
          <p:cNvSpPr txBox="1">
            <a:spLocks noChangeArrowheads="1"/>
          </p:cNvSpPr>
          <p:nvPr/>
        </p:nvSpPr>
        <p:spPr bwMode="auto">
          <a:xfrm>
            <a:off x="457200" y="3276600"/>
            <a:ext cx="2190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>
                <a:latin typeface="Times New Roman" pitchFamily="18" charset="0"/>
                <a:cs typeface="Times New Roman" pitchFamily="18" charset="0"/>
              </a:rPr>
              <a:t>a</a:t>
            </a:r>
          </a:p>
        </p:txBody>
      </p:sp>
      <p:sp>
        <p:nvSpPr>
          <p:cNvPr id="3079" name="TextBox 6"/>
          <p:cNvSpPr txBox="1">
            <a:spLocks noChangeArrowheads="1"/>
          </p:cNvSpPr>
          <p:nvPr/>
        </p:nvSpPr>
        <p:spPr bwMode="auto">
          <a:xfrm>
            <a:off x="457200" y="3733800"/>
            <a:ext cx="3127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latin typeface="Times New Roman" pitchFamily="18" charset="0"/>
                <a:cs typeface="Times New Roman" pitchFamily="18" charset="0"/>
              </a:rPr>
              <a:t>b</a:t>
            </a:r>
          </a:p>
        </p:txBody>
      </p:sp>
      <p:sp>
        <p:nvSpPr>
          <p:cNvPr id="3080" name="TextBox 7"/>
          <p:cNvSpPr txBox="1">
            <a:spLocks noChangeArrowheads="1"/>
          </p:cNvSpPr>
          <p:nvPr/>
        </p:nvSpPr>
        <p:spPr bwMode="auto">
          <a:xfrm>
            <a:off x="1295400" y="3581400"/>
            <a:ext cx="2873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latin typeface="Times New Roman" pitchFamily="18" charset="0"/>
                <a:cs typeface="Times New Roman" pitchFamily="18" charset="0"/>
              </a:rPr>
              <a:t>c</a:t>
            </a:r>
          </a:p>
        </p:txBody>
      </p:sp>
      <p:sp>
        <p:nvSpPr>
          <p:cNvPr id="3081" name="TextBox 8"/>
          <p:cNvSpPr txBox="1">
            <a:spLocks noChangeArrowheads="1"/>
          </p:cNvSpPr>
          <p:nvPr/>
        </p:nvSpPr>
        <p:spPr bwMode="auto">
          <a:xfrm>
            <a:off x="457200" y="4191000"/>
            <a:ext cx="3127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latin typeface="Times New Roman" pitchFamily="18" charset="0"/>
                <a:cs typeface="Times New Roman" pitchFamily="18" charset="0"/>
              </a:rPr>
              <a:t>d</a:t>
            </a:r>
          </a:p>
        </p:txBody>
      </p:sp>
      <p:sp>
        <p:nvSpPr>
          <p:cNvPr id="3082" name="TextBox 9"/>
          <p:cNvSpPr txBox="1">
            <a:spLocks noChangeArrowheads="1"/>
          </p:cNvSpPr>
          <p:nvPr/>
        </p:nvSpPr>
        <p:spPr bwMode="auto">
          <a:xfrm>
            <a:off x="3581400" y="2971800"/>
            <a:ext cx="4660900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u="sng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Four types</a:t>
            </a:r>
          </a:p>
          <a:p>
            <a:r>
              <a:rPr lang="en-US" sz="2400" b="1">
                <a:latin typeface="Calibri" pitchFamily="34" charset="0"/>
                <a:cs typeface="Times New Roman" pitchFamily="18" charset="0"/>
              </a:rPr>
              <a:t>a</a:t>
            </a:r>
            <a:r>
              <a:rPr lang="en-US" sz="24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 and </a:t>
            </a:r>
            <a:r>
              <a:rPr lang="en-US" sz="2400" b="1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d</a:t>
            </a:r>
            <a:r>
              <a:rPr lang="en-US" sz="24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  -Cl more electronegative</a:t>
            </a:r>
          </a:p>
          <a:p>
            <a:r>
              <a:rPr lang="en-US" sz="2400" b="1">
                <a:latin typeface="Calibri" pitchFamily="34" charset="0"/>
                <a:cs typeface="Times New Roman" pitchFamily="18" charset="0"/>
              </a:rPr>
              <a:t>d</a:t>
            </a:r>
            <a:r>
              <a:rPr lang="en-US" sz="24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 more down field than a.</a:t>
            </a:r>
          </a:p>
          <a:p>
            <a:r>
              <a:rPr lang="en-US" sz="2400" b="1">
                <a:latin typeface="Calibri" pitchFamily="34" charset="0"/>
                <a:cs typeface="Times New Roman" pitchFamily="18" charset="0"/>
              </a:rPr>
              <a:t>b</a:t>
            </a:r>
            <a:r>
              <a:rPr lang="en-US" sz="24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 – downfield due to CHO than 2.0</a:t>
            </a:r>
            <a:r>
              <a:rPr lang="el-GR" sz="24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δ</a:t>
            </a:r>
            <a:endParaRPr lang="en-US" sz="2400">
              <a:solidFill>
                <a:srgbClr val="C00000"/>
              </a:solidFill>
              <a:latin typeface="Calibri" pitchFamily="34" charset="0"/>
              <a:cs typeface="Times New Roman" pitchFamily="18" charset="0"/>
            </a:endParaRPr>
          </a:p>
          <a:p>
            <a:r>
              <a:rPr lang="en-US" sz="2400" b="1">
                <a:latin typeface="Calibri" pitchFamily="34" charset="0"/>
                <a:cs typeface="Times New Roman" pitchFamily="18" charset="0"/>
              </a:rPr>
              <a:t>c</a:t>
            </a:r>
            <a:r>
              <a:rPr lang="en-US" sz="24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 -  most down field</a:t>
            </a:r>
          </a:p>
        </p:txBody>
      </p:sp>
      <p:graphicFrame>
        <p:nvGraphicFramePr>
          <p:cNvPr id="3075" name="Object 5"/>
          <p:cNvGraphicFramePr>
            <a:graphicFrameLocks noChangeAspect="1"/>
          </p:cNvGraphicFramePr>
          <p:nvPr/>
        </p:nvGraphicFramePr>
        <p:xfrm>
          <a:off x="381000" y="5105400"/>
          <a:ext cx="1624013" cy="990600"/>
        </p:xfrm>
        <a:graphic>
          <a:graphicData uri="http://schemas.openxmlformats.org/presentationml/2006/ole">
            <p:oleObj spid="_x0000_s3075" name="CS ChemDraw Drawing" r:id="rId4" imgW="1262160" imgH="770040" progId="ChemDraw.Document.6.0">
              <p:embed/>
            </p:oleObj>
          </a:graphicData>
        </a:graphic>
      </p:graphicFrame>
      <p:sp>
        <p:nvSpPr>
          <p:cNvPr id="3083" name="TextBox 13"/>
          <p:cNvSpPr txBox="1">
            <a:spLocks noChangeArrowheads="1"/>
          </p:cNvSpPr>
          <p:nvPr/>
        </p:nvSpPr>
        <p:spPr bwMode="auto">
          <a:xfrm>
            <a:off x="3581400" y="5105400"/>
            <a:ext cx="46736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Two types</a:t>
            </a:r>
          </a:p>
          <a:p>
            <a:r>
              <a:rPr lang="en-US" sz="24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Ha – 7.42 deshielded due to Oxygen</a:t>
            </a:r>
          </a:p>
          <a:p>
            <a:r>
              <a:rPr lang="en-US" sz="24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Hb – 6.37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Box 1"/>
          <p:cNvSpPr txBox="1">
            <a:spLocks noChangeArrowheads="1"/>
          </p:cNvSpPr>
          <p:nvPr/>
        </p:nvSpPr>
        <p:spPr bwMode="auto">
          <a:xfrm>
            <a:off x="3048000" y="533400"/>
            <a:ext cx="28114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rgbClr val="0000CC"/>
                </a:solidFill>
                <a:latin typeface="Calibri" pitchFamily="34" charset="0"/>
                <a:cs typeface="Times New Roman" pitchFamily="18" charset="0"/>
              </a:rPr>
              <a:t>Spin spin coupling</a:t>
            </a:r>
          </a:p>
        </p:txBody>
      </p:sp>
      <p:sp>
        <p:nvSpPr>
          <p:cNvPr id="33795" name="TextBox 2"/>
          <p:cNvSpPr txBox="1">
            <a:spLocks noChangeArrowheads="1"/>
          </p:cNvSpPr>
          <p:nvPr/>
        </p:nvSpPr>
        <p:spPr bwMode="auto">
          <a:xfrm>
            <a:off x="2971800" y="2286000"/>
            <a:ext cx="3427413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Tx/>
              <a:buAutoNum type="alphaLcPeriod"/>
            </a:pPr>
            <a:r>
              <a:rPr lang="en-US" sz="24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Geminal coupling</a:t>
            </a:r>
          </a:p>
          <a:p>
            <a:pPr marL="342900" indent="-342900">
              <a:buFontTx/>
              <a:buAutoNum type="alphaLcPeriod"/>
            </a:pPr>
            <a:r>
              <a:rPr lang="en-US" sz="24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Vicinal coupling</a:t>
            </a:r>
          </a:p>
          <a:p>
            <a:pPr marL="342900" indent="-342900">
              <a:buFontTx/>
              <a:buAutoNum type="alphaLcPeriod"/>
            </a:pPr>
            <a:r>
              <a:rPr lang="en-US" sz="24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Long range coupling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TextBox 1"/>
          <p:cNvSpPr txBox="1">
            <a:spLocks noChangeArrowheads="1"/>
          </p:cNvSpPr>
          <p:nvPr/>
        </p:nvSpPr>
        <p:spPr bwMode="auto">
          <a:xfrm>
            <a:off x="762000" y="533400"/>
            <a:ext cx="4873625" cy="304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457200" indent="-457200"/>
            <a:r>
              <a:rPr lang="en-US" sz="24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a. Geminal or 1,3 coupling</a:t>
            </a:r>
          </a:p>
          <a:p>
            <a:pPr marL="457200" indent="-457200">
              <a:buFontTx/>
              <a:buAutoNum type="alphaLcPeriod"/>
            </a:pPr>
            <a:endParaRPr lang="en-US" sz="2400">
              <a:solidFill>
                <a:srgbClr val="C00000"/>
              </a:solidFill>
              <a:latin typeface="Calibri" pitchFamily="34" charset="0"/>
              <a:cs typeface="Times New Roman" pitchFamily="18" charset="0"/>
            </a:endParaRPr>
          </a:p>
          <a:p>
            <a:pPr marL="457200" indent="-457200">
              <a:buFontTx/>
              <a:buAutoNum type="alphaLcPeriod"/>
            </a:pPr>
            <a:endParaRPr lang="en-US" sz="2400">
              <a:solidFill>
                <a:srgbClr val="C00000"/>
              </a:solidFill>
              <a:latin typeface="Calibri" pitchFamily="34" charset="0"/>
              <a:cs typeface="Times New Roman" pitchFamily="18" charset="0"/>
            </a:endParaRPr>
          </a:p>
          <a:p>
            <a:pPr marL="457200" indent="-457200">
              <a:buFontTx/>
              <a:buAutoNum type="alphaLcPeriod"/>
            </a:pPr>
            <a:endParaRPr lang="en-US" sz="2400">
              <a:solidFill>
                <a:srgbClr val="C00000"/>
              </a:solidFill>
              <a:latin typeface="Calibri" pitchFamily="34" charset="0"/>
              <a:cs typeface="Times New Roman" pitchFamily="18" charset="0"/>
            </a:endParaRPr>
          </a:p>
          <a:p>
            <a:pPr marL="457200" indent="-457200"/>
            <a:r>
              <a:rPr lang="en-US" sz="24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b. Vicinal or 1, 4 coupling</a:t>
            </a:r>
          </a:p>
          <a:p>
            <a:pPr marL="457200" indent="-457200"/>
            <a:endParaRPr lang="en-US" sz="2400">
              <a:solidFill>
                <a:srgbClr val="C00000"/>
              </a:solidFill>
              <a:latin typeface="Calibri" pitchFamily="34" charset="0"/>
              <a:cs typeface="Times New Roman" pitchFamily="18" charset="0"/>
            </a:endParaRPr>
          </a:p>
          <a:p>
            <a:pPr marL="457200" indent="-457200"/>
            <a:endParaRPr lang="en-US" sz="2400">
              <a:solidFill>
                <a:srgbClr val="C00000"/>
              </a:solidFill>
              <a:latin typeface="Calibri" pitchFamily="34" charset="0"/>
              <a:cs typeface="Times New Roman" pitchFamily="18" charset="0"/>
            </a:endParaRPr>
          </a:p>
          <a:p>
            <a:pPr marL="457200" indent="-457200"/>
            <a:r>
              <a:rPr lang="en-US" sz="24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c. Long range or 1,5 or more coupling</a:t>
            </a:r>
          </a:p>
        </p:txBody>
      </p:sp>
      <p:graphicFrame>
        <p:nvGraphicFramePr>
          <p:cNvPr id="4098" name="Object 2"/>
          <p:cNvGraphicFramePr>
            <a:graphicFrameLocks noChangeAspect="1"/>
          </p:cNvGraphicFramePr>
          <p:nvPr/>
        </p:nvGraphicFramePr>
        <p:xfrm>
          <a:off x="6858000" y="457200"/>
          <a:ext cx="746125" cy="1322388"/>
        </p:xfrm>
        <a:graphic>
          <a:graphicData uri="http://schemas.openxmlformats.org/presentationml/2006/ole">
            <p:oleObj spid="_x0000_s4098" name="CS ChemDraw Drawing" r:id="rId3" imgW="425520" imgH="750240" progId="ChemDraw.Document.6.0">
              <p:embed/>
            </p:oleObj>
          </a:graphicData>
        </a:graphic>
      </p:graphicFrame>
      <p:sp>
        <p:nvSpPr>
          <p:cNvPr id="4102" name="Rectangle 4"/>
          <p:cNvSpPr>
            <a:spLocks noChangeArrowheads="1"/>
          </p:cNvSpPr>
          <p:nvPr/>
        </p:nvSpPr>
        <p:spPr bwMode="auto">
          <a:xfrm>
            <a:off x="6629400" y="1981200"/>
            <a:ext cx="1447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u="sng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-C-C-</a:t>
            </a:r>
            <a:r>
              <a:rPr lang="en-US" sz="2400" u="sng">
                <a:latin typeface="Times New Roman" pitchFamily="18" charset="0"/>
                <a:cs typeface="Times New Roman" pitchFamily="18" charset="0"/>
              </a:rPr>
              <a:t>H</a:t>
            </a:r>
          </a:p>
        </p:txBody>
      </p:sp>
      <p:graphicFrame>
        <p:nvGraphicFramePr>
          <p:cNvPr id="4099" name="Object 3"/>
          <p:cNvGraphicFramePr>
            <a:graphicFrameLocks noChangeAspect="1"/>
          </p:cNvGraphicFramePr>
          <p:nvPr/>
        </p:nvGraphicFramePr>
        <p:xfrm>
          <a:off x="6629400" y="2971800"/>
          <a:ext cx="1454150" cy="825500"/>
        </p:xfrm>
        <a:graphic>
          <a:graphicData uri="http://schemas.openxmlformats.org/presentationml/2006/ole">
            <p:oleObj spid="_x0000_s4099" name="CS ChemDraw Drawing" r:id="rId4" imgW="779760" imgH="442800" progId="ChemDraw.Document.6.0">
              <p:embed/>
            </p:oleObj>
          </a:graphicData>
        </a:graphic>
      </p:graphicFrame>
      <p:grpSp>
        <p:nvGrpSpPr>
          <p:cNvPr id="2" name="Group 14"/>
          <p:cNvGrpSpPr>
            <a:grpSpLocks/>
          </p:cNvGrpSpPr>
          <p:nvPr/>
        </p:nvGrpSpPr>
        <p:grpSpPr bwMode="auto">
          <a:xfrm>
            <a:off x="457200" y="4497388"/>
            <a:ext cx="1143000" cy="1066800"/>
            <a:chOff x="457200" y="4496594"/>
            <a:chExt cx="1143000" cy="1067594"/>
          </a:xfrm>
        </p:grpSpPr>
        <p:cxnSp>
          <p:nvCxnSpPr>
            <p:cNvPr id="9" name="Straight Connector 8"/>
            <p:cNvCxnSpPr/>
            <p:nvPr/>
          </p:nvCxnSpPr>
          <p:spPr>
            <a:xfrm>
              <a:off x="457200" y="5562599"/>
              <a:ext cx="1143000" cy="158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 flipH="1" flipV="1">
              <a:off x="609204" y="5028803"/>
              <a:ext cx="1067594" cy="3175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5400000" flipH="1" flipV="1">
              <a:off x="456974" y="5257573"/>
              <a:ext cx="610054" cy="3175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09" name="TextBox 13"/>
            <p:cNvSpPr txBox="1">
              <a:spLocks noChangeArrowheads="1"/>
            </p:cNvSpPr>
            <p:nvPr/>
          </p:nvSpPr>
          <p:spPr bwMode="auto">
            <a:xfrm>
              <a:off x="693760" y="4735776"/>
              <a:ext cx="510076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400">
                  <a:latin typeface="Times New Roman" pitchFamily="18" charset="0"/>
                  <a:cs typeface="Times New Roman" pitchFamily="18" charset="0"/>
                </a:rPr>
                <a:t>-J-</a:t>
              </a:r>
            </a:p>
          </p:txBody>
        </p:sp>
      </p:grpSp>
      <p:sp>
        <p:nvSpPr>
          <p:cNvPr id="4104" name="TextBox 15"/>
          <p:cNvSpPr txBox="1">
            <a:spLocks noChangeArrowheads="1"/>
          </p:cNvSpPr>
          <p:nvPr/>
        </p:nvSpPr>
        <p:spPr bwMode="auto">
          <a:xfrm>
            <a:off x="1524000" y="3886200"/>
            <a:ext cx="7459663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Coupling const. J : Distance between two lines</a:t>
            </a:r>
          </a:p>
          <a:p>
            <a:r>
              <a:rPr lang="en-US" sz="2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J is not depend on Ho     Mutually coupled protons, same J value</a:t>
            </a:r>
          </a:p>
          <a:p>
            <a:r>
              <a:rPr lang="en-US" sz="2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Chemically equivalent protons do not couple with each other .</a:t>
            </a:r>
          </a:p>
          <a:p>
            <a:r>
              <a:rPr lang="en-US" sz="2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e.g. </a:t>
            </a:r>
          </a:p>
        </p:txBody>
      </p:sp>
      <p:graphicFrame>
        <p:nvGraphicFramePr>
          <p:cNvPr id="4100" name="Object 4"/>
          <p:cNvGraphicFramePr>
            <a:graphicFrameLocks noChangeAspect="1"/>
          </p:cNvGraphicFramePr>
          <p:nvPr/>
        </p:nvGraphicFramePr>
        <p:xfrm>
          <a:off x="2060575" y="5403850"/>
          <a:ext cx="1597025" cy="1233488"/>
        </p:xfrm>
        <a:graphic>
          <a:graphicData uri="http://schemas.openxmlformats.org/presentationml/2006/ole">
            <p:oleObj spid="_x0000_s4100" name="CS ChemDraw Drawing" r:id="rId5" imgW="1134720" imgH="872640" progId="ChemDraw.Document.6.0">
              <p:embed/>
            </p:oleObj>
          </a:graphicData>
        </a:graphic>
      </p:graphicFrame>
      <p:sp>
        <p:nvSpPr>
          <p:cNvPr id="4105" name="TextBox 19"/>
          <p:cNvSpPr txBox="1">
            <a:spLocks noChangeArrowheads="1"/>
          </p:cNvSpPr>
          <p:nvPr/>
        </p:nvSpPr>
        <p:spPr bwMode="auto">
          <a:xfrm>
            <a:off x="4419600" y="5334000"/>
            <a:ext cx="25130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CH</a:t>
            </a:r>
            <a:r>
              <a:rPr lang="en-US" sz="2000" baseline="-25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3</a:t>
            </a:r>
            <a:r>
              <a:rPr lang="en-US" sz="2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  -  equivalent</a:t>
            </a:r>
          </a:p>
          <a:p>
            <a:r>
              <a:rPr lang="en-US" sz="2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Hence do not couple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TextBox 1"/>
          <p:cNvSpPr txBox="1">
            <a:spLocks noChangeArrowheads="1"/>
          </p:cNvSpPr>
          <p:nvPr/>
        </p:nvSpPr>
        <p:spPr bwMode="auto">
          <a:xfrm>
            <a:off x="381000" y="609600"/>
            <a:ext cx="6956425" cy="378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Spin spin Coupling</a:t>
            </a:r>
          </a:p>
          <a:p>
            <a:r>
              <a:rPr lang="en-US" sz="2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First order Analysis . Chemical shift: centre of the signal</a:t>
            </a:r>
          </a:p>
          <a:p>
            <a:r>
              <a:rPr lang="en-US" sz="2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Multiplicity= (2n</a:t>
            </a:r>
            <a:r>
              <a:rPr lang="en-US" sz="2000" baseline="-25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a</a:t>
            </a:r>
            <a:r>
              <a:rPr lang="az-Cyrl-AZ" sz="2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І</a:t>
            </a:r>
            <a:r>
              <a:rPr lang="en-US" sz="2000" baseline="-25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a</a:t>
            </a:r>
            <a:r>
              <a:rPr lang="en-US" sz="2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 +1) (2n</a:t>
            </a:r>
            <a:r>
              <a:rPr lang="en-US" sz="2000" baseline="-25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b</a:t>
            </a:r>
            <a:r>
              <a:rPr lang="az-Cyrl-AZ" sz="2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І</a:t>
            </a:r>
            <a:r>
              <a:rPr lang="en-US" sz="2000" baseline="-25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b</a:t>
            </a:r>
            <a:r>
              <a:rPr lang="en-US" sz="2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+1) (2n</a:t>
            </a:r>
            <a:r>
              <a:rPr lang="en-US" sz="2000" baseline="-25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c</a:t>
            </a:r>
            <a:r>
              <a:rPr lang="az-Cyrl-AZ" sz="2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І</a:t>
            </a:r>
            <a:r>
              <a:rPr lang="en-US" sz="2000" baseline="-25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c</a:t>
            </a:r>
            <a:r>
              <a:rPr lang="en-US" sz="2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 +1)------</a:t>
            </a:r>
          </a:p>
          <a:p>
            <a:r>
              <a:rPr lang="en-US" sz="2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n</a:t>
            </a:r>
            <a:r>
              <a:rPr lang="en-US" sz="2000" baseline="-25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a</a:t>
            </a:r>
            <a:r>
              <a:rPr lang="en-US" sz="2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, n</a:t>
            </a:r>
            <a:r>
              <a:rPr lang="en-US" sz="2000" baseline="-25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b</a:t>
            </a:r>
            <a:r>
              <a:rPr lang="en-US" sz="2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, n</a:t>
            </a:r>
            <a:r>
              <a:rPr lang="en-US" sz="2000" baseline="-25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c</a:t>
            </a:r>
            <a:r>
              <a:rPr lang="en-US" sz="2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- different no. of nonequivalent partners</a:t>
            </a:r>
          </a:p>
          <a:p>
            <a:r>
              <a:rPr lang="az-Cyrl-AZ" sz="2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І</a:t>
            </a:r>
            <a:r>
              <a:rPr lang="en-US" sz="2000" baseline="-25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a</a:t>
            </a:r>
            <a:r>
              <a:rPr lang="en-US" sz="2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, </a:t>
            </a:r>
            <a:r>
              <a:rPr lang="az-Cyrl-AZ" sz="2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І</a:t>
            </a:r>
            <a:r>
              <a:rPr lang="en-US" sz="2000" baseline="-25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b</a:t>
            </a:r>
            <a:r>
              <a:rPr lang="en-US" sz="2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,</a:t>
            </a:r>
            <a:r>
              <a:rPr lang="en-US" sz="2000" baseline="-25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 </a:t>
            </a:r>
            <a:r>
              <a:rPr lang="az-Cyrl-AZ" sz="2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І</a:t>
            </a:r>
            <a:r>
              <a:rPr lang="en-US" sz="2000" baseline="-25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c</a:t>
            </a:r>
            <a:r>
              <a:rPr lang="en-US" sz="2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 – spin number of the coupling nucleus</a:t>
            </a:r>
          </a:p>
          <a:p>
            <a:endParaRPr lang="en-US" sz="2000">
              <a:solidFill>
                <a:srgbClr val="C00000"/>
              </a:solidFill>
              <a:latin typeface="Calibri" pitchFamily="34" charset="0"/>
              <a:cs typeface="Times New Roman" pitchFamily="18" charset="0"/>
            </a:endParaRPr>
          </a:p>
          <a:p>
            <a:r>
              <a:rPr lang="en-US" sz="2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For </a:t>
            </a:r>
            <a:r>
              <a:rPr lang="en-US" sz="2000" baseline="30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1</a:t>
            </a:r>
            <a:r>
              <a:rPr lang="en-US" sz="2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HNMR</a:t>
            </a:r>
          </a:p>
          <a:p>
            <a:endParaRPr lang="en-US" sz="2000">
              <a:solidFill>
                <a:srgbClr val="C00000"/>
              </a:solidFill>
              <a:latin typeface="Calibri" pitchFamily="34" charset="0"/>
              <a:cs typeface="Times New Roman" pitchFamily="18" charset="0"/>
            </a:endParaRPr>
          </a:p>
          <a:p>
            <a:r>
              <a:rPr lang="en-US" sz="2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Multiplicity  = (n</a:t>
            </a:r>
            <a:r>
              <a:rPr lang="en-US" sz="2000" baseline="-25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a</a:t>
            </a:r>
            <a:r>
              <a:rPr lang="en-US" sz="2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 + 1) (n</a:t>
            </a:r>
            <a:r>
              <a:rPr lang="en-US" sz="2000" baseline="-25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b </a:t>
            </a:r>
            <a:r>
              <a:rPr lang="en-US" sz="2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+ 1)(n</a:t>
            </a:r>
            <a:r>
              <a:rPr lang="en-US" sz="2000" baseline="-25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c </a:t>
            </a:r>
            <a:r>
              <a:rPr lang="en-US" sz="2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+ 1) ----------</a:t>
            </a:r>
          </a:p>
          <a:p>
            <a:endParaRPr lang="en-US" sz="2000">
              <a:solidFill>
                <a:srgbClr val="C00000"/>
              </a:solidFill>
              <a:latin typeface="Calibri" pitchFamily="34" charset="0"/>
              <a:cs typeface="Times New Roman" pitchFamily="18" charset="0"/>
            </a:endParaRPr>
          </a:p>
          <a:p>
            <a:r>
              <a:rPr lang="en-US" sz="2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e.g.              </a:t>
            </a:r>
            <a:r>
              <a:rPr lang="en-US" sz="2000" u="sng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H</a:t>
            </a:r>
            <a:r>
              <a:rPr lang="en-US" sz="2000" baseline="-25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3</a:t>
            </a:r>
            <a:r>
              <a:rPr lang="en-US" sz="2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C-C</a:t>
            </a:r>
            <a:r>
              <a:rPr lang="en-US" sz="2000" u="sng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H</a:t>
            </a:r>
            <a:r>
              <a:rPr lang="en-US" sz="2000" baseline="-25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2</a:t>
            </a:r>
            <a:r>
              <a:rPr lang="en-US" sz="2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-CH</a:t>
            </a:r>
            <a:r>
              <a:rPr lang="en-US" sz="2000" baseline="-25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2</a:t>
            </a:r>
            <a:r>
              <a:rPr lang="en-US" sz="2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-CH</a:t>
            </a:r>
            <a:r>
              <a:rPr lang="en-US" sz="2000" baseline="-25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3                                </a:t>
            </a:r>
            <a:r>
              <a:rPr lang="en-US" sz="2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For   a – (2 +1) – triplet</a:t>
            </a:r>
          </a:p>
          <a:p>
            <a:r>
              <a:rPr lang="en-US" sz="2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                     a         b                                                b – (3 +1)- quartet  </a:t>
            </a:r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381000" y="4800600"/>
            <a:ext cx="2208213" cy="1171575"/>
            <a:chOff x="388960" y="5486400"/>
            <a:chExt cx="2208252" cy="1172276"/>
          </a:xfrm>
        </p:grpSpPr>
        <p:graphicFrame>
          <p:nvGraphicFramePr>
            <p:cNvPr id="5122" name="Object 3"/>
            <p:cNvGraphicFramePr>
              <a:graphicFrameLocks noChangeAspect="1"/>
            </p:cNvGraphicFramePr>
            <p:nvPr/>
          </p:nvGraphicFramePr>
          <p:xfrm>
            <a:off x="391738" y="5486400"/>
            <a:ext cx="2205474" cy="1143000"/>
          </p:xfrm>
          <a:graphic>
            <a:graphicData uri="http://schemas.openxmlformats.org/presentationml/2006/ole">
              <p:oleObj spid="_x0000_s5122" name="CS ChemDraw Drawing" r:id="rId3" imgW="1564920" imgH="811080" progId="ChemDraw.Document.6.0">
                <p:embed/>
              </p:oleObj>
            </a:graphicData>
          </a:graphic>
        </p:graphicFrame>
        <p:sp>
          <p:nvSpPr>
            <p:cNvPr id="5126" name="TextBox 4"/>
            <p:cNvSpPr txBox="1">
              <a:spLocks noChangeArrowheads="1"/>
            </p:cNvSpPr>
            <p:nvPr/>
          </p:nvSpPr>
          <p:spPr bwMode="auto">
            <a:xfrm>
              <a:off x="388960" y="6076664"/>
              <a:ext cx="295274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latin typeface="Calibri" pitchFamily="34" charset="0"/>
                </a:rPr>
                <a:t>a</a:t>
              </a:r>
            </a:p>
          </p:txBody>
        </p:sp>
        <p:sp>
          <p:nvSpPr>
            <p:cNvPr id="5127" name="TextBox 5"/>
            <p:cNvSpPr txBox="1">
              <a:spLocks noChangeArrowheads="1"/>
            </p:cNvSpPr>
            <p:nvPr/>
          </p:nvSpPr>
          <p:spPr bwMode="auto">
            <a:xfrm>
              <a:off x="1295400" y="6289344"/>
              <a:ext cx="306494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latin typeface="Calibri" pitchFamily="34" charset="0"/>
                </a:rPr>
                <a:t>b</a:t>
              </a:r>
            </a:p>
          </p:txBody>
        </p:sp>
        <p:sp>
          <p:nvSpPr>
            <p:cNvPr id="5128" name="TextBox 6"/>
            <p:cNvSpPr txBox="1">
              <a:spLocks noChangeArrowheads="1"/>
            </p:cNvSpPr>
            <p:nvPr/>
          </p:nvSpPr>
          <p:spPr bwMode="auto">
            <a:xfrm>
              <a:off x="1635456" y="5589896"/>
              <a:ext cx="28245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latin typeface="Calibri" pitchFamily="34" charset="0"/>
                </a:rPr>
                <a:t>c</a:t>
              </a:r>
            </a:p>
          </p:txBody>
        </p:sp>
      </p:grpSp>
      <p:sp>
        <p:nvSpPr>
          <p:cNvPr id="5125" name="TextBox 8"/>
          <p:cNvSpPr txBox="1">
            <a:spLocks noChangeArrowheads="1"/>
          </p:cNvSpPr>
          <p:nvPr/>
        </p:nvSpPr>
        <p:spPr bwMode="auto">
          <a:xfrm>
            <a:off x="3505200" y="4800600"/>
            <a:ext cx="38608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a – (1 + 1) doublet</a:t>
            </a:r>
          </a:p>
          <a:p>
            <a:r>
              <a:rPr lang="en-US" sz="200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b – (3 + 1) (2 + 1) – 4 x 3 – 12 lines</a:t>
            </a:r>
          </a:p>
          <a:p>
            <a:r>
              <a:rPr lang="en-US" sz="200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c – (1 + 1)  doublet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46" name="Object 4"/>
          <p:cNvGraphicFramePr>
            <a:graphicFrameLocks noChangeAspect="1"/>
          </p:cNvGraphicFramePr>
          <p:nvPr/>
        </p:nvGraphicFramePr>
        <p:xfrm>
          <a:off x="2895600" y="381000"/>
          <a:ext cx="3306763" cy="2590800"/>
        </p:xfrm>
        <a:graphic>
          <a:graphicData uri="http://schemas.openxmlformats.org/presentationml/2006/ole">
            <p:oleObj spid="_x0000_s6146" name="CS ChemDraw Drawing" r:id="rId3" imgW="2334240" imgH="1775520" progId="ChemDraw.Document.6.0">
              <p:embed/>
            </p:oleObj>
          </a:graphicData>
        </a:graphic>
      </p:graphicFrame>
      <p:sp>
        <p:nvSpPr>
          <p:cNvPr id="6147" name="TextBox 4"/>
          <p:cNvSpPr txBox="1">
            <a:spLocks noChangeArrowheads="1"/>
          </p:cNvSpPr>
          <p:nvPr/>
        </p:nvSpPr>
        <p:spPr bwMode="auto">
          <a:xfrm>
            <a:off x="1219200" y="3429000"/>
            <a:ext cx="6383338" cy="267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H</a:t>
            </a:r>
            <a:r>
              <a:rPr lang="en-US" sz="2400" baseline="-25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a</a:t>
            </a:r>
            <a:r>
              <a:rPr lang="en-US" sz="24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 – (1 +1) (1 +1) – 2 x 2 – doublet of doublet dd</a:t>
            </a:r>
          </a:p>
          <a:p>
            <a:r>
              <a:rPr lang="en-US" sz="24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H</a:t>
            </a:r>
            <a:r>
              <a:rPr lang="en-US" sz="2400" baseline="-25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b</a:t>
            </a:r>
            <a:r>
              <a:rPr lang="en-US" sz="24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 – (1 +1) (1 +1)  - 4 lines –dd</a:t>
            </a:r>
          </a:p>
          <a:p>
            <a:r>
              <a:rPr lang="en-US" sz="24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H</a:t>
            </a:r>
            <a:r>
              <a:rPr lang="en-US" sz="2400" baseline="-25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c</a:t>
            </a:r>
            <a:r>
              <a:rPr lang="en-US" sz="24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 - (1 +1) (1 +1) (3 + 1) – 2 x 2 x 4 – 16 lines ddq</a:t>
            </a:r>
          </a:p>
          <a:p>
            <a:endParaRPr lang="en-US" sz="2400">
              <a:solidFill>
                <a:srgbClr val="C00000"/>
              </a:solidFill>
              <a:latin typeface="Calibri" pitchFamily="34" charset="0"/>
              <a:cs typeface="Times New Roman" pitchFamily="18" charset="0"/>
            </a:endParaRPr>
          </a:p>
          <a:p>
            <a:r>
              <a:rPr lang="en-US" sz="24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H</a:t>
            </a:r>
            <a:r>
              <a:rPr lang="en-US" sz="2400" baseline="-25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b</a:t>
            </a:r>
            <a:r>
              <a:rPr lang="en-US" sz="24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 with CH</a:t>
            </a:r>
            <a:r>
              <a:rPr lang="en-US" sz="2400" baseline="-25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3 </a:t>
            </a:r>
            <a:r>
              <a:rPr lang="en-US" sz="24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-  Long range coupling allylic coupling </a:t>
            </a:r>
          </a:p>
          <a:p>
            <a:r>
              <a:rPr lang="en-US" sz="24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very small J.</a:t>
            </a:r>
          </a:p>
          <a:p>
            <a:r>
              <a:rPr lang="en-US" sz="24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Not normally seen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Box 136"/>
          <p:cNvSpPr txBox="1">
            <a:spLocks noChangeArrowheads="1"/>
          </p:cNvSpPr>
          <p:nvPr/>
        </p:nvSpPr>
        <p:spPr bwMode="auto">
          <a:xfrm>
            <a:off x="3200400" y="381000"/>
            <a:ext cx="28114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rgbClr val="0000CC"/>
                </a:solidFill>
                <a:latin typeface="Calibri" pitchFamily="34" charset="0"/>
                <a:cs typeface="Times New Roman" pitchFamily="18" charset="0"/>
              </a:rPr>
              <a:t>Spin spin coupling</a:t>
            </a:r>
          </a:p>
        </p:txBody>
      </p:sp>
      <p:grpSp>
        <p:nvGrpSpPr>
          <p:cNvPr id="2" name="Group 81"/>
          <p:cNvGrpSpPr>
            <a:grpSpLocks/>
          </p:cNvGrpSpPr>
          <p:nvPr/>
        </p:nvGrpSpPr>
        <p:grpSpPr bwMode="auto">
          <a:xfrm>
            <a:off x="460375" y="1371600"/>
            <a:ext cx="8302625" cy="4649788"/>
            <a:chOff x="228600" y="1371600"/>
            <a:chExt cx="8302686" cy="4649843"/>
          </a:xfrm>
        </p:grpSpPr>
        <p:cxnSp>
          <p:nvCxnSpPr>
            <p:cNvPr id="3" name="Straight Connector 2"/>
            <p:cNvCxnSpPr/>
            <p:nvPr/>
          </p:nvCxnSpPr>
          <p:spPr>
            <a:xfrm rot="16200000" flipH="1">
              <a:off x="1880396" y="3682233"/>
              <a:ext cx="4648255" cy="269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/>
            <p:cNvCxnSpPr/>
            <p:nvPr/>
          </p:nvCxnSpPr>
          <p:spPr>
            <a:xfrm>
              <a:off x="636591" y="6019855"/>
              <a:ext cx="7315254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5400000" flipH="1" flipV="1">
              <a:off x="1790711" y="4762541"/>
              <a:ext cx="304804" cy="228602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Arrow Connector 6"/>
            <p:cNvCxnSpPr/>
            <p:nvPr/>
          </p:nvCxnSpPr>
          <p:spPr>
            <a:xfrm rot="5400000" flipH="1" flipV="1">
              <a:off x="189704" y="2856724"/>
              <a:ext cx="1143014" cy="1587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Arrow Connector 8"/>
            <p:cNvCxnSpPr/>
            <p:nvPr/>
          </p:nvCxnSpPr>
          <p:spPr>
            <a:xfrm rot="5400000" flipH="1" flipV="1">
              <a:off x="2691624" y="2918637"/>
              <a:ext cx="381005" cy="1587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Arrow Connector 9"/>
            <p:cNvCxnSpPr/>
            <p:nvPr/>
          </p:nvCxnSpPr>
          <p:spPr>
            <a:xfrm rot="5400000" flipH="1" flipV="1">
              <a:off x="2096307" y="2932924"/>
              <a:ext cx="381005" cy="1588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/>
            <p:cNvCxnSpPr/>
            <p:nvPr/>
          </p:nvCxnSpPr>
          <p:spPr>
            <a:xfrm rot="16200000" flipH="1">
              <a:off x="2552716" y="2955944"/>
              <a:ext cx="381005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/>
            <p:cNvCxnSpPr/>
            <p:nvPr/>
          </p:nvCxnSpPr>
          <p:spPr>
            <a:xfrm rot="16200000" flipH="1">
              <a:off x="2248707" y="2932925"/>
              <a:ext cx="379417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/>
            <p:cNvCxnSpPr/>
            <p:nvPr/>
          </p:nvCxnSpPr>
          <p:spPr>
            <a:xfrm rot="16200000" flipH="1">
              <a:off x="2401108" y="2094716"/>
              <a:ext cx="379417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/>
            <p:cNvCxnSpPr/>
            <p:nvPr/>
          </p:nvCxnSpPr>
          <p:spPr>
            <a:xfrm rot="16200000" flipH="1">
              <a:off x="2553509" y="2094716"/>
              <a:ext cx="379417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/>
            <p:cNvCxnSpPr/>
            <p:nvPr/>
          </p:nvCxnSpPr>
          <p:spPr>
            <a:xfrm rot="5400000" flipH="1" flipV="1">
              <a:off x="2366184" y="3686996"/>
              <a:ext cx="381005" cy="1588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/>
            <p:cNvCxnSpPr/>
            <p:nvPr/>
          </p:nvCxnSpPr>
          <p:spPr>
            <a:xfrm rot="5400000" flipH="1" flipV="1">
              <a:off x="2539223" y="3686996"/>
              <a:ext cx="381005" cy="1587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2514617" y="2362212"/>
              <a:ext cx="304802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>
              <a:off x="2209815" y="3200422"/>
              <a:ext cx="304802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>
              <a:off x="2674956" y="3200422"/>
              <a:ext cx="304802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>
              <a:off x="2487630" y="3927505"/>
              <a:ext cx="304802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>
              <a:off x="914405" y="5029243"/>
              <a:ext cx="2133616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1790711" y="5067344"/>
              <a:ext cx="304804" cy="228602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>
              <a:off x="2057413" y="4724440"/>
              <a:ext cx="990607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2057413" y="5334047"/>
              <a:ext cx="990607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Arrow Connector 34"/>
            <p:cNvCxnSpPr/>
            <p:nvPr/>
          </p:nvCxnSpPr>
          <p:spPr>
            <a:xfrm rot="5400000" flipH="1" flipV="1">
              <a:off x="877098" y="2856724"/>
              <a:ext cx="381005" cy="1588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>
              <a:off x="949330" y="3117871"/>
              <a:ext cx="304802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842" name="TextBox 36"/>
            <p:cNvSpPr txBox="1">
              <a:spLocks noChangeArrowheads="1"/>
            </p:cNvSpPr>
            <p:nvPr/>
          </p:nvSpPr>
          <p:spPr bwMode="auto">
            <a:xfrm>
              <a:off x="3429000" y="1905000"/>
              <a:ext cx="301686" cy="369332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latin typeface="Calibri" pitchFamily="34" charset="0"/>
                </a:rPr>
                <a:t>1</a:t>
              </a:r>
            </a:p>
          </p:txBody>
        </p:sp>
        <p:sp>
          <p:nvSpPr>
            <p:cNvPr id="34843" name="TextBox 37"/>
            <p:cNvSpPr txBox="1">
              <a:spLocks noChangeArrowheads="1"/>
            </p:cNvSpPr>
            <p:nvPr/>
          </p:nvSpPr>
          <p:spPr bwMode="auto">
            <a:xfrm>
              <a:off x="3429000" y="2743200"/>
              <a:ext cx="301686" cy="369332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latin typeface="Calibri" pitchFamily="34" charset="0"/>
                </a:rPr>
                <a:t>2</a:t>
              </a:r>
            </a:p>
          </p:txBody>
        </p:sp>
        <p:sp>
          <p:nvSpPr>
            <p:cNvPr id="34844" name="TextBox 38"/>
            <p:cNvSpPr txBox="1">
              <a:spLocks noChangeArrowheads="1"/>
            </p:cNvSpPr>
            <p:nvPr/>
          </p:nvSpPr>
          <p:spPr bwMode="auto">
            <a:xfrm>
              <a:off x="3429000" y="3505200"/>
              <a:ext cx="301686" cy="369332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latin typeface="Calibri" pitchFamily="34" charset="0"/>
                </a:rPr>
                <a:t>1</a:t>
              </a:r>
            </a:p>
          </p:txBody>
        </p:sp>
        <p:sp>
          <p:nvSpPr>
            <p:cNvPr id="34845" name="TextBox 39"/>
            <p:cNvSpPr txBox="1">
              <a:spLocks noChangeArrowheads="1"/>
            </p:cNvSpPr>
            <p:nvPr/>
          </p:nvSpPr>
          <p:spPr bwMode="auto">
            <a:xfrm>
              <a:off x="228600" y="3505200"/>
              <a:ext cx="1351652" cy="646331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>
                  <a:latin typeface="Times New Roman" pitchFamily="18" charset="0"/>
                  <a:cs typeface="Times New Roman" pitchFamily="18" charset="0"/>
                </a:rPr>
                <a:t>Unperturbed</a:t>
              </a:r>
            </a:p>
            <a:p>
              <a:pPr algn="ctr"/>
              <a:r>
                <a:rPr lang="en-US">
                  <a:latin typeface="Times New Roman" pitchFamily="18" charset="0"/>
                  <a:cs typeface="Times New Roman" pitchFamily="18" charset="0"/>
                </a:rPr>
                <a:t>signal</a:t>
              </a:r>
            </a:p>
          </p:txBody>
        </p:sp>
        <p:sp>
          <p:nvSpPr>
            <p:cNvPr id="34846" name="TextBox 40"/>
            <p:cNvSpPr txBox="1">
              <a:spLocks noChangeArrowheads="1"/>
            </p:cNvSpPr>
            <p:nvPr/>
          </p:nvSpPr>
          <p:spPr bwMode="auto">
            <a:xfrm>
              <a:off x="228600" y="2895600"/>
              <a:ext cx="466794" cy="369332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latin typeface="Times New Roman" pitchFamily="18" charset="0"/>
                  <a:cs typeface="Times New Roman" pitchFamily="18" charset="0"/>
                </a:rPr>
                <a:t>Ho</a:t>
              </a:r>
            </a:p>
          </p:txBody>
        </p:sp>
        <p:sp>
          <p:nvSpPr>
            <p:cNvPr id="34847" name="TextBox 41"/>
            <p:cNvSpPr txBox="1">
              <a:spLocks noChangeArrowheads="1"/>
            </p:cNvSpPr>
            <p:nvPr/>
          </p:nvSpPr>
          <p:spPr bwMode="auto">
            <a:xfrm>
              <a:off x="2743200" y="4702792"/>
              <a:ext cx="274434" cy="369332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latin typeface="Times New Roman" pitchFamily="18" charset="0"/>
                  <a:cs typeface="Times New Roman" pitchFamily="18" charset="0"/>
                </a:rPr>
                <a:t>J</a:t>
              </a:r>
            </a:p>
          </p:txBody>
        </p:sp>
        <p:sp>
          <p:nvSpPr>
            <p:cNvPr id="34848" name="TextBox 42"/>
            <p:cNvSpPr txBox="1">
              <a:spLocks noChangeArrowheads="1"/>
            </p:cNvSpPr>
            <p:nvPr/>
          </p:nvSpPr>
          <p:spPr bwMode="auto">
            <a:xfrm>
              <a:off x="2819400" y="5004176"/>
              <a:ext cx="274434" cy="369332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latin typeface="Times New Roman" pitchFamily="18" charset="0"/>
                  <a:cs typeface="Times New Roman" pitchFamily="18" charset="0"/>
                </a:rPr>
                <a:t>J</a:t>
              </a:r>
            </a:p>
          </p:txBody>
        </p:sp>
        <p:grpSp>
          <p:nvGrpSpPr>
            <p:cNvPr id="4" name="Group 79"/>
            <p:cNvGrpSpPr>
              <a:grpSpLocks/>
            </p:cNvGrpSpPr>
            <p:nvPr/>
          </p:nvGrpSpPr>
          <p:grpSpPr bwMode="auto">
            <a:xfrm>
              <a:off x="4238760" y="1973240"/>
              <a:ext cx="3641680" cy="2133600"/>
              <a:chOff x="4816520" y="1905000"/>
              <a:chExt cx="3641680" cy="2133600"/>
            </a:xfrm>
          </p:grpSpPr>
          <p:sp>
            <p:nvSpPr>
              <p:cNvPr id="34862" name="TextBox 43"/>
              <p:cNvSpPr txBox="1">
                <a:spLocks noChangeArrowheads="1"/>
              </p:cNvSpPr>
              <p:nvPr/>
            </p:nvSpPr>
            <p:spPr bwMode="auto">
              <a:xfrm>
                <a:off x="4816520" y="2917208"/>
                <a:ext cx="466794" cy="369332"/>
              </a:xfrm>
              <a:prstGeom prst="rect">
                <a:avLst/>
              </a:prstGeom>
              <a:noFill/>
              <a:ln w="19050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>
                    <a:latin typeface="Times New Roman" pitchFamily="18" charset="0"/>
                    <a:cs typeface="Times New Roman" pitchFamily="18" charset="0"/>
                  </a:rPr>
                  <a:t>Ho</a:t>
                </a:r>
              </a:p>
            </p:txBody>
          </p:sp>
          <p:cxnSp>
            <p:nvCxnSpPr>
              <p:cNvPr id="45" name="Straight Arrow Connector 44"/>
              <p:cNvCxnSpPr/>
              <p:nvPr/>
            </p:nvCxnSpPr>
            <p:spPr>
              <a:xfrm rot="5400000" flipH="1" flipV="1">
                <a:off x="4839431" y="2780546"/>
                <a:ext cx="1143013" cy="1588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Arrow Connector 45"/>
              <p:cNvCxnSpPr/>
              <p:nvPr/>
            </p:nvCxnSpPr>
            <p:spPr>
              <a:xfrm rot="5400000" flipH="1" flipV="1">
                <a:off x="5525237" y="2780546"/>
                <a:ext cx="381004" cy="1588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Arrow Connector 46"/>
              <p:cNvCxnSpPr/>
              <p:nvPr/>
            </p:nvCxnSpPr>
            <p:spPr>
              <a:xfrm rot="5400000" flipH="1" flipV="1">
                <a:off x="7277850" y="3237752"/>
                <a:ext cx="381004" cy="1588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Arrow Connector 47"/>
              <p:cNvCxnSpPr/>
              <p:nvPr/>
            </p:nvCxnSpPr>
            <p:spPr>
              <a:xfrm rot="5400000" flipH="1" flipV="1">
                <a:off x="7125449" y="2780546"/>
                <a:ext cx="381004" cy="1588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Arrow Connector 48"/>
              <p:cNvCxnSpPr/>
              <p:nvPr/>
            </p:nvCxnSpPr>
            <p:spPr>
              <a:xfrm rot="5400000" flipH="1" flipV="1">
                <a:off x="6515845" y="2780546"/>
                <a:ext cx="381004" cy="1588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Arrow Connector 49"/>
              <p:cNvCxnSpPr/>
              <p:nvPr/>
            </p:nvCxnSpPr>
            <p:spPr>
              <a:xfrm rot="5400000" flipH="1" flipV="1">
                <a:off x="6363444" y="3237752"/>
                <a:ext cx="381004" cy="1588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Arrow Connector 50"/>
              <p:cNvCxnSpPr/>
              <p:nvPr/>
            </p:nvCxnSpPr>
            <p:spPr>
              <a:xfrm rot="5400000" flipH="1" flipV="1">
                <a:off x="6211043" y="3237752"/>
                <a:ext cx="381004" cy="1588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Arrow Connector 51"/>
              <p:cNvCxnSpPr/>
              <p:nvPr/>
            </p:nvCxnSpPr>
            <p:spPr>
              <a:xfrm rot="5400000" flipH="1" flipV="1">
                <a:off x="7430252" y="3237752"/>
                <a:ext cx="381004" cy="1588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Arrow Connector 52"/>
              <p:cNvCxnSpPr/>
              <p:nvPr/>
            </p:nvCxnSpPr>
            <p:spPr>
              <a:xfrm rot="5400000" flipH="1" flipV="1">
                <a:off x="7887455" y="3237752"/>
                <a:ext cx="381004" cy="1588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Arrow Connector 53"/>
              <p:cNvCxnSpPr/>
              <p:nvPr/>
            </p:nvCxnSpPr>
            <p:spPr>
              <a:xfrm rot="5400000" flipH="1" flipV="1">
                <a:off x="8039856" y="2780546"/>
                <a:ext cx="381004" cy="1588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Straight Arrow Connector 54"/>
              <p:cNvCxnSpPr/>
              <p:nvPr/>
            </p:nvCxnSpPr>
            <p:spPr>
              <a:xfrm rot="5400000" flipH="1" flipV="1">
                <a:off x="8192257" y="3237752"/>
                <a:ext cx="381004" cy="1588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Straight Arrow Connector 55"/>
              <p:cNvCxnSpPr/>
              <p:nvPr/>
            </p:nvCxnSpPr>
            <p:spPr>
              <a:xfrm rot="16200000" flipH="1">
                <a:off x="7125449" y="3237752"/>
                <a:ext cx="379416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Straight Arrow Connector 56"/>
              <p:cNvCxnSpPr/>
              <p:nvPr/>
            </p:nvCxnSpPr>
            <p:spPr>
              <a:xfrm rot="16200000" flipH="1">
                <a:off x="6515051" y="3273471"/>
                <a:ext cx="381004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Straight Arrow Connector 57"/>
              <p:cNvCxnSpPr/>
              <p:nvPr/>
            </p:nvCxnSpPr>
            <p:spPr>
              <a:xfrm rot="16200000" flipH="1">
                <a:off x="8192257" y="2780546"/>
                <a:ext cx="379416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Straight Arrow Connector 58"/>
              <p:cNvCxnSpPr/>
              <p:nvPr/>
            </p:nvCxnSpPr>
            <p:spPr>
              <a:xfrm rot="16200000" flipH="1">
                <a:off x="7887455" y="2780546"/>
                <a:ext cx="379416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Straight Arrow Connector 59"/>
              <p:cNvCxnSpPr/>
              <p:nvPr/>
            </p:nvCxnSpPr>
            <p:spPr>
              <a:xfrm rot="16200000" flipH="1">
                <a:off x="7430252" y="2780546"/>
                <a:ext cx="379416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Straight Arrow Connector 60"/>
              <p:cNvCxnSpPr/>
              <p:nvPr/>
            </p:nvCxnSpPr>
            <p:spPr>
              <a:xfrm rot="16200000" flipH="1">
                <a:off x="7277850" y="2780546"/>
                <a:ext cx="379416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Straight Arrow Connector 61"/>
              <p:cNvCxnSpPr/>
              <p:nvPr/>
            </p:nvCxnSpPr>
            <p:spPr>
              <a:xfrm rot="16200000" flipH="1">
                <a:off x="6211043" y="2780546"/>
                <a:ext cx="379416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Straight Arrow Connector 62"/>
              <p:cNvCxnSpPr/>
              <p:nvPr/>
            </p:nvCxnSpPr>
            <p:spPr>
              <a:xfrm rot="16200000" flipH="1">
                <a:off x="6363444" y="2780546"/>
                <a:ext cx="379416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Straight Arrow Connector 63"/>
              <p:cNvCxnSpPr/>
              <p:nvPr/>
            </p:nvCxnSpPr>
            <p:spPr>
              <a:xfrm rot="16200000" flipH="1">
                <a:off x="6820647" y="2094738"/>
                <a:ext cx="379416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Straight Arrow Connector 64"/>
              <p:cNvCxnSpPr/>
              <p:nvPr/>
            </p:nvCxnSpPr>
            <p:spPr>
              <a:xfrm rot="16200000" flipH="1">
                <a:off x="6668246" y="2094738"/>
                <a:ext cx="379416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Straight Arrow Connector 65"/>
              <p:cNvCxnSpPr/>
              <p:nvPr/>
            </p:nvCxnSpPr>
            <p:spPr>
              <a:xfrm rot="16200000" flipH="1">
                <a:off x="8039856" y="3237752"/>
                <a:ext cx="379416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Straight Arrow Connector 66"/>
              <p:cNvCxnSpPr/>
              <p:nvPr/>
            </p:nvCxnSpPr>
            <p:spPr>
              <a:xfrm rot="16200000" flipH="1">
                <a:off x="6973048" y="2094738"/>
                <a:ext cx="379416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Straight Arrow Connector 68"/>
              <p:cNvCxnSpPr/>
              <p:nvPr/>
            </p:nvCxnSpPr>
            <p:spPr>
              <a:xfrm rot="5400000" flipH="1" flipV="1">
                <a:off x="6668246" y="3847359"/>
                <a:ext cx="381004" cy="1588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Straight Arrow Connector 69"/>
              <p:cNvCxnSpPr/>
              <p:nvPr/>
            </p:nvCxnSpPr>
            <p:spPr>
              <a:xfrm rot="5400000" flipH="1" flipV="1">
                <a:off x="6820647" y="3847359"/>
                <a:ext cx="381004" cy="1588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Straight Arrow Connector 70"/>
              <p:cNvCxnSpPr/>
              <p:nvPr/>
            </p:nvCxnSpPr>
            <p:spPr>
              <a:xfrm rot="5400000" flipH="1" flipV="1">
                <a:off x="6973048" y="3847359"/>
                <a:ext cx="381004" cy="1588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Straight Connector 74"/>
              <p:cNvCxnSpPr/>
              <p:nvPr/>
            </p:nvCxnSpPr>
            <p:spPr>
              <a:xfrm>
                <a:off x="6803979" y="2335247"/>
                <a:ext cx="457203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Straight Connector 75"/>
              <p:cNvCxnSpPr/>
              <p:nvPr/>
            </p:nvCxnSpPr>
            <p:spPr>
              <a:xfrm>
                <a:off x="8000963" y="3021055"/>
                <a:ext cx="457203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Straight Connector 76"/>
              <p:cNvCxnSpPr/>
              <p:nvPr/>
            </p:nvCxnSpPr>
            <p:spPr>
              <a:xfrm>
                <a:off x="7253245" y="3006768"/>
                <a:ext cx="457203" cy="158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Straight Connector 77"/>
              <p:cNvCxnSpPr/>
              <p:nvPr/>
            </p:nvCxnSpPr>
            <p:spPr>
              <a:xfrm>
                <a:off x="6324550" y="3021055"/>
                <a:ext cx="457203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Straight Connector 78"/>
              <p:cNvCxnSpPr/>
              <p:nvPr/>
            </p:nvCxnSpPr>
            <p:spPr>
              <a:xfrm>
                <a:off x="6803979" y="3622725"/>
                <a:ext cx="457203" cy="1587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4850" name="TextBox 83"/>
            <p:cNvSpPr txBox="1">
              <a:spLocks noChangeArrowheads="1"/>
            </p:cNvSpPr>
            <p:nvPr/>
          </p:nvSpPr>
          <p:spPr bwMode="auto">
            <a:xfrm>
              <a:off x="8229600" y="1905000"/>
              <a:ext cx="301686" cy="2308324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latin typeface="Calibri" pitchFamily="34" charset="0"/>
                </a:rPr>
                <a:t>1</a:t>
              </a:r>
            </a:p>
            <a:p>
              <a:endParaRPr lang="en-US">
                <a:latin typeface="Calibri" pitchFamily="34" charset="0"/>
              </a:endParaRPr>
            </a:p>
            <a:p>
              <a:r>
                <a:rPr lang="en-US">
                  <a:latin typeface="Calibri" pitchFamily="34" charset="0"/>
                </a:rPr>
                <a:t>3</a:t>
              </a:r>
            </a:p>
            <a:p>
              <a:endParaRPr lang="en-US">
                <a:latin typeface="Calibri" pitchFamily="34" charset="0"/>
              </a:endParaRPr>
            </a:p>
            <a:p>
              <a:endParaRPr lang="en-US">
                <a:latin typeface="Calibri" pitchFamily="34" charset="0"/>
              </a:endParaRPr>
            </a:p>
            <a:p>
              <a:r>
                <a:rPr lang="en-US">
                  <a:latin typeface="Calibri" pitchFamily="34" charset="0"/>
                </a:rPr>
                <a:t>3</a:t>
              </a:r>
            </a:p>
            <a:p>
              <a:endParaRPr lang="en-US">
                <a:latin typeface="Calibri" pitchFamily="34" charset="0"/>
              </a:endParaRPr>
            </a:p>
            <a:p>
              <a:r>
                <a:rPr lang="en-US">
                  <a:latin typeface="Calibri" pitchFamily="34" charset="0"/>
                </a:rPr>
                <a:t>1</a:t>
              </a:r>
            </a:p>
          </p:txBody>
        </p:sp>
        <p:sp>
          <p:nvSpPr>
            <p:cNvPr id="34851" name="TextBox 85"/>
            <p:cNvSpPr txBox="1">
              <a:spLocks noChangeArrowheads="1"/>
            </p:cNvSpPr>
            <p:nvPr/>
          </p:nvSpPr>
          <p:spPr bwMode="auto">
            <a:xfrm>
              <a:off x="4495800" y="4191000"/>
              <a:ext cx="2864887" cy="646331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latin typeface="Times New Roman" pitchFamily="18" charset="0"/>
                  <a:cs typeface="Times New Roman" pitchFamily="18" charset="0"/>
                </a:rPr>
                <a:t>  Quartet</a:t>
              </a:r>
            </a:p>
            <a:p>
              <a:r>
                <a:rPr lang="en-US">
                  <a:latin typeface="Times New Roman" pitchFamily="18" charset="0"/>
                  <a:cs typeface="Times New Roman" pitchFamily="18" charset="0"/>
                </a:rPr>
                <a:t>1 : 3 : 3 : 1      intensity ratio </a:t>
              </a:r>
            </a:p>
          </p:txBody>
        </p:sp>
        <p:cxnSp>
          <p:nvCxnSpPr>
            <p:cNvPr id="97" name="Straight Connector 96"/>
            <p:cNvCxnSpPr/>
            <p:nvPr/>
          </p:nvCxnSpPr>
          <p:spPr>
            <a:xfrm>
              <a:off x="4648232" y="5486449"/>
              <a:ext cx="838206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/>
            <p:cNvCxnSpPr/>
            <p:nvPr/>
          </p:nvCxnSpPr>
          <p:spPr>
            <a:xfrm flipV="1">
              <a:off x="5486439" y="5334047"/>
              <a:ext cx="304802" cy="152402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/>
            <p:cNvCxnSpPr/>
            <p:nvPr/>
          </p:nvCxnSpPr>
          <p:spPr>
            <a:xfrm>
              <a:off x="5486439" y="5486449"/>
              <a:ext cx="304802" cy="152402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/>
            <p:cNvCxnSpPr/>
            <p:nvPr/>
          </p:nvCxnSpPr>
          <p:spPr>
            <a:xfrm>
              <a:off x="5791241" y="5334047"/>
              <a:ext cx="609604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/>
            <p:cNvCxnSpPr/>
            <p:nvPr/>
          </p:nvCxnSpPr>
          <p:spPr>
            <a:xfrm>
              <a:off x="5791241" y="5638850"/>
              <a:ext cx="609604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/>
            <p:cNvCxnSpPr/>
            <p:nvPr/>
          </p:nvCxnSpPr>
          <p:spPr>
            <a:xfrm>
              <a:off x="5791241" y="5029243"/>
              <a:ext cx="609604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/>
            <p:cNvCxnSpPr/>
            <p:nvPr/>
          </p:nvCxnSpPr>
          <p:spPr>
            <a:xfrm>
              <a:off x="5791241" y="5921429"/>
              <a:ext cx="609604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/>
            <p:cNvCxnSpPr/>
            <p:nvPr/>
          </p:nvCxnSpPr>
          <p:spPr>
            <a:xfrm rot="16200000" flipH="1">
              <a:off x="5410237" y="5562650"/>
              <a:ext cx="457205" cy="304802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/>
            <p:cNvCxnSpPr/>
            <p:nvPr/>
          </p:nvCxnSpPr>
          <p:spPr>
            <a:xfrm rot="5400000">
              <a:off x="5410237" y="5105445"/>
              <a:ext cx="457205" cy="304802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861" name="TextBox 137"/>
            <p:cNvSpPr txBox="1">
              <a:spLocks noChangeArrowheads="1"/>
            </p:cNvSpPr>
            <p:nvPr/>
          </p:nvSpPr>
          <p:spPr bwMode="auto">
            <a:xfrm>
              <a:off x="685800" y="4267200"/>
              <a:ext cx="889987" cy="646331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latin typeface="Times New Roman" pitchFamily="18" charset="0"/>
                  <a:cs typeface="Times New Roman" pitchFamily="18" charset="0"/>
                </a:rPr>
                <a:t>Triplet</a:t>
              </a:r>
            </a:p>
            <a:p>
              <a:r>
                <a:rPr lang="en-US">
                  <a:latin typeface="Times New Roman" pitchFamily="18" charset="0"/>
                  <a:cs typeface="Times New Roman" pitchFamily="18" charset="0"/>
                </a:rPr>
                <a:t>1 : 2 : 1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Box 1"/>
          <p:cNvSpPr txBox="1">
            <a:spLocks noChangeArrowheads="1"/>
          </p:cNvSpPr>
          <p:nvPr/>
        </p:nvSpPr>
        <p:spPr bwMode="auto">
          <a:xfrm>
            <a:off x="3200400" y="304800"/>
            <a:ext cx="28114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rgbClr val="0000CC"/>
                </a:solidFill>
                <a:latin typeface="Calibri" pitchFamily="34" charset="0"/>
                <a:cs typeface="Times New Roman" pitchFamily="18" charset="0"/>
              </a:rPr>
              <a:t>Spin spin coupling</a:t>
            </a:r>
          </a:p>
        </p:txBody>
      </p:sp>
      <p:sp>
        <p:nvSpPr>
          <p:cNvPr id="35843" name="TextBox 2"/>
          <p:cNvSpPr txBox="1">
            <a:spLocks noChangeArrowheads="1"/>
          </p:cNvSpPr>
          <p:nvPr/>
        </p:nvSpPr>
        <p:spPr bwMode="auto">
          <a:xfrm>
            <a:off x="1219200" y="1219200"/>
            <a:ext cx="5381625" cy="317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Intensity ratio of the multiplet</a:t>
            </a:r>
          </a:p>
          <a:p>
            <a:r>
              <a:rPr lang="en-US" sz="2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Ratio of coefficient of the binominal expression</a:t>
            </a:r>
          </a:p>
          <a:p>
            <a:r>
              <a:rPr lang="en-US" sz="2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( X + 1)</a:t>
            </a:r>
            <a:r>
              <a:rPr lang="en-US" sz="2000" baseline="30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n </a:t>
            </a:r>
            <a:r>
              <a:rPr lang="en-US" sz="2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 is the intensity ratio</a:t>
            </a:r>
          </a:p>
          <a:p>
            <a:r>
              <a:rPr lang="en-US" sz="2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e.g. n = 1         n is no. of coupling partners</a:t>
            </a:r>
          </a:p>
          <a:p>
            <a:r>
              <a:rPr lang="en-US" sz="2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(X + 1)</a:t>
            </a:r>
            <a:r>
              <a:rPr lang="en-US" sz="2000" baseline="30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1 </a:t>
            </a:r>
            <a:r>
              <a:rPr lang="en-US" sz="2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 = X + 1</a:t>
            </a:r>
          </a:p>
          <a:p>
            <a:r>
              <a:rPr lang="en-US" sz="2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Coefficient ratio  is 1 : 1</a:t>
            </a:r>
          </a:p>
          <a:p>
            <a:r>
              <a:rPr lang="en-US" sz="2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Doublet with 1 : 1 intensity ratio</a:t>
            </a:r>
          </a:p>
          <a:p>
            <a:r>
              <a:rPr lang="en-US" sz="2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                                             line position : </a:t>
            </a:r>
            <a:r>
              <a:rPr lang="el-GR" sz="2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δ</a:t>
            </a:r>
            <a:r>
              <a:rPr lang="en-US" sz="2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 value 3.7</a:t>
            </a:r>
          </a:p>
          <a:p>
            <a:r>
              <a:rPr lang="en-US" sz="2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                                             3.7 x 90 = 333 Hz</a:t>
            </a:r>
          </a:p>
          <a:p>
            <a:r>
              <a:rPr lang="en-US" sz="2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                                              J = 6 Hz</a:t>
            </a:r>
          </a:p>
        </p:txBody>
      </p:sp>
      <p:grpSp>
        <p:nvGrpSpPr>
          <p:cNvPr id="2" name="Group 39"/>
          <p:cNvGrpSpPr>
            <a:grpSpLocks/>
          </p:cNvGrpSpPr>
          <p:nvPr/>
        </p:nvGrpSpPr>
        <p:grpSpPr bwMode="auto">
          <a:xfrm>
            <a:off x="1600200" y="3811588"/>
            <a:ext cx="1116013" cy="1908175"/>
            <a:chOff x="1600200" y="3810794"/>
            <a:chExt cx="1116011" cy="1908671"/>
          </a:xfrm>
        </p:grpSpPr>
        <p:grpSp>
          <p:nvGrpSpPr>
            <p:cNvPr id="3" name="Group 21"/>
            <p:cNvGrpSpPr>
              <a:grpSpLocks/>
            </p:cNvGrpSpPr>
            <p:nvPr/>
          </p:nvGrpSpPr>
          <p:grpSpPr bwMode="auto">
            <a:xfrm>
              <a:off x="1751806" y="3810794"/>
              <a:ext cx="764382" cy="1372852"/>
              <a:chOff x="1751806" y="3810794"/>
              <a:chExt cx="764382" cy="1372852"/>
            </a:xfrm>
          </p:grpSpPr>
          <p:sp>
            <p:nvSpPr>
              <p:cNvPr id="35860" name="TextBox 13"/>
              <p:cNvSpPr txBox="1">
                <a:spLocks noChangeArrowheads="1"/>
              </p:cNvSpPr>
              <p:nvPr/>
            </p:nvSpPr>
            <p:spPr bwMode="auto">
              <a:xfrm>
                <a:off x="1989160" y="4783536"/>
                <a:ext cx="284052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>
                    <a:latin typeface="Times New Roman" pitchFamily="18" charset="0"/>
                    <a:cs typeface="Times New Roman" pitchFamily="18" charset="0"/>
                  </a:rPr>
                  <a:t>J</a:t>
                </a:r>
              </a:p>
            </p:txBody>
          </p:sp>
          <p:grpSp>
            <p:nvGrpSpPr>
              <p:cNvPr id="4" name="Group 19"/>
              <p:cNvGrpSpPr>
                <a:grpSpLocks/>
              </p:cNvGrpSpPr>
              <p:nvPr/>
            </p:nvGrpSpPr>
            <p:grpSpPr bwMode="auto">
              <a:xfrm>
                <a:off x="1751806" y="3810794"/>
                <a:ext cx="764382" cy="1371600"/>
                <a:chOff x="1751806" y="3810794"/>
                <a:chExt cx="764382" cy="1371600"/>
              </a:xfrm>
            </p:grpSpPr>
            <p:cxnSp>
              <p:nvCxnSpPr>
                <p:cNvPr id="6" name="Straight Connector 5"/>
                <p:cNvCxnSpPr/>
                <p:nvPr/>
              </p:nvCxnSpPr>
              <p:spPr>
                <a:xfrm rot="5400000">
                  <a:off x="1789817" y="4152989"/>
                  <a:ext cx="685979" cy="1587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" name="Straight Connector 7"/>
                <p:cNvCxnSpPr/>
                <p:nvPr/>
              </p:nvCxnSpPr>
              <p:spPr>
                <a:xfrm rot="10800000" flipV="1">
                  <a:off x="1752600" y="4495184"/>
                  <a:ext cx="381000" cy="304879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" name="Straight Connector 9"/>
                <p:cNvCxnSpPr/>
                <p:nvPr/>
              </p:nvCxnSpPr>
              <p:spPr>
                <a:xfrm>
                  <a:off x="2133600" y="4495184"/>
                  <a:ext cx="381000" cy="304879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Straight Connector 11"/>
                <p:cNvCxnSpPr/>
                <p:nvPr/>
              </p:nvCxnSpPr>
              <p:spPr>
                <a:xfrm rot="5400000">
                  <a:off x="1557288" y="4987439"/>
                  <a:ext cx="381099" cy="9525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Straight Connector 12"/>
                <p:cNvCxnSpPr/>
                <p:nvPr/>
              </p:nvCxnSpPr>
              <p:spPr>
                <a:xfrm rot="5400000">
                  <a:off x="2324843" y="4989819"/>
                  <a:ext cx="381099" cy="1588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Straight Connector 17"/>
                <p:cNvCxnSpPr/>
                <p:nvPr/>
              </p:nvCxnSpPr>
              <p:spPr>
                <a:xfrm>
                  <a:off x="1787525" y="5001729"/>
                  <a:ext cx="228600" cy="1587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Straight Connector 18"/>
                <p:cNvCxnSpPr/>
                <p:nvPr/>
              </p:nvCxnSpPr>
              <p:spPr>
                <a:xfrm>
                  <a:off x="2227262" y="4990613"/>
                  <a:ext cx="228600" cy="1588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35859" name="TextBox 20"/>
            <p:cNvSpPr txBox="1">
              <a:spLocks noChangeArrowheads="1"/>
            </p:cNvSpPr>
            <p:nvPr/>
          </p:nvSpPr>
          <p:spPr bwMode="auto">
            <a:xfrm>
              <a:off x="1600200" y="5257800"/>
              <a:ext cx="1116011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400">
                  <a:latin typeface="Times New Roman" pitchFamily="18" charset="0"/>
                  <a:cs typeface="Times New Roman" pitchFamily="18" charset="0"/>
                </a:rPr>
                <a:t>1   :    1</a:t>
              </a:r>
            </a:p>
          </p:txBody>
        </p:sp>
      </p:grpSp>
      <p:cxnSp>
        <p:nvCxnSpPr>
          <p:cNvPr id="30" name="Straight Connector 29"/>
          <p:cNvCxnSpPr/>
          <p:nvPr/>
        </p:nvCxnSpPr>
        <p:spPr>
          <a:xfrm rot="5400000">
            <a:off x="5603082" y="5674519"/>
            <a:ext cx="381000" cy="158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40"/>
          <p:cNvGrpSpPr>
            <a:grpSpLocks/>
          </p:cNvGrpSpPr>
          <p:nvPr/>
        </p:nvGrpSpPr>
        <p:grpSpPr bwMode="auto">
          <a:xfrm>
            <a:off x="4383088" y="4492625"/>
            <a:ext cx="1978025" cy="1546225"/>
            <a:chOff x="4383613" y="4492384"/>
            <a:chExt cx="1976974" cy="1546526"/>
          </a:xfrm>
        </p:grpSpPr>
        <p:sp>
          <p:nvSpPr>
            <p:cNvPr id="35847" name="TextBox 23"/>
            <p:cNvSpPr txBox="1">
              <a:spLocks noChangeArrowheads="1"/>
            </p:cNvSpPr>
            <p:nvPr/>
          </p:nvSpPr>
          <p:spPr bwMode="auto">
            <a:xfrm>
              <a:off x="5257800" y="5638800"/>
              <a:ext cx="284052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>
                  <a:latin typeface="Times New Roman" pitchFamily="18" charset="0"/>
                  <a:cs typeface="Times New Roman" pitchFamily="18" charset="0"/>
                </a:rPr>
                <a:t>J</a:t>
              </a:r>
            </a:p>
          </p:txBody>
        </p:sp>
        <p:cxnSp>
          <p:nvCxnSpPr>
            <p:cNvPr id="26" name="Straight Connector 25"/>
            <p:cNvCxnSpPr/>
            <p:nvPr/>
          </p:nvCxnSpPr>
          <p:spPr>
            <a:xfrm rot="5400000">
              <a:off x="5068006" y="4837733"/>
              <a:ext cx="685934" cy="1587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0800000" flipV="1">
              <a:off x="5029382" y="5181493"/>
              <a:ext cx="382385" cy="30485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>
              <a:off x="5411766" y="5181493"/>
              <a:ext cx="380798" cy="30485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5400000">
              <a:off x="4839638" y="5676096"/>
              <a:ext cx="381074" cy="1587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>
              <a:off x="5065875" y="5837259"/>
              <a:ext cx="228479" cy="1587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>
              <a:off x="5503792" y="5853137"/>
              <a:ext cx="228479" cy="1587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854" name="TextBox 32"/>
            <p:cNvSpPr txBox="1">
              <a:spLocks noChangeArrowheads="1"/>
            </p:cNvSpPr>
            <p:nvPr/>
          </p:nvSpPr>
          <p:spPr bwMode="auto">
            <a:xfrm>
              <a:off x="5379488" y="4492384"/>
              <a:ext cx="569387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>
                  <a:latin typeface="Times New Roman" pitchFamily="18" charset="0"/>
                  <a:cs typeface="Times New Roman" pitchFamily="18" charset="0"/>
                </a:rPr>
                <a:t>333</a:t>
              </a:r>
            </a:p>
          </p:txBody>
        </p:sp>
        <p:sp>
          <p:nvSpPr>
            <p:cNvPr id="35855" name="TextBox 33"/>
            <p:cNvSpPr txBox="1">
              <a:spLocks noChangeArrowheads="1"/>
            </p:cNvSpPr>
            <p:nvPr/>
          </p:nvSpPr>
          <p:spPr bwMode="auto">
            <a:xfrm>
              <a:off x="5791200" y="5543490"/>
              <a:ext cx="569387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>
                  <a:latin typeface="Times New Roman" pitchFamily="18" charset="0"/>
                  <a:cs typeface="Times New Roman" pitchFamily="18" charset="0"/>
                </a:rPr>
                <a:t>330</a:t>
              </a:r>
            </a:p>
          </p:txBody>
        </p:sp>
        <p:sp>
          <p:nvSpPr>
            <p:cNvPr id="35856" name="TextBox 34"/>
            <p:cNvSpPr txBox="1">
              <a:spLocks noChangeArrowheads="1"/>
            </p:cNvSpPr>
            <p:nvPr/>
          </p:nvSpPr>
          <p:spPr bwMode="auto">
            <a:xfrm>
              <a:off x="4383613" y="5562600"/>
              <a:ext cx="569387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>
                  <a:latin typeface="Times New Roman" pitchFamily="18" charset="0"/>
                  <a:cs typeface="Times New Roman" pitchFamily="18" charset="0"/>
                </a:rPr>
                <a:t>336</a:t>
              </a:r>
            </a:p>
          </p:txBody>
        </p:sp>
        <p:cxnSp>
          <p:nvCxnSpPr>
            <p:cNvPr id="39" name="Straight Connector 38"/>
            <p:cNvCxnSpPr>
              <a:endCxn id="35847" idx="0"/>
            </p:cNvCxnSpPr>
            <p:nvPr/>
          </p:nvCxnSpPr>
          <p:spPr>
            <a:xfrm rot="5400000">
              <a:off x="5175982" y="5404585"/>
              <a:ext cx="457289" cy="11106"/>
            </a:xfrm>
            <a:prstGeom prst="line">
              <a:avLst/>
            </a:prstGeom>
            <a:ln w="2857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74650" y="2405062"/>
            <a:ext cx="8763000" cy="1754327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Nuclear Magnetic Resonance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Box 1"/>
          <p:cNvSpPr txBox="1">
            <a:spLocks noChangeArrowheads="1"/>
          </p:cNvSpPr>
          <p:nvPr/>
        </p:nvSpPr>
        <p:spPr bwMode="auto">
          <a:xfrm>
            <a:off x="1066800" y="838200"/>
            <a:ext cx="4422775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When n =2</a:t>
            </a:r>
          </a:p>
          <a:p>
            <a:r>
              <a:rPr lang="en-US" sz="24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(x + 1)</a:t>
            </a:r>
            <a:r>
              <a:rPr lang="en-US" sz="2400" baseline="30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2 </a:t>
            </a:r>
            <a:r>
              <a:rPr lang="en-US" sz="24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 = x</a:t>
            </a:r>
            <a:r>
              <a:rPr lang="en-US" sz="2400" baseline="30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2</a:t>
            </a:r>
            <a:r>
              <a:rPr lang="en-US" sz="24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 + 2x + 1</a:t>
            </a:r>
          </a:p>
          <a:p>
            <a:r>
              <a:rPr lang="en-US" sz="24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Coefficient ratio is 1 : 2 : 1</a:t>
            </a:r>
          </a:p>
          <a:p>
            <a:r>
              <a:rPr lang="en-US" sz="24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Triplet with 1 : 2 : 1 intensity ratio</a:t>
            </a:r>
          </a:p>
        </p:txBody>
      </p:sp>
      <p:grpSp>
        <p:nvGrpSpPr>
          <p:cNvPr id="2" name="Group 21"/>
          <p:cNvGrpSpPr>
            <a:grpSpLocks/>
          </p:cNvGrpSpPr>
          <p:nvPr/>
        </p:nvGrpSpPr>
        <p:grpSpPr bwMode="auto">
          <a:xfrm>
            <a:off x="1143000" y="3278188"/>
            <a:ext cx="915988" cy="1979612"/>
            <a:chOff x="1143000" y="3277394"/>
            <a:chExt cx="915194" cy="1980406"/>
          </a:xfrm>
        </p:grpSpPr>
        <p:cxnSp>
          <p:nvCxnSpPr>
            <p:cNvPr id="4" name="Straight Connector 3"/>
            <p:cNvCxnSpPr/>
            <p:nvPr/>
          </p:nvCxnSpPr>
          <p:spPr>
            <a:xfrm rot="5400000">
              <a:off x="610394" y="4266804"/>
              <a:ext cx="1980406" cy="1587"/>
            </a:xfrm>
            <a:prstGeom prst="line">
              <a:avLst/>
            </a:prstGeom>
            <a:ln w="28575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/>
            <p:cNvCxnSpPr/>
            <p:nvPr/>
          </p:nvCxnSpPr>
          <p:spPr>
            <a:xfrm>
              <a:off x="1599804" y="3838006"/>
              <a:ext cx="456804" cy="227104"/>
            </a:xfrm>
            <a:prstGeom prst="line">
              <a:avLst/>
            </a:prstGeom>
            <a:ln w="28575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 rot="5400000">
              <a:off x="1638133" y="4485172"/>
              <a:ext cx="838536" cy="1587"/>
            </a:xfrm>
            <a:prstGeom prst="line">
              <a:avLst/>
            </a:prstGeom>
            <a:ln w="28575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5400000">
              <a:off x="724525" y="4470880"/>
              <a:ext cx="838536" cy="1587"/>
            </a:xfrm>
            <a:prstGeom prst="line">
              <a:avLst/>
            </a:prstGeom>
            <a:ln w="28575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 flipV="1">
              <a:off x="1143000" y="3823713"/>
              <a:ext cx="456804" cy="214398"/>
            </a:xfrm>
            <a:prstGeom prst="line">
              <a:avLst/>
            </a:prstGeom>
            <a:ln w="28575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6868" name="TextBox 28"/>
          <p:cNvSpPr txBox="1">
            <a:spLocks noChangeArrowheads="1"/>
          </p:cNvSpPr>
          <p:nvPr/>
        </p:nvSpPr>
        <p:spPr bwMode="auto">
          <a:xfrm>
            <a:off x="1447800" y="5410200"/>
            <a:ext cx="31273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36869" name="TextBox 29"/>
          <p:cNvSpPr txBox="1">
            <a:spLocks noChangeArrowheads="1"/>
          </p:cNvSpPr>
          <p:nvPr/>
        </p:nvSpPr>
        <p:spPr bwMode="auto">
          <a:xfrm>
            <a:off x="1905000" y="5029200"/>
            <a:ext cx="31273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36870" name="TextBox 30"/>
          <p:cNvSpPr txBox="1">
            <a:spLocks noChangeArrowheads="1"/>
          </p:cNvSpPr>
          <p:nvPr/>
        </p:nvSpPr>
        <p:spPr bwMode="auto">
          <a:xfrm>
            <a:off x="990600" y="5029200"/>
            <a:ext cx="31273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36871" name="TextBox 31"/>
          <p:cNvSpPr txBox="1">
            <a:spLocks noChangeArrowheads="1"/>
          </p:cNvSpPr>
          <p:nvPr/>
        </p:nvSpPr>
        <p:spPr bwMode="auto">
          <a:xfrm>
            <a:off x="1219200" y="4648200"/>
            <a:ext cx="2841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latin typeface="Times New Roman" pitchFamily="18" charset="0"/>
                <a:cs typeface="Times New Roman" pitchFamily="18" charset="0"/>
              </a:rPr>
              <a:t>J</a:t>
            </a:r>
          </a:p>
        </p:txBody>
      </p:sp>
      <p:grpSp>
        <p:nvGrpSpPr>
          <p:cNvPr id="3" name="Group 43"/>
          <p:cNvGrpSpPr>
            <a:grpSpLocks/>
          </p:cNvGrpSpPr>
          <p:nvPr/>
        </p:nvGrpSpPr>
        <p:grpSpPr bwMode="auto">
          <a:xfrm>
            <a:off x="4959350" y="3276600"/>
            <a:ext cx="2239963" cy="1979613"/>
            <a:chOff x="4958688" y="3276600"/>
            <a:chExt cx="2240099" cy="1980406"/>
          </a:xfrm>
        </p:grpSpPr>
        <p:grpSp>
          <p:nvGrpSpPr>
            <p:cNvPr id="5" name="Group 22"/>
            <p:cNvGrpSpPr>
              <a:grpSpLocks/>
            </p:cNvGrpSpPr>
            <p:nvPr/>
          </p:nvGrpSpPr>
          <p:grpSpPr bwMode="auto">
            <a:xfrm>
              <a:off x="5638800" y="3276600"/>
              <a:ext cx="915194" cy="1980406"/>
              <a:chOff x="1143000" y="3277394"/>
              <a:chExt cx="915194" cy="1980406"/>
            </a:xfrm>
          </p:grpSpPr>
          <p:cxnSp>
            <p:nvCxnSpPr>
              <p:cNvPr id="24" name="Straight Connector 23"/>
              <p:cNvCxnSpPr/>
              <p:nvPr/>
            </p:nvCxnSpPr>
            <p:spPr>
              <a:xfrm rot="5400000">
                <a:off x="610197" y="4266803"/>
                <a:ext cx="1980406" cy="1588"/>
              </a:xfrm>
              <a:prstGeom prst="line">
                <a:avLst/>
              </a:prstGeom>
              <a:ln w="28575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/>
              <p:cNvCxnSpPr/>
              <p:nvPr/>
            </p:nvCxnSpPr>
            <p:spPr>
              <a:xfrm>
                <a:off x="1599607" y="3838006"/>
                <a:ext cx="457228" cy="227103"/>
              </a:xfrm>
              <a:prstGeom prst="line">
                <a:avLst/>
              </a:prstGeom>
              <a:ln w="28575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/>
              <p:cNvCxnSpPr/>
              <p:nvPr/>
            </p:nvCxnSpPr>
            <p:spPr>
              <a:xfrm rot="5400000">
                <a:off x="1638361" y="4485172"/>
                <a:ext cx="838536" cy="1588"/>
              </a:xfrm>
              <a:prstGeom prst="line">
                <a:avLst/>
              </a:prstGeom>
              <a:ln w="28575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/>
              <p:cNvCxnSpPr/>
              <p:nvPr/>
            </p:nvCxnSpPr>
            <p:spPr>
              <a:xfrm rot="5400000">
                <a:off x="723905" y="4470878"/>
                <a:ext cx="838536" cy="1588"/>
              </a:xfrm>
              <a:prstGeom prst="line">
                <a:avLst/>
              </a:prstGeom>
              <a:ln w="28575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/>
              <p:nvPr/>
            </p:nvCxnSpPr>
            <p:spPr>
              <a:xfrm rot="10800000" flipV="1">
                <a:off x="1142379" y="3823713"/>
                <a:ext cx="457228" cy="214399"/>
              </a:xfrm>
              <a:prstGeom prst="line">
                <a:avLst/>
              </a:prstGeom>
              <a:ln w="28575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875" name="TextBox 32"/>
            <p:cNvSpPr txBox="1">
              <a:spLocks noChangeArrowheads="1"/>
            </p:cNvSpPr>
            <p:nvPr/>
          </p:nvSpPr>
          <p:spPr bwMode="auto">
            <a:xfrm>
              <a:off x="6172200" y="3352800"/>
              <a:ext cx="569387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>
                  <a:latin typeface="Times New Roman" pitchFamily="18" charset="0"/>
                  <a:cs typeface="Times New Roman" pitchFamily="18" charset="0"/>
                </a:rPr>
                <a:t>306</a:t>
              </a:r>
            </a:p>
          </p:txBody>
        </p:sp>
        <p:sp>
          <p:nvSpPr>
            <p:cNvPr id="36876" name="TextBox 33"/>
            <p:cNvSpPr txBox="1">
              <a:spLocks noChangeArrowheads="1"/>
            </p:cNvSpPr>
            <p:nvPr/>
          </p:nvSpPr>
          <p:spPr bwMode="auto">
            <a:xfrm>
              <a:off x="6629400" y="4495800"/>
              <a:ext cx="569387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>
                  <a:latin typeface="Times New Roman" pitchFamily="18" charset="0"/>
                  <a:cs typeface="Times New Roman" pitchFamily="18" charset="0"/>
                </a:rPr>
                <a:t>299</a:t>
              </a:r>
            </a:p>
          </p:txBody>
        </p:sp>
        <p:sp>
          <p:nvSpPr>
            <p:cNvPr id="36877" name="TextBox 34"/>
            <p:cNvSpPr txBox="1">
              <a:spLocks noChangeArrowheads="1"/>
            </p:cNvSpPr>
            <p:nvPr/>
          </p:nvSpPr>
          <p:spPr bwMode="auto">
            <a:xfrm>
              <a:off x="4958688" y="4550392"/>
              <a:ext cx="569387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>
                  <a:latin typeface="Times New Roman" pitchFamily="18" charset="0"/>
                  <a:cs typeface="Times New Roman" pitchFamily="18" charset="0"/>
                </a:rPr>
                <a:t>313</a:t>
              </a:r>
            </a:p>
          </p:txBody>
        </p:sp>
        <p:cxnSp>
          <p:nvCxnSpPr>
            <p:cNvPr id="37" name="Straight Connector 36"/>
            <p:cNvCxnSpPr/>
            <p:nvPr/>
          </p:nvCxnSpPr>
          <p:spPr>
            <a:xfrm>
              <a:off x="5652468" y="4759919"/>
              <a:ext cx="152409" cy="158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" name="Group 41"/>
            <p:cNvGrpSpPr>
              <a:grpSpLocks/>
            </p:cNvGrpSpPr>
            <p:nvPr/>
          </p:nvGrpSpPr>
          <p:grpSpPr bwMode="auto">
            <a:xfrm>
              <a:off x="5715000" y="4572000"/>
              <a:ext cx="384416" cy="400110"/>
              <a:chOff x="5472752" y="5369256"/>
              <a:chExt cx="384416" cy="400110"/>
            </a:xfrm>
          </p:grpSpPr>
          <p:cxnSp>
            <p:nvCxnSpPr>
              <p:cNvPr id="40" name="Straight Connector 39"/>
              <p:cNvCxnSpPr/>
              <p:nvPr/>
            </p:nvCxnSpPr>
            <p:spPr>
              <a:xfrm>
                <a:off x="5705513" y="5565116"/>
                <a:ext cx="152409" cy="1588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6881" name="TextBox 40"/>
              <p:cNvSpPr txBox="1">
                <a:spLocks noChangeArrowheads="1"/>
              </p:cNvSpPr>
              <p:nvPr/>
            </p:nvSpPr>
            <p:spPr bwMode="auto">
              <a:xfrm>
                <a:off x="5472752" y="5369256"/>
                <a:ext cx="284052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>
                    <a:latin typeface="Times New Roman" pitchFamily="18" charset="0"/>
                    <a:cs typeface="Times New Roman" pitchFamily="18" charset="0"/>
                  </a:rPr>
                  <a:t>J</a:t>
                </a:r>
              </a:p>
            </p:txBody>
          </p:sp>
        </p:grpSp>
      </p:grpSp>
      <p:sp>
        <p:nvSpPr>
          <p:cNvPr id="36873" name="TextBox 44"/>
          <p:cNvSpPr txBox="1">
            <a:spLocks noChangeArrowheads="1"/>
          </p:cNvSpPr>
          <p:nvPr/>
        </p:nvSpPr>
        <p:spPr bwMode="auto">
          <a:xfrm>
            <a:off x="2895600" y="3124200"/>
            <a:ext cx="2039938" cy="163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2000"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– 3.4</a:t>
            </a:r>
          </a:p>
          <a:p>
            <a:r>
              <a:rPr lang="en-US" sz="2000">
                <a:latin typeface="Times New Roman" pitchFamily="18" charset="0"/>
                <a:cs typeface="Times New Roman" pitchFamily="18" charset="0"/>
              </a:rPr>
              <a:t>3.4 x 90 = 306 Hz</a:t>
            </a:r>
          </a:p>
          <a:p>
            <a:endParaRPr lang="en-US" sz="2000">
              <a:latin typeface="Times New Roman" pitchFamily="18" charset="0"/>
              <a:cs typeface="Times New Roman" pitchFamily="18" charset="0"/>
            </a:endParaRPr>
          </a:p>
          <a:p>
            <a:endParaRPr lang="en-US" sz="200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>
                <a:latin typeface="Times New Roman" pitchFamily="18" charset="0"/>
                <a:cs typeface="Times New Roman" pitchFamily="18" charset="0"/>
              </a:rPr>
              <a:t>J = 7 Hz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TextBox 1"/>
          <p:cNvSpPr txBox="1">
            <a:spLocks noChangeArrowheads="1"/>
          </p:cNvSpPr>
          <p:nvPr/>
        </p:nvSpPr>
        <p:spPr bwMode="auto">
          <a:xfrm>
            <a:off x="3352800" y="685800"/>
            <a:ext cx="18954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rgbClr val="0000CC"/>
                </a:solidFill>
                <a:latin typeface="Calibri" pitchFamily="34" charset="0"/>
                <a:cs typeface="Times New Roman" pitchFamily="18" charset="0"/>
              </a:rPr>
              <a:t>M F : C</a:t>
            </a:r>
            <a:r>
              <a:rPr lang="en-US" sz="2800" baseline="-25000">
                <a:solidFill>
                  <a:srgbClr val="0000CC"/>
                </a:solidFill>
                <a:latin typeface="Calibri" pitchFamily="34" charset="0"/>
                <a:cs typeface="Times New Roman" pitchFamily="18" charset="0"/>
              </a:rPr>
              <a:t>3</a:t>
            </a:r>
            <a:r>
              <a:rPr lang="en-US" sz="2800">
                <a:solidFill>
                  <a:srgbClr val="0000CC"/>
                </a:solidFill>
                <a:latin typeface="Calibri" pitchFamily="34" charset="0"/>
                <a:cs typeface="Times New Roman" pitchFamily="18" charset="0"/>
              </a:rPr>
              <a:t>H</a:t>
            </a:r>
            <a:r>
              <a:rPr lang="en-US" sz="2800" baseline="-25000">
                <a:solidFill>
                  <a:srgbClr val="0000CC"/>
                </a:solidFill>
                <a:latin typeface="Calibri" pitchFamily="34" charset="0"/>
                <a:cs typeface="Times New Roman" pitchFamily="18" charset="0"/>
              </a:rPr>
              <a:t>6</a:t>
            </a:r>
            <a:r>
              <a:rPr lang="en-US" sz="2800">
                <a:solidFill>
                  <a:srgbClr val="0000CC"/>
                </a:solidFill>
                <a:latin typeface="Calibri" pitchFamily="34" charset="0"/>
                <a:cs typeface="Times New Roman" pitchFamily="18" charset="0"/>
              </a:rPr>
              <a:t>O</a:t>
            </a:r>
          </a:p>
        </p:txBody>
      </p:sp>
      <p:sp>
        <p:nvSpPr>
          <p:cNvPr id="7172" name="TextBox 2"/>
          <p:cNvSpPr txBox="1">
            <a:spLocks noChangeArrowheads="1"/>
          </p:cNvSpPr>
          <p:nvPr/>
        </p:nvSpPr>
        <p:spPr bwMode="auto">
          <a:xfrm>
            <a:off x="762000" y="1447800"/>
            <a:ext cx="5784850" cy="368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1 HNMR – 2.72 </a:t>
            </a:r>
            <a:r>
              <a:rPr lang="el-GR" sz="2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δ</a:t>
            </a:r>
            <a:r>
              <a:rPr lang="en-US" sz="2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 (quintet , J = 6 Hz 12mm) 2H</a:t>
            </a:r>
          </a:p>
          <a:p>
            <a:r>
              <a:rPr lang="en-US" sz="2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                   4.73 </a:t>
            </a:r>
            <a:r>
              <a:rPr lang="el-GR" sz="2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δ</a:t>
            </a:r>
            <a:r>
              <a:rPr lang="en-US" sz="2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 (triplet J = 6 Hz 23.5mm) 4H</a:t>
            </a:r>
          </a:p>
          <a:p>
            <a:r>
              <a:rPr lang="en-US" sz="2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Deduce the structure . Find intensities of lines signals.</a:t>
            </a:r>
          </a:p>
          <a:p>
            <a:endParaRPr lang="en-US" sz="2000">
              <a:solidFill>
                <a:srgbClr val="C00000"/>
              </a:solidFill>
              <a:latin typeface="Calibri" pitchFamily="34" charset="0"/>
              <a:cs typeface="Times New Roman" pitchFamily="18" charset="0"/>
            </a:endParaRPr>
          </a:p>
          <a:p>
            <a:r>
              <a:rPr lang="en-US" sz="2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Integration ratio</a:t>
            </a:r>
          </a:p>
          <a:p>
            <a:r>
              <a:rPr lang="en-US" sz="2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12 : 23.5  =  12 : 24  = 1 : 2</a:t>
            </a:r>
          </a:p>
          <a:p>
            <a:r>
              <a:rPr lang="en-US" sz="2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Total no. of protons are 6 = 2 : 4</a:t>
            </a:r>
          </a:p>
          <a:p>
            <a:r>
              <a:rPr lang="en-US" sz="2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Four protons (a) as triplet</a:t>
            </a:r>
          </a:p>
          <a:p>
            <a:r>
              <a:rPr lang="en-US" sz="2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Partner is CH</a:t>
            </a:r>
            <a:r>
              <a:rPr lang="en-US" sz="2000" baseline="-25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2</a:t>
            </a:r>
          </a:p>
          <a:p>
            <a:endParaRPr lang="en-US" sz="2000" baseline="-25000">
              <a:solidFill>
                <a:srgbClr val="C00000"/>
              </a:solidFill>
              <a:latin typeface="Calibri" pitchFamily="34" charset="0"/>
              <a:cs typeface="Times New Roman" pitchFamily="18" charset="0"/>
            </a:endParaRPr>
          </a:p>
          <a:p>
            <a:r>
              <a:rPr lang="en-US" sz="2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C</a:t>
            </a:r>
            <a:r>
              <a:rPr lang="en-US" sz="2000" u="sng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H</a:t>
            </a:r>
            <a:r>
              <a:rPr lang="en-US" sz="2000" baseline="-25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2</a:t>
            </a:r>
            <a:r>
              <a:rPr lang="en-US" sz="2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-C</a:t>
            </a:r>
            <a:r>
              <a:rPr lang="en-US" sz="2000" u="sng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H</a:t>
            </a:r>
            <a:r>
              <a:rPr lang="en-US" sz="2000" baseline="-25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2</a:t>
            </a:r>
            <a:r>
              <a:rPr lang="en-US" sz="2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-C</a:t>
            </a:r>
            <a:r>
              <a:rPr lang="en-US" sz="2000" u="sng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H</a:t>
            </a:r>
            <a:r>
              <a:rPr lang="en-US" sz="2000" baseline="-25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2</a:t>
            </a:r>
          </a:p>
          <a:p>
            <a:r>
              <a:rPr lang="en-US" sz="2000" baseline="-25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     </a:t>
            </a:r>
            <a:r>
              <a:rPr lang="en-US" sz="2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a       b      a</a:t>
            </a:r>
          </a:p>
        </p:txBody>
      </p:sp>
      <p:graphicFrame>
        <p:nvGraphicFramePr>
          <p:cNvPr id="7170" name="Object 2"/>
          <p:cNvGraphicFramePr>
            <a:graphicFrameLocks noChangeAspect="1"/>
          </p:cNvGraphicFramePr>
          <p:nvPr/>
        </p:nvGraphicFramePr>
        <p:xfrm>
          <a:off x="3536950" y="4343400"/>
          <a:ext cx="1644650" cy="884238"/>
        </p:xfrm>
        <a:graphic>
          <a:graphicData uri="http://schemas.openxmlformats.org/presentationml/2006/ole">
            <p:oleObj spid="_x0000_s7170" name="CS ChemDraw Drawing" r:id="rId3" imgW="947880" imgH="509040" progId="ChemDraw.Document.6.0">
              <p:embed/>
            </p:oleObj>
          </a:graphicData>
        </a:graphic>
      </p:graphicFrame>
      <p:sp>
        <p:nvSpPr>
          <p:cNvPr id="7173" name="TextBox 4"/>
          <p:cNvSpPr txBox="1">
            <a:spLocks noChangeArrowheads="1"/>
          </p:cNvSpPr>
          <p:nvPr/>
        </p:nvSpPr>
        <p:spPr bwMode="auto">
          <a:xfrm>
            <a:off x="1143000" y="5867400"/>
            <a:ext cx="59578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High strength instruments are preferred why 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extBox 1"/>
          <p:cNvSpPr txBox="1">
            <a:spLocks noChangeArrowheads="1"/>
          </p:cNvSpPr>
          <p:nvPr/>
        </p:nvSpPr>
        <p:spPr bwMode="auto">
          <a:xfrm>
            <a:off x="1020763" y="990600"/>
            <a:ext cx="7134225" cy="447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4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Br- CH</a:t>
            </a:r>
            <a:r>
              <a:rPr lang="en-US" sz="2400" baseline="-25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2</a:t>
            </a:r>
            <a:r>
              <a:rPr lang="en-US" sz="24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- CH</a:t>
            </a:r>
            <a:r>
              <a:rPr lang="en-US" sz="2400" baseline="-25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2</a:t>
            </a:r>
            <a:r>
              <a:rPr lang="en-US" sz="24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-CH</a:t>
            </a:r>
            <a:r>
              <a:rPr lang="en-US" sz="2400" baseline="-25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2</a:t>
            </a:r>
            <a:r>
              <a:rPr lang="en-US" sz="24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-</a:t>
            </a:r>
            <a:r>
              <a:rPr lang="az-Cyrl-AZ" sz="24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І</a:t>
            </a:r>
            <a:endParaRPr lang="en-US" sz="2400">
              <a:solidFill>
                <a:srgbClr val="C00000"/>
              </a:solidFill>
              <a:latin typeface="Calibri" pitchFamily="34" charset="0"/>
              <a:cs typeface="Times New Roman" pitchFamily="18" charset="0"/>
            </a:endParaRPr>
          </a:p>
          <a:p>
            <a:pPr algn="ctr"/>
            <a:r>
              <a:rPr lang="en-US" sz="24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     a       b      c</a:t>
            </a:r>
          </a:p>
          <a:p>
            <a:pPr algn="ctr">
              <a:lnSpc>
                <a:spcPct val="200000"/>
              </a:lnSpc>
            </a:pPr>
            <a:r>
              <a:rPr lang="en-US" sz="24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2.27 (quintet , H</a:t>
            </a:r>
            <a:r>
              <a:rPr lang="en-US" sz="2400" baseline="-25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b </a:t>
            </a:r>
            <a:r>
              <a:rPr lang="en-US" sz="24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J = 7Hz),  3.55(triplet, H</a:t>
            </a:r>
            <a:r>
              <a:rPr lang="en-US" sz="2400" baseline="-25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c </a:t>
            </a:r>
            <a:r>
              <a:rPr lang="en-US" sz="24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 J = 7Hz)</a:t>
            </a:r>
          </a:p>
          <a:p>
            <a:pPr algn="ctr">
              <a:lnSpc>
                <a:spcPct val="200000"/>
              </a:lnSpc>
            </a:pPr>
            <a:r>
              <a:rPr lang="en-US" sz="24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3.70(triplet, H</a:t>
            </a:r>
            <a:r>
              <a:rPr lang="en-US" sz="2400" baseline="-25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a</a:t>
            </a:r>
            <a:r>
              <a:rPr lang="en-US" sz="24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, J = 7Hz) </a:t>
            </a:r>
          </a:p>
          <a:p>
            <a:pPr algn="ctr">
              <a:lnSpc>
                <a:spcPct val="200000"/>
              </a:lnSpc>
            </a:pPr>
            <a:r>
              <a:rPr lang="en-US" sz="24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Find first line position on 40 MHz</a:t>
            </a:r>
          </a:p>
          <a:p>
            <a:pPr algn="ctr">
              <a:lnSpc>
                <a:spcPct val="200000"/>
              </a:lnSpc>
            </a:pPr>
            <a:r>
              <a:rPr lang="en-US" sz="24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3.7 x 40 = 148Hz                  3.55 x 40 = 142Hz</a:t>
            </a:r>
          </a:p>
          <a:p>
            <a:pPr algn="ctr">
              <a:lnSpc>
                <a:spcPct val="200000"/>
              </a:lnSpc>
            </a:pPr>
            <a:r>
              <a:rPr lang="en-US" sz="24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2.27 x 40 = 90.8=91Hz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0"/>
          <p:cNvGrpSpPr>
            <a:grpSpLocks/>
          </p:cNvGrpSpPr>
          <p:nvPr/>
        </p:nvGrpSpPr>
        <p:grpSpPr bwMode="auto">
          <a:xfrm>
            <a:off x="457200" y="1447800"/>
            <a:ext cx="915988" cy="1828800"/>
            <a:chOff x="1524000" y="610394"/>
            <a:chExt cx="915194" cy="1828800"/>
          </a:xfrm>
        </p:grpSpPr>
        <p:cxnSp>
          <p:nvCxnSpPr>
            <p:cNvPr id="8" name="Straight Connector 7"/>
            <p:cNvCxnSpPr/>
            <p:nvPr/>
          </p:nvCxnSpPr>
          <p:spPr>
            <a:xfrm rot="5400000" flipH="1" flipV="1">
              <a:off x="1067990" y="1523208"/>
              <a:ext cx="1827213" cy="1587"/>
            </a:xfrm>
            <a:prstGeom prst="line">
              <a:avLst/>
            </a:prstGeom>
            <a:ln w="28575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1980804" y="1370807"/>
              <a:ext cx="456804" cy="381000"/>
            </a:xfrm>
            <a:prstGeom prst="line">
              <a:avLst/>
            </a:prstGeom>
            <a:ln w="28575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0800000" flipV="1">
              <a:off x="1524000" y="1370807"/>
              <a:ext cx="456804" cy="381000"/>
            </a:xfrm>
            <a:prstGeom prst="line">
              <a:avLst/>
            </a:prstGeom>
            <a:ln w="28575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5400000">
              <a:off x="2095501" y="2095501"/>
              <a:ext cx="685800" cy="1587"/>
            </a:xfrm>
            <a:prstGeom prst="line">
              <a:avLst/>
            </a:prstGeom>
            <a:ln w="28575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5400000">
              <a:off x="1182686" y="2094708"/>
              <a:ext cx="684213" cy="1587"/>
            </a:xfrm>
            <a:prstGeom prst="line">
              <a:avLst/>
            </a:prstGeom>
            <a:ln w="28575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Group 21"/>
          <p:cNvGrpSpPr>
            <a:grpSpLocks/>
          </p:cNvGrpSpPr>
          <p:nvPr/>
        </p:nvGrpSpPr>
        <p:grpSpPr bwMode="auto">
          <a:xfrm>
            <a:off x="1828800" y="1447800"/>
            <a:ext cx="915988" cy="1828800"/>
            <a:chOff x="1524000" y="610394"/>
            <a:chExt cx="915194" cy="1828800"/>
          </a:xfrm>
        </p:grpSpPr>
        <p:cxnSp>
          <p:nvCxnSpPr>
            <p:cNvPr id="23" name="Straight Connector 22"/>
            <p:cNvCxnSpPr/>
            <p:nvPr/>
          </p:nvCxnSpPr>
          <p:spPr>
            <a:xfrm rot="5400000" flipH="1" flipV="1">
              <a:off x="1067990" y="1523208"/>
              <a:ext cx="1827213" cy="1587"/>
            </a:xfrm>
            <a:prstGeom prst="line">
              <a:avLst/>
            </a:prstGeom>
            <a:ln w="28575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>
              <a:off x="1980804" y="1370807"/>
              <a:ext cx="456804" cy="381000"/>
            </a:xfrm>
            <a:prstGeom prst="line">
              <a:avLst/>
            </a:prstGeom>
            <a:ln w="28575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0800000" flipV="1">
              <a:off x="1524000" y="1370807"/>
              <a:ext cx="456804" cy="381000"/>
            </a:xfrm>
            <a:prstGeom prst="line">
              <a:avLst/>
            </a:prstGeom>
            <a:ln w="28575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5400000">
              <a:off x="2095501" y="2095501"/>
              <a:ext cx="685800" cy="1587"/>
            </a:xfrm>
            <a:prstGeom prst="line">
              <a:avLst/>
            </a:prstGeom>
            <a:ln w="28575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5400000">
              <a:off x="1182686" y="2094708"/>
              <a:ext cx="684213" cy="1587"/>
            </a:xfrm>
            <a:prstGeom prst="line">
              <a:avLst/>
            </a:prstGeom>
            <a:ln w="28575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oup 27"/>
          <p:cNvGrpSpPr>
            <a:grpSpLocks/>
          </p:cNvGrpSpPr>
          <p:nvPr/>
        </p:nvGrpSpPr>
        <p:grpSpPr bwMode="auto">
          <a:xfrm>
            <a:off x="3581400" y="1425575"/>
            <a:ext cx="915988" cy="1828800"/>
            <a:chOff x="1524000" y="610394"/>
            <a:chExt cx="915194" cy="1828800"/>
          </a:xfrm>
        </p:grpSpPr>
        <p:cxnSp>
          <p:nvCxnSpPr>
            <p:cNvPr id="29" name="Straight Connector 28"/>
            <p:cNvCxnSpPr/>
            <p:nvPr/>
          </p:nvCxnSpPr>
          <p:spPr>
            <a:xfrm rot="5400000" flipH="1" flipV="1">
              <a:off x="1067990" y="1523208"/>
              <a:ext cx="1827213" cy="1587"/>
            </a:xfrm>
            <a:prstGeom prst="line">
              <a:avLst/>
            </a:prstGeom>
            <a:ln w="28575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>
              <a:off x="1980804" y="1370807"/>
              <a:ext cx="456804" cy="381000"/>
            </a:xfrm>
            <a:prstGeom prst="line">
              <a:avLst/>
            </a:prstGeom>
            <a:ln w="28575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10800000" flipV="1">
              <a:off x="1524000" y="1370807"/>
              <a:ext cx="456804" cy="381000"/>
            </a:xfrm>
            <a:prstGeom prst="line">
              <a:avLst/>
            </a:prstGeom>
            <a:ln w="28575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2095501" y="2095501"/>
              <a:ext cx="685800" cy="1587"/>
            </a:xfrm>
            <a:prstGeom prst="line">
              <a:avLst/>
            </a:prstGeom>
            <a:ln w="28575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5400000">
              <a:off x="1182686" y="2094708"/>
              <a:ext cx="684213" cy="1587"/>
            </a:xfrm>
            <a:prstGeom prst="line">
              <a:avLst/>
            </a:prstGeom>
            <a:ln w="28575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 33"/>
          <p:cNvGrpSpPr>
            <a:grpSpLocks/>
          </p:cNvGrpSpPr>
          <p:nvPr/>
        </p:nvGrpSpPr>
        <p:grpSpPr bwMode="auto">
          <a:xfrm>
            <a:off x="4953000" y="1425575"/>
            <a:ext cx="915988" cy="1828800"/>
            <a:chOff x="1524000" y="610394"/>
            <a:chExt cx="915194" cy="1828800"/>
          </a:xfrm>
        </p:grpSpPr>
        <p:cxnSp>
          <p:nvCxnSpPr>
            <p:cNvPr id="35" name="Straight Connector 34"/>
            <p:cNvCxnSpPr/>
            <p:nvPr/>
          </p:nvCxnSpPr>
          <p:spPr>
            <a:xfrm rot="5400000" flipH="1" flipV="1">
              <a:off x="1067990" y="1523208"/>
              <a:ext cx="1827213" cy="1587"/>
            </a:xfrm>
            <a:prstGeom prst="line">
              <a:avLst/>
            </a:prstGeom>
            <a:ln w="28575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>
              <a:off x="1980804" y="1370807"/>
              <a:ext cx="456804" cy="381000"/>
            </a:xfrm>
            <a:prstGeom prst="line">
              <a:avLst/>
            </a:prstGeom>
            <a:ln w="28575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0800000" flipV="1">
              <a:off x="1524000" y="1370807"/>
              <a:ext cx="456804" cy="381000"/>
            </a:xfrm>
            <a:prstGeom prst="line">
              <a:avLst/>
            </a:prstGeom>
            <a:ln w="28575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5400000">
              <a:off x="2095501" y="2095501"/>
              <a:ext cx="685800" cy="1587"/>
            </a:xfrm>
            <a:prstGeom prst="line">
              <a:avLst/>
            </a:prstGeom>
            <a:ln w="28575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5400000">
              <a:off x="1182686" y="2094708"/>
              <a:ext cx="684213" cy="1587"/>
            </a:xfrm>
            <a:prstGeom prst="line">
              <a:avLst/>
            </a:prstGeom>
            <a:ln w="28575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Group 39"/>
          <p:cNvGrpSpPr>
            <a:grpSpLocks/>
          </p:cNvGrpSpPr>
          <p:nvPr/>
        </p:nvGrpSpPr>
        <p:grpSpPr bwMode="auto">
          <a:xfrm>
            <a:off x="6477000" y="1425575"/>
            <a:ext cx="915988" cy="1828800"/>
            <a:chOff x="1524000" y="610394"/>
            <a:chExt cx="915194" cy="1828800"/>
          </a:xfrm>
        </p:grpSpPr>
        <p:cxnSp>
          <p:nvCxnSpPr>
            <p:cNvPr id="41" name="Straight Connector 40"/>
            <p:cNvCxnSpPr/>
            <p:nvPr/>
          </p:nvCxnSpPr>
          <p:spPr>
            <a:xfrm rot="5400000" flipH="1" flipV="1">
              <a:off x="1067990" y="1523208"/>
              <a:ext cx="1827213" cy="1587"/>
            </a:xfrm>
            <a:prstGeom prst="line">
              <a:avLst/>
            </a:prstGeom>
            <a:ln w="28575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>
              <a:off x="1980804" y="1370807"/>
              <a:ext cx="456804" cy="381000"/>
            </a:xfrm>
            <a:prstGeom prst="line">
              <a:avLst/>
            </a:prstGeom>
            <a:ln w="28575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10800000" flipV="1">
              <a:off x="1524000" y="1370807"/>
              <a:ext cx="456804" cy="381000"/>
            </a:xfrm>
            <a:prstGeom prst="line">
              <a:avLst/>
            </a:prstGeom>
            <a:ln w="28575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095501" y="2095501"/>
              <a:ext cx="685800" cy="1587"/>
            </a:xfrm>
            <a:prstGeom prst="line">
              <a:avLst/>
            </a:prstGeom>
            <a:ln w="28575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182686" y="2094708"/>
              <a:ext cx="684213" cy="1587"/>
            </a:xfrm>
            <a:prstGeom prst="line">
              <a:avLst/>
            </a:prstGeom>
            <a:ln w="28575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oup 45"/>
          <p:cNvGrpSpPr>
            <a:grpSpLocks/>
          </p:cNvGrpSpPr>
          <p:nvPr/>
        </p:nvGrpSpPr>
        <p:grpSpPr bwMode="auto">
          <a:xfrm>
            <a:off x="7772400" y="1425575"/>
            <a:ext cx="915988" cy="1828800"/>
            <a:chOff x="1524000" y="610394"/>
            <a:chExt cx="915194" cy="1828800"/>
          </a:xfrm>
        </p:grpSpPr>
        <p:cxnSp>
          <p:nvCxnSpPr>
            <p:cNvPr id="47" name="Straight Connector 46"/>
            <p:cNvCxnSpPr/>
            <p:nvPr/>
          </p:nvCxnSpPr>
          <p:spPr>
            <a:xfrm rot="5400000" flipH="1" flipV="1">
              <a:off x="1067990" y="1523208"/>
              <a:ext cx="1827213" cy="1587"/>
            </a:xfrm>
            <a:prstGeom prst="line">
              <a:avLst/>
            </a:prstGeom>
            <a:ln w="28575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>
              <a:off x="1980804" y="1370807"/>
              <a:ext cx="456804" cy="381000"/>
            </a:xfrm>
            <a:prstGeom prst="line">
              <a:avLst/>
            </a:prstGeom>
            <a:ln w="28575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0800000" flipV="1">
              <a:off x="1524000" y="1370807"/>
              <a:ext cx="456804" cy="381000"/>
            </a:xfrm>
            <a:prstGeom prst="line">
              <a:avLst/>
            </a:prstGeom>
            <a:ln w="28575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5400000">
              <a:off x="2095501" y="2095501"/>
              <a:ext cx="685800" cy="1587"/>
            </a:xfrm>
            <a:prstGeom prst="line">
              <a:avLst/>
            </a:prstGeom>
            <a:ln w="28575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5400000">
              <a:off x="1182686" y="2094708"/>
              <a:ext cx="684213" cy="1587"/>
            </a:xfrm>
            <a:prstGeom prst="line">
              <a:avLst/>
            </a:prstGeom>
            <a:ln w="28575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76" name="Straight Connector 75"/>
          <p:cNvCxnSpPr/>
          <p:nvPr/>
        </p:nvCxnSpPr>
        <p:spPr>
          <a:xfrm rot="5400000">
            <a:off x="1331913" y="4533900"/>
            <a:ext cx="3582988" cy="15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 rot="5400000">
            <a:off x="4381501" y="4457700"/>
            <a:ext cx="3581400" cy="31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922" name="TextBox 101"/>
          <p:cNvSpPr txBox="1">
            <a:spLocks noChangeArrowheads="1"/>
          </p:cNvSpPr>
          <p:nvPr/>
        </p:nvSpPr>
        <p:spPr bwMode="auto">
          <a:xfrm>
            <a:off x="623888" y="1143000"/>
            <a:ext cx="53498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latin typeface="Times New Roman" pitchFamily="18" charset="0"/>
                <a:cs typeface="Times New Roman" pitchFamily="18" charset="0"/>
              </a:rPr>
              <a:t>148</a:t>
            </a:r>
          </a:p>
        </p:txBody>
      </p:sp>
      <p:sp>
        <p:nvSpPr>
          <p:cNvPr id="38923" name="TextBox 102"/>
          <p:cNvSpPr txBox="1">
            <a:spLocks noChangeArrowheads="1"/>
          </p:cNvSpPr>
          <p:nvPr/>
        </p:nvSpPr>
        <p:spPr bwMode="auto">
          <a:xfrm>
            <a:off x="2011363" y="1123950"/>
            <a:ext cx="53498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latin typeface="Times New Roman" pitchFamily="18" charset="0"/>
                <a:cs typeface="Times New Roman" pitchFamily="18" charset="0"/>
              </a:rPr>
              <a:t>142</a:t>
            </a:r>
          </a:p>
        </p:txBody>
      </p:sp>
      <p:sp>
        <p:nvSpPr>
          <p:cNvPr id="38924" name="TextBox 103"/>
          <p:cNvSpPr txBox="1">
            <a:spLocks noChangeArrowheads="1"/>
          </p:cNvSpPr>
          <p:nvPr/>
        </p:nvSpPr>
        <p:spPr bwMode="auto">
          <a:xfrm>
            <a:off x="3771900" y="1120775"/>
            <a:ext cx="5349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latin typeface="Times New Roman" pitchFamily="18" charset="0"/>
                <a:cs typeface="Times New Roman" pitchFamily="18" charset="0"/>
              </a:rPr>
              <a:t>222</a:t>
            </a:r>
          </a:p>
        </p:txBody>
      </p:sp>
      <p:sp>
        <p:nvSpPr>
          <p:cNvPr id="38925" name="TextBox 104"/>
          <p:cNvSpPr txBox="1">
            <a:spLocks noChangeArrowheads="1"/>
          </p:cNvSpPr>
          <p:nvPr/>
        </p:nvSpPr>
        <p:spPr bwMode="auto">
          <a:xfrm>
            <a:off x="5146675" y="1120775"/>
            <a:ext cx="5349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latin typeface="Times New Roman" pitchFamily="18" charset="0"/>
                <a:cs typeface="Times New Roman" pitchFamily="18" charset="0"/>
              </a:rPr>
              <a:t>213</a:t>
            </a:r>
          </a:p>
        </p:txBody>
      </p:sp>
      <p:sp>
        <p:nvSpPr>
          <p:cNvPr id="38926" name="TextBox 105"/>
          <p:cNvSpPr txBox="1">
            <a:spLocks noChangeArrowheads="1"/>
          </p:cNvSpPr>
          <p:nvPr/>
        </p:nvSpPr>
        <p:spPr bwMode="auto">
          <a:xfrm>
            <a:off x="6667500" y="1128713"/>
            <a:ext cx="53498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latin typeface="Times New Roman" pitchFamily="18" charset="0"/>
                <a:cs typeface="Times New Roman" pitchFamily="18" charset="0"/>
              </a:rPr>
              <a:t>814</a:t>
            </a:r>
          </a:p>
        </p:txBody>
      </p:sp>
      <p:sp>
        <p:nvSpPr>
          <p:cNvPr id="38927" name="TextBox 106"/>
          <p:cNvSpPr txBox="1">
            <a:spLocks noChangeArrowheads="1"/>
          </p:cNvSpPr>
          <p:nvPr/>
        </p:nvSpPr>
        <p:spPr bwMode="auto">
          <a:xfrm>
            <a:off x="7962900" y="1120775"/>
            <a:ext cx="5349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latin typeface="Times New Roman" pitchFamily="18" charset="0"/>
                <a:cs typeface="Times New Roman" pitchFamily="18" charset="0"/>
              </a:rPr>
              <a:t>781</a:t>
            </a:r>
          </a:p>
        </p:txBody>
      </p:sp>
      <p:sp>
        <p:nvSpPr>
          <p:cNvPr id="38928" name="TextBox 107"/>
          <p:cNvSpPr txBox="1">
            <a:spLocks noChangeArrowheads="1"/>
          </p:cNvSpPr>
          <p:nvPr/>
        </p:nvSpPr>
        <p:spPr bwMode="auto">
          <a:xfrm>
            <a:off x="152400" y="3276600"/>
            <a:ext cx="9161463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b="1">
                <a:latin typeface="Times New Roman" pitchFamily="18" charset="0"/>
                <a:cs typeface="Times New Roman" pitchFamily="18" charset="0"/>
              </a:rPr>
              <a:t>155     148   141    149    142   135      229    222   215   220   213   206       821   814   807  788   7 81  774</a:t>
            </a:r>
          </a:p>
        </p:txBody>
      </p:sp>
      <p:grpSp>
        <p:nvGrpSpPr>
          <p:cNvPr id="9" name="Group 138"/>
          <p:cNvGrpSpPr>
            <a:grpSpLocks/>
          </p:cNvGrpSpPr>
          <p:nvPr/>
        </p:nvGrpSpPr>
        <p:grpSpPr bwMode="auto">
          <a:xfrm>
            <a:off x="160338" y="3962400"/>
            <a:ext cx="2963862" cy="2074863"/>
            <a:chOff x="160360" y="3962400"/>
            <a:chExt cx="2963840" cy="2074924"/>
          </a:xfrm>
        </p:grpSpPr>
        <p:grpSp>
          <p:nvGrpSpPr>
            <p:cNvPr id="11" name="Group 117"/>
            <p:cNvGrpSpPr>
              <a:grpSpLocks/>
            </p:cNvGrpSpPr>
            <p:nvPr/>
          </p:nvGrpSpPr>
          <p:grpSpPr bwMode="auto">
            <a:xfrm>
              <a:off x="160360" y="4359336"/>
              <a:ext cx="2887640" cy="1677988"/>
              <a:chOff x="160360" y="3581400"/>
              <a:chExt cx="2887640" cy="1677988"/>
            </a:xfrm>
          </p:grpSpPr>
          <p:cxnSp>
            <p:nvCxnSpPr>
              <p:cNvPr id="58" name="Straight Connector 57"/>
              <p:cNvCxnSpPr/>
              <p:nvPr/>
            </p:nvCxnSpPr>
            <p:spPr>
              <a:xfrm rot="5400000">
                <a:off x="-115087" y="4761691"/>
                <a:ext cx="990629" cy="1587"/>
              </a:xfrm>
              <a:prstGeom prst="line">
                <a:avLst/>
              </a:prstGeom>
              <a:ln w="28575"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/>
              <p:cNvCxnSpPr/>
              <p:nvPr/>
            </p:nvCxnSpPr>
            <p:spPr>
              <a:xfrm>
                <a:off x="381020" y="5257800"/>
                <a:ext cx="2666981" cy="1588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1"/>
              <p:cNvCxnSpPr/>
              <p:nvPr/>
            </p:nvCxnSpPr>
            <p:spPr>
              <a:xfrm rot="5400000">
                <a:off x="457190" y="4419576"/>
                <a:ext cx="1674861" cy="1587"/>
              </a:xfrm>
              <a:prstGeom prst="line">
                <a:avLst/>
              </a:prstGeom>
              <a:ln w="28575"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Straight Connector 63"/>
              <p:cNvCxnSpPr/>
              <p:nvPr/>
            </p:nvCxnSpPr>
            <p:spPr>
              <a:xfrm rot="5400000">
                <a:off x="723901" y="4762486"/>
                <a:ext cx="989041" cy="1587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Straight Connector 67"/>
              <p:cNvCxnSpPr/>
              <p:nvPr/>
            </p:nvCxnSpPr>
            <p:spPr>
              <a:xfrm rot="5400000">
                <a:off x="1142191" y="4418781"/>
                <a:ext cx="1676449" cy="1587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Straight Connector 70"/>
              <p:cNvCxnSpPr/>
              <p:nvPr/>
            </p:nvCxnSpPr>
            <p:spPr>
              <a:xfrm rot="5400000">
                <a:off x="1562095" y="4762486"/>
                <a:ext cx="989041" cy="1587"/>
              </a:xfrm>
              <a:prstGeom prst="line">
                <a:avLst/>
              </a:prstGeom>
              <a:ln w="28575"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Straight Connector 72"/>
              <p:cNvCxnSpPr/>
              <p:nvPr/>
            </p:nvCxnSpPr>
            <p:spPr>
              <a:xfrm rot="5400000">
                <a:off x="2285988" y="4724384"/>
                <a:ext cx="1065243" cy="1587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975" name="TextBox 108"/>
              <p:cNvSpPr txBox="1">
                <a:spLocks noChangeArrowheads="1"/>
              </p:cNvSpPr>
              <p:nvPr/>
            </p:nvSpPr>
            <p:spPr bwMode="auto">
              <a:xfrm>
                <a:off x="160360" y="3927144"/>
                <a:ext cx="530915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b="1">
                    <a:latin typeface="Times New Roman" pitchFamily="18" charset="0"/>
                    <a:cs typeface="Times New Roman" pitchFamily="18" charset="0"/>
                  </a:rPr>
                  <a:t>155</a:t>
                </a:r>
                <a:endParaRPr lang="en-US">
                  <a:latin typeface="Calibri" pitchFamily="34" charset="0"/>
                </a:endParaRPr>
              </a:p>
            </p:txBody>
          </p:sp>
          <p:sp>
            <p:nvSpPr>
              <p:cNvPr id="38976" name="TextBox 116"/>
              <p:cNvSpPr txBox="1">
                <a:spLocks noChangeArrowheads="1"/>
              </p:cNvSpPr>
              <p:nvPr/>
            </p:nvSpPr>
            <p:spPr bwMode="auto">
              <a:xfrm>
                <a:off x="723328" y="4181896"/>
                <a:ext cx="530915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b="1">
                    <a:latin typeface="Times New Roman" pitchFamily="18" charset="0"/>
                    <a:cs typeface="Times New Roman" pitchFamily="18" charset="0"/>
                  </a:rPr>
                  <a:t>149</a:t>
                </a:r>
                <a:endParaRPr lang="en-US">
                  <a:latin typeface="Calibri" pitchFamily="34" charset="0"/>
                </a:endParaRPr>
              </a:p>
            </p:txBody>
          </p:sp>
        </p:grpSp>
        <p:sp>
          <p:nvSpPr>
            <p:cNvPr id="38964" name="TextBox 118"/>
            <p:cNvSpPr txBox="1">
              <a:spLocks noChangeArrowheads="1"/>
            </p:cNvSpPr>
            <p:nvPr/>
          </p:nvSpPr>
          <p:spPr bwMode="auto">
            <a:xfrm>
              <a:off x="990600" y="3962400"/>
              <a:ext cx="530915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b="1">
                  <a:latin typeface="Times New Roman" pitchFamily="18" charset="0"/>
                  <a:cs typeface="Times New Roman" pitchFamily="18" charset="0"/>
                </a:rPr>
                <a:t>148</a:t>
              </a:r>
              <a:endParaRPr lang="en-US">
                <a:latin typeface="Calibri" pitchFamily="34" charset="0"/>
              </a:endParaRPr>
            </a:p>
          </p:txBody>
        </p:sp>
        <p:sp>
          <p:nvSpPr>
            <p:cNvPr id="38965" name="TextBox 119"/>
            <p:cNvSpPr txBox="1">
              <a:spLocks noChangeArrowheads="1"/>
            </p:cNvSpPr>
            <p:nvPr/>
          </p:nvSpPr>
          <p:spPr bwMode="auto">
            <a:xfrm>
              <a:off x="1676400" y="4038600"/>
              <a:ext cx="530915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b="1">
                  <a:latin typeface="Times New Roman" pitchFamily="18" charset="0"/>
                  <a:cs typeface="Times New Roman" pitchFamily="18" charset="0"/>
                </a:rPr>
                <a:t>142</a:t>
              </a:r>
              <a:endParaRPr lang="en-US">
                <a:latin typeface="Calibri" pitchFamily="34" charset="0"/>
              </a:endParaRPr>
            </a:p>
          </p:txBody>
        </p:sp>
        <p:sp>
          <p:nvSpPr>
            <p:cNvPr id="38966" name="TextBox 120"/>
            <p:cNvSpPr txBox="1">
              <a:spLocks noChangeArrowheads="1"/>
            </p:cNvSpPr>
            <p:nvPr/>
          </p:nvSpPr>
          <p:spPr bwMode="auto">
            <a:xfrm>
              <a:off x="1828800" y="4648200"/>
              <a:ext cx="646331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b="1">
                  <a:latin typeface="Times New Roman" pitchFamily="18" charset="0"/>
                  <a:cs typeface="Times New Roman" pitchFamily="18" charset="0"/>
                </a:rPr>
                <a:t> 141 </a:t>
              </a:r>
              <a:endParaRPr lang="en-US">
                <a:latin typeface="Calibri" pitchFamily="34" charset="0"/>
              </a:endParaRPr>
            </a:p>
          </p:txBody>
        </p:sp>
        <p:sp>
          <p:nvSpPr>
            <p:cNvPr id="38967" name="TextBox 121"/>
            <p:cNvSpPr txBox="1">
              <a:spLocks noChangeArrowheads="1"/>
            </p:cNvSpPr>
            <p:nvPr/>
          </p:nvSpPr>
          <p:spPr bwMode="auto">
            <a:xfrm>
              <a:off x="2593285" y="4659868"/>
              <a:ext cx="530915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b="1">
                  <a:latin typeface="Times New Roman" pitchFamily="18" charset="0"/>
                  <a:cs typeface="Times New Roman" pitchFamily="18" charset="0"/>
                </a:rPr>
                <a:t>135</a:t>
              </a:r>
              <a:endParaRPr lang="en-US">
                <a:latin typeface="Calibri" pitchFamily="34" charset="0"/>
              </a:endParaRPr>
            </a:p>
          </p:txBody>
        </p:sp>
      </p:grpSp>
      <p:grpSp>
        <p:nvGrpSpPr>
          <p:cNvPr id="13" name="Group 139"/>
          <p:cNvGrpSpPr>
            <a:grpSpLocks/>
          </p:cNvGrpSpPr>
          <p:nvPr/>
        </p:nvGrpSpPr>
        <p:grpSpPr bwMode="auto">
          <a:xfrm>
            <a:off x="3124200" y="4008438"/>
            <a:ext cx="3027363" cy="2011362"/>
            <a:chOff x="3124200" y="4009032"/>
            <a:chExt cx="3027023" cy="2010768"/>
          </a:xfrm>
        </p:grpSpPr>
        <p:grpSp>
          <p:nvGrpSpPr>
            <p:cNvPr id="15" name="Group 99"/>
            <p:cNvGrpSpPr>
              <a:grpSpLocks/>
            </p:cNvGrpSpPr>
            <p:nvPr/>
          </p:nvGrpSpPr>
          <p:grpSpPr bwMode="auto">
            <a:xfrm>
              <a:off x="3276600" y="4341812"/>
              <a:ext cx="2667000" cy="1677988"/>
              <a:chOff x="3276600" y="3581400"/>
              <a:chExt cx="2667000" cy="1677988"/>
            </a:xfrm>
          </p:grpSpPr>
          <p:cxnSp>
            <p:nvCxnSpPr>
              <p:cNvPr id="80" name="Straight Connector 79"/>
              <p:cNvCxnSpPr/>
              <p:nvPr/>
            </p:nvCxnSpPr>
            <p:spPr>
              <a:xfrm>
                <a:off x="3276583" y="5257801"/>
                <a:ext cx="2666700" cy="1587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Straight Connector 80"/>
              <p:cNvCxnSpPr/>
              <p:nvPr/>
            </p:nvCxnSpPr>
            <p:spPr>
              <a:xfrm rot="5400000">
                <a:off x="2820326" y="4723765"/>
                <a:ext cx="1066485" cy="1588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" name="Straight Connector 81"/>
              <p:cNvCxnSpPr/>
              <p:nvPr/>
            </p:nvCxnSpPr>
            <p:spPr>
              <a:xfrm rot="5400000">
                <a:off x="3277530" y="4419055"/>
                <a:ext cx="1675905" cy="1588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" name="Straight Connector 82"/>
              <p:cNvCxnSpPr/>
              <p:nvPr/>
            </p:nvCxnSpPr>
            <p:spPr>
              <a:xfrm rot="5400000">
                <a:off x="4420346" y="4723765"/>
                <a:ext cx="1066485" cy="1588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Straight Connector 83"/>
              <p:cNvCxnSpPr/>
              <p:nvPr/>
            </p:nvCxnSpPr>
            <p:spPr>
              <a:xfrm rot="5400000">
                <a:off x="5334643" y="4723765"/>
                <a:ext cx="1066485" cy="1588"/>
              </a:xfrm>
              <a:prstGeom prst="line">
                <a:avLst/>
              </a:prstGeom>
              <a:ln w="28575">
                <a:solidFill>
                  <a:srgbClr val="0000CC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" name="Straight Connector 84"/>
              <p:cNvCxnSpPr/>
              <p:nvPr/>
            </p:nvCxnSpPr>
            <p:spPr>
              <a:xfrm rot="5400000">
                <a:off x="4191827" y="4419055"/>
                <a:ext cx="1675905" cy="1588"/>
              </a:xfrm>
              <a:prstGeom prst="line">
                <a:avLst/>
              </a:prstGeom>
              <a:ln w="28575">
                <a:solidFill>
                  <a:srgbClr val="0000CC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Straight Connector 85"/>
              <p:cNvCxnSpPr/>
              <p:nvPr/>
            </p:nvCxnSpPr>
            <p:spPr>
              <a:xfrm rot="5400000">
                <a:off x="3658432" y="4723765"/>
                <a:ext cx="1066485" cy="1588"/>
              </a:xfrm>
              <a:prstGeom prst="line">
                <a:avLst/>
              </a:prstGeom>
              <a:ln w="28575">
                <a:solidFill>
                  <a:srgbClr val="0000CC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8950" name="TextBox 123"/>
            <p:cNvSpPr txBox="1">
              <a:spLocks noChangeArrowheads="1"/>
            </p:cNvSpPr>
            <p:nvPr/>
          </p:nvSpPr>
          <p:spPr bwMode="auto">
            <a:xfrm>
              <a:off x="3124200" y="4659868"/>
              <a:ext cx="530915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b="1">
                  <a:latin typeface="Times New Roman" pitchFamily="18" charset="0"/>
                  <a:cs typeface="Times New Roman" pitchFamily="18" charset="0"/>
                </a:rPr>
                <a:t>229</a:t>
              </a:r>
              <a:endParaRPr lang="en-US">
                <a:latin typeface="Calibri" pitchFamily="34" charset="0"/>
              </a:endParaRPr>
            </a:p>
          </p:txBody>
        </p:sp>
        <p:sp>
          <p:nvSpPr>
            <p:cNvPr id="38951" name="TextBox 125"/>
            <p:cNvSpPr txBox="1">
              <a:spLocks noChangeArrowheads="1"/>
            </p:cNvSpPr>
            <p:nvPr/>
          </p:nvSpPr>
          <p:spPr bwMode="auto">
            <a:xfrm>
              <a:off x="3858904" y="4009032"/>
              <a:ext cx="530915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b="1">
                  <a:latin typeface="Times New Roman" pitchFamily="18" charset="0"/>
                  <a:cs typeface="Times New Roman" pitchFamily="18" charset="0"/>
                </a:rPr>
                <a:t>222</a:t>
              </a:r>
              <a:endParaRPr lang="en-US">
                <a:latin typeface="Calibri" pitchFamily="34" charset="0"/>
              </a:endParaRPr>
            </a:p>
          </p:txBody>
        </p:sp>
        <p:sp>
          <p:nvSpPr>
            <p:cNvPr id="38952" name="TextBox 127"/>
            <p:cNvSpPr txBox="1">
              <a:spLocks noChangeArrowheads="1"/>
            </p:cNvSpPr>
            <p:nvPr/>
          </p:nvSpPr>
          <p:spPr bwMode="auto">
            <a:xfrm>
              <a:off x="4498285" y="5040868"/>
              <a:ext cx="530915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b="1">
                  <a:latin typeface="Times New Roman" pitchFamily="18" charset="0"/>
                  <a:cs typeface="Times New Roman" pitchFamily="18" charset="0"/>
                </a:rPr>
                <a:t>215</a:t>
              </a:r>
              <a:endParaRPr lang="en-US">
                <a:latin typeface="Calibri" pitchFamily="34" charset="0"/>
              </a:endParaRPr>
            </a:p>
          </p:txBody>
        </p:sp>
        <p:sp>
          <p:nvSpPr>
            <p:cNvPr id="38953" name="TextBox 128"/>
            <p:cNvSpPr txBox="1">
              <a:spLocks noChangeArrowheads="1"/>
            </p:cNvSpPr>
            <p:nvPr/>
          </p:nvSpPr>
          <p:spPr bwMode="auto">
            <a:xfrm>
              <a:off x="4038600" y="4659868"/>
              <a:ext cx="530915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b="1">
                  <a:latin typeface="Times New Roman" pitchFamily="18" charset="0"/>
                  <a:cs typeface="Times New Roman" pitchFamily="18" charset="0"/>
                </a:rPr>
                <a:t>220</a:t>
              </a:r>
              <a:endParaRPr lang="en-US">
                <a:latin typeface="Calibri" pitchFamily="34" charset="0"/>
              </a:endParaRPr>
            </a:p>
          </p:txBody>
        </p:sp>
        <p:sp>
          <p:nvSpPr>
            <p:cNvPr id="38954" name="TextBox 129"/>
            <p:cNvSpPr txBox="1">
              <a:spLocks noChangeArrowheads="1"/>
            </p:cNvSpPr>
            <p:nvPr/>
          </p:nvSpPr>
          <p:spPr bwMode="auto">
            <a:xfrm>
              <a:off x="4800600" y="4050268"/>
              <a:ext cx="530915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b="1">
                  <a:latin typeface="Times New Roman" pitchFamily="18" charset="0"/>
                  <a:cs typeface="Times New Roman" pitchFamily="18" charset="0"/>
                </a:rPr>
                <a:t>213</a:t>
              </a:r>
              <a:endParaRPr lang="en-US">
                <a:latin typeface="Calibri" pitchFamily="34" charset="0"/>
              </a:endParaRPr>
            </a:p>
          </p:txBody>
        </p:sp>
        <p:sp>
          <p:nvSpPr>
            <p:cNvPr id="38955" name="TextBox 130"/>
            <p:cNvSpPr txBox="1">
              <a:spLocks noChangeArrowheads="1"/>
            </p:cNvSpPr>
            <p:nvPr/>
          </p:nvSpPr>
          <p:spPr bwMode="auto">
            <a:xfrm>
              <a:off x="5562600" y="4659868"/>
              <a:ext cx="588623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b="1">
                  <a:latin typeface="Times New Roman" pitchFamily="18" charset="0"/>
                  <a:cs typeface="Times New Roman" pitchFamily="18" charset="0"/>
                </a:rPr>
                <a:t> 206</a:t>
              </a:r>
              <a:endParaRPr lang="en-US">
                <a:latin typeface="Calibri" pitchFamily="34" charset="0"/>
              </a:endParaRPr>
            </a:p>
          </p:txBody>
        </p:sp>
      </p:grpSp>
      <p:grpSp>
        <p:nvGrpSpPr>
          <p:cNvPr id="16" name="Group 140"/>
          <p:cNvGrpSpPr>
            <a:grpSpLocks/>
          </p:cNvGrpSpPr>
          <p:nvPr/>
        </p:nvGrpSpPr>
        <p:grpSpPr bwMode="auto">
          <a:xfrm>
            <a:off x="6103938" y="4038600"/>
            <a:ext cx="2852737" cy="1981200"/>
            <a:chOff x="6103960" y="4038600"/>
            <a:chExt cx="2853015" cy="1981200"/>
          </a:xfrm>
        </p:grpSpPr>
        <p:grpSp>
          <p:nvGrpSpPr>
            <p:cNvPr id="17" name="Group 100"/>
            <p:cNvGrpSpPr>
              <a:grpSpLocks/>
            </p:cNvGrpSpPr>
            <p:nvPr/>
          </p:nvGrpSpPr>
          <p:grpSpPr bwMode="auto">
            <a:xfrm>
              <a:off x="6248400" y="4341812"/>
              <a:ext cx="2667000" cy="1677988"/>
              <a:chOff x="6248400" y="3581400"/>
              <a:chExt cx="2667000" cy="1677988"/>
            </a:xfrm>
          </p:grpSpPr>
          <p:cxnSp>
            <p:nvCxnSpPr>
              <p:cNvPr id="88" name="Straight Connector 87"/>
              <p:cNvCxnSpPr/>
              <p:nvPr/>
            </p:nvCxnSpPr>
            <p:spPr>
              <a:xfrm>
                <a:off x="6248436" y="5257801"/>
                <a:ext cx="2667260" cy="1587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" name="Straight Connector 88"/>
              <p:cNvCxnSpPr/>
              <p:nvPr/>
            </p:nvCxnSpPr>
            <p:spPr>
              <a:xfrm rot="5400000">
                <a:off x="6706527" y="4723607"/>
                <a:ext cx="1066800" cy="1588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" name="Straight Connector 89"/>
              <p:cNvCxnSpPr/>
              <p:nvPr/>
            </p:nvCxnSpPr>
            <p:spPr>
              <a:xfrm rot="5400000">
                <a:off x="5715830" y="4723607"/>
                <a:ext cx="1066800" cy="1588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Straight Connector 90"/>
              <p:cNvCxnSpPr/>
              <p:nvPr/>
            </p:nvCxnSpPr>
            <p:spPr>
              <a:xfrm rot="5400000">
                <a:off x="7191555" y="4724401"/>
                <a:ext cx="1065213" cy="1587"/>
              </a:xfrm>
              <a:prstGeom prst="line">
                <a:avLst/>
              </a:prstGeom>
              <a:ln w="28575"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Straight Connector 91"/>
              <p:cNvCxnSpPr/>
              <p:nvPr/>
            </p:nvCxnSpPr>
            <p:spPr>
              <a:xfrm rot="5400000">
                <a:off x="8152881" y="4723607"/>
                <a:ext cx="1066800" cy="1587"/>
              </a:xfrm>
              <a:prstGeom prst="line">
                <a:avLst/>
              </a:prstGeom>
              <a:ln w="28575"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" name="Straight Connector 96"/>
              <p:cNvCxnSpPr/>
              <p:nvPr/>
            </p:nvCxnSpPr>
            <p:spPr>
              <a:xfrm rot="5400000">
                <a:off x="5916698" y="4419601"/>
                <a:ext cx="1676400" cy="0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" name="Straight Connector 97"/>
              <p:cNvCxnSpPr/>
              <p:nvPr/>
            </p:nvCxnSpPr>
            <p:spPr>
              <a:xfrm rot="5400000">
                <a:off x="7370196" y="4418807"/>
                <a:ext cx="1676400" cy="1588"/>
              </a:xfrm>
              <a:prstGeom prst="line">
                <a:avLst/>
              </a:prstGeom>
              <a:ln w="28575"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8936" name="TextBox 132"/>
            <p:cNvSpPr txBox="1">
              <a:spLocks noChangeArrowheads="1"/>
            </p:cNvSpPr>
            <p:nvPr/>
          </p:nvSpPr>
          <p:spPr bwMode="auto">
            <a:xfrm>
              <a:off x="6103960" y="4632280"/>
              <a:ext cx="530915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b="1">
                  <a:latin typeface="Times New Roman" pitchFamily="18" charset="0"/>
                  <a:cs typeface="Times New Roman" pitchFamily="18" charset="0"/>
                </a:rPr>
                <a:t>821</a:t>
              </a:r>
              <a:endParaRPr lang="en-US">
                <a:latin typeface="Calibri" pitchFamily="34" charset="0"/>
              </a:endParaRPr>
            </a:p>
          </p:txBody>
        </p:sp>
        <p:sp>
          <p:nvSpPr>
            <p:cNvPr id="38937" name="TextBox 133"/>
            <p:cNvSpPr txBox="1">
              <a:spLocks noChangeArrowheads="1"/>
            </p:cNvSpPr>
            <p:nvPr/>
          </p:nvSpPr>
          <p:spPr bwMode="auto">
            <a:xfrm>
              <a:off x="6477000" y="4038600"/>
              <a:ext cx="530915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b="1">
                  <a:latin typeface="Times New Roman" pitchFamily="18" charset="0"/>
                  <a:cs typeface="Times New Roman" pitchFamily="18" charset="0"/>
                </a:rPr>
                <a:t>814</a:t>
              </a:r>
              <a:endParaRPr lang="en-US">
                <a:latin typeface="Calibri" pitchFamily="34" charset="0"/>
              </a:endParaRPr>
            </a:p>
          </p:txBody>
        </p:sp>
        <p:sp>
          <p:nvSpPr>
            <p:cNvPr id="38938" name="TextBox 134"/>
            <p:cNvSpPr txBox="1">
              <a:spLocks noChangeArrowheads="1"/>
            </p:cNvSpPr>
            <p:nvPr/>
          </p:nvSpPr>
          <p:spPr bwMode="auto">
            <a:xfrm>
              <a:off x="6934200" y="4659868"/>
              <a:ext cx="530915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b="1">
                  <a:latin typeface="Times New Roman" pitchFamily="18" charset="0"/>
                  <a:cs typeface="Times New Roman" pitchFamily="18" charset="0"/>
                </a:rPr>
                <a:t>807</a:t>
              </a:r>
              <a:endParaRPr lang="en-US">
                <a:latin typeface="Calibri" pitchFamily="34" charset="0"/>
              </a:endParaRPr>
            </a:p>
          </p:txBody>
        </p:sp>
        <p:sp>
          <p:nvSpPr>
            <p:cNvPr id="38939" name="TextBox 135"/>
            <p:cNvSpPr txBox="1">
              <a:spLocks noChangeArrowheads="1"/>
            </p:cNvSpPr>
            <p:nvPr/>
          </p:nvSpPr>
          <p:spPr bwMode="auto">
            <a:xfrm>
              <a:off x="7453952" y="4667536"/>
              <a:ext cx="530915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b="1">
                  <a:latin typeface="Times New Roman" pitchFamily="18" charset="0"/>
                  <a:cs typeface="Times New Roman" pitchFamily="18" charset="0"/>
                </a:rPr>
                <a:t>788</a:t>
              </a:r>
              <a:endParaRPr lang="en-US">
                <a:latin typeface="Calibri" pitchFamily="34" charset="0"/>
              </a:endParaRPr>
            </a:p>
          </p:txBody>
        </p:sp>
        <p:sp>
          <p:nvSpPr>
            <p:cNvPr id="38940" name="TextBox 136"/>
            <p:cNvSpPr txBox="1">
              <a:spLocks noChangeArrowheads="1"/>
            </p:cNvSpPr>
            <p:nvPr/>
          </p:nvSpPr>
          <p:spPr bwMode="auto">
            <a:xfrm>
              <a:off x="7897504" y="4044288"/>
              <a:ext cx="588623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b="1">
                  <a:latin typeface="Times New Roman" pitchFamily="18" charset="0"/>
                  <a:cs typeface="Times New Roman" pitchFamily="18" charset="0"/>
                </a:rPr>
                <a:t>7 81</a:t>
              </a:r>
              <a:endParaRPr lang="en-US">
                <a:latin typeface="Calibri" pitchFamily="34" charset="0"/>
              </a:endParaRPr>
            </a:p>
          </p:txBody>
        </p:sp>
        <p:sp>
          <p:nvSpPr>
            <p:cNvPr id="38941" name="TextBox 137"/>
            <p:cNvSpPr txBox="1">
              <a:spLocks noChangeArrowheads="1"/>
            </p:cNvSpPr>
            <p:nvPr/>
          </p:nvSpPr>
          <p:spPr bwMode="auto">
            <a:xfrm>
              <a:off x="8368352" y="4653888"/>
              <a:ext cx="588623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b="1">
                  <a:latin typeface="Times New Roman" pitchFamily="18" charset="0"/>
                  <a:cs typeface="Times New Roman" pitchFamily="18" charset="0"/>
                </a:rPr>
                <a:t>7 81</a:t>
              </a:r>
              <a:endParaRPr lang="en-US">
                <a:latin typeface="Calibri" pitchFamily="34" charset="0"/>
              </a:endParaRPr>
            </a:p>
          </p:txBody>
        </p:sp>
      </p:grpSp>
      <p:sp>
        <p:nvSpPr>
          <p:cNvPr id="38932" name="TextBox 92"/>
          <p:cNvSpPr txBox="1">
            <a:spLocks noChangeArrowheads="1"/>
          </p:cNvSpPr>
          <p:nvPr/>
        </p:nvSpPr>
        <p:spPr bwMode="auto">
          <a:xfrm>
            <a:off x="1143000" y="1600200"/>
            <a:ext cx="8905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Times New Roman" pitchFamily="18" charset="0"/>
                <a:cs typeface="Times New Roman" pitchFamily="18" charset="0"/>
              </a:rPr>
              <a:t>40MHz</a:t>
            </a:r>
          </a:p>
        </p:txBody>
      </p:sp>
      <p:sp>
        <p:nvSpPr>
          <p:cNvPr id="38933" name="TextBox 93"/>
          <p:cNvSpPr txBox="1">
            <a:spLocks noChangeArrowheads="1"/>
          </p:cNvSpPr>
          <p:nvPr/>
        </p:nvSpPr>
        <p:spPr bwMode="auto">
          <a:xfrm>
            <a:off x="4267200" y="1676400"/>
            <a:ext cx="8905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Times New Roman" pitchFamily="18" charset="0"/>
                <a:cs typeface="Times New Roman" pitchFamily="18" charset="0"/>
              </a:rPr>
              <a:t>60MHz</a:t>
            </a:r>
          </a:p>
        </p:txBody>
      </p:sp>
      <p:sp>
        <p:nvSpPr>
          <p:cNvPr id="38934" name="TextBox 94"/>
          <p:cNvSpPr txBox="1">
            <a:spLocks noChangeArrowheads="1"/>
          </p:cNvSpPr>
          <p:nvPr/>
        </p:nvSpPr>
        <p:spPr bwMode="auto">
          <a:xfrm>
            <a:off x="7086600" y="1676400"/>
            <a:ext cx="10048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Times New Roman" pitchFamily="18" charset="0"/>
                <a:cs typeface="Times New Roman" pitchFamily="18" charset="0"/>
              </a:rPr>
              <a:t>220MHz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Box 135"/>
          <p:cNvSpPr txBox="1">
            <a:spLocks noChangeArrowheads="1"/>
          </p:cNvSpPr>
          <p:nvPr/>
        </p:nvSpPr>
        <p:spPr bwMode="auto">
          <a:xfrm>
            <a:off x="457200" y="609600"/>
            <a:ext cx="5664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When J is same no. of lines are reduced   (J =7 Hz)</a:t>
            </a:r>
          </a:p>
        </p:txBody>
      </p:sp>
      <p:grpSp>
        <p:nvGrpSpPr>
          <p:cNvPr id="2" name="Group 146"/>
          <p:cNvGrpSpPr>
            <a:grpSpLocks/>
          </p:cNvGrpSpPr>
          <p:nvPr/>
        </p:nvGrpSpPr>
        <p:grpSpPr bwMode="auto">
          <a:xfrm>
            <a:off x="533400" y="1600200"/>
            <a:ext cx="3732213" cy="3690938"/>
            <a:chOff x="533400" y="1600200"/>
            <a:chExt cx="3732803" cy="3691354"/>
          </a:xfrm>
        </p:grpSpPr>
        <p:grpSp>
          <p:nvGrpSpPr>
            <p:cNvPr id="3" name="Group 132"/>
            <p:cNvGrpSpPr>
              <a:grpSpLocks/>
            </p:cNvGrpSpPr>
            <p:nvPr/>
          </p:nvGrpSpPr>
          <p:grpSpPr bwMode="auto">
            <a:xfrm>
              <a:off x="914400" y="1981200"/>
              <a:ext cx="3049588" cy="2973388"/>
              <a:chOff x="837406" y="1371600"/>
              <a:chExt cx="3049588" cy="2973388"/>
            </a:xfrm>
          </p:grpSpPr>
          <p:cxnSp>
            <p:nvCxnSpPr>
              <p:cNvPr id="4" name="Straight Connector 3"/>
              <p:cNvCxnSpPr/>
              <p:nvPr/>
            </p:nvCxnSpPr>
            <p:spPr>
              <a:xfrm rot="5400000">
                <a:off x="876434" y="2856916"/>
                <a:ext cx="2972135" cy="1588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" name="Straight Connector 5"/>
              <p:cNvCxnSpPr/>
              <p:nvPr/>
            </p:nvCxnSpPr>
            <p:spPr>
              <a:xfrm rot="5400000">
                <a:off x="2362518" y="3961941"/>
                <a:ext cx="762086" cy="1588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Straight Connector 7"/>
              <p:cNvCxnSpPr/>
              <p:nvPr/>
            </p:nvCxnSpPr>
            <p:spPr>
              <a:xfrm rot="5400000">
                <a:off x="2743579" y="3961941"/>
                <a:ext cx="762086" cy="1588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9"/>
              <p:cNvCxnSpPr/>
              <p:nvPr/>
            </p:nvCxnSpPr>
            <p:spPr>
              <a:xfrm rot="5400000">
                <a:off x="2781700" y="3619002"/>
                <a:ext cx="1447963" cy="1588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/>
              <p:cNvCxnSpPr/>
              <p:nvPr/>
            </p:nvCxnSpPr>
            <p:spPr>
              <a:xfrm rot="5400000">
                <a:off x="3505699" y="3961941"/>
                <a:ext cx="762086" cy="1588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/>
              <p:cNvCxnSpPr/>
              <p:nvPr/>
            </p:nvCxnSpPr>
            <p:spPr>
              <a:xfrm rot="5400000">
                <a:off x="1600398" y="3961941"/>
                <a:ext cx="762086" cy="1588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/>
              <p:cNvCxnSpPr/>
              <p:nvPr/>
            </p:nvCxnSpPr>
            <p:spPr>
              <a:xfrm rot="5400000">
                <a:off x="1219338" y="3961941"/>
                <a:ext cx="762086" cy="1588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/>
              <p:cNvCxnSpPr/>
              <p:nvPr/>
            </p:nvCxnSpPr>
            <p:spPr>
              <a:xfrm rot="5400000">
                <a:off x="494545" y="3619796"/>
                <a:ext cx="1449551" cy="1588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/>
              <p:cNvCxnSpPr/>
              <p:nvPr/>
            </p:nvCxnSpPr>
            <p:spPr>
              <a:xfrm rot="5400000">
                <a:off x="457217" y="3961941"/>
                <a:ext cx="762086" cy="1588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>
              <a:xfrm rot="5400000" flipH="1" flipV="1">
                <a:off x="3123836" y="3200640"/>
                <a:ext cx="381043" cy="38106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/>
              <p:cNvCxnSpPr/>
              <p:nvPr/>
            </p:nvCxnSpPr>
            <p:spPr>
              <a:xfrm rot="16200000" flipV="1">
                <a:off x="3504896" y="3200640"/>
                <a:ext cx="381043" cy="38106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/>
              <p:cNvCxnSpPr/>
              <p:nvPr/>
            </p:nvCxnSpPr>
            <p:spPr>
              <a:xfrm rot="5400000" flipH="1" flipV="1">
                <a:off x="839063" y="3200640"/>
                <a:ext cx="381043" cy="38106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/>
              <p:cNvCxnSpPr/>
              <p:nvPr/>
            </p:nvCxnSpPr>
            <p:spPr>
              <a:xfrm rot="16200000" flipV="1">
                <a:off x="1220123" y="3200640"/>
                <a:ext cx="381043" cy="38106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/>
              <p:cNvCxnSpPr/>
              <p:nvPr/>
            </p:nvCxnSpPr>
            <p:spPr>
              <a:xfrm rot="5400000" flipH="1" flipV="1">
                <a:off x="1982244" y="3200640"/>
                <a:ext cx="381043" cy="38106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Straight Connector 55"/>
              <p:cNvCxnSpPr/>
              <p:nvPr/>
            </p:nvCxnSpPr>
            <p:spPr>
              <a:xfrm rot="16200000" flipV="1">
                <a:off x="2362510" y="3201435"/>
                <a:ext cx="381043" cy="379472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/>
              <p:cNvCxnSpPr/>
              <p:nvPr/>
            </p:nvCxnSpPr>
            <p:spPr>
              <a:xfrm flipV="1">
                <a:off x="1220114" y="2133729"/>
                <a:ext cx="1143181" cy="762086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1"/>
              <p:cNvCxnSpPr/>
              <p:nvPr/>
            </p:nvCxnSpPr>
            <p:spPr>
              <a:xfrm rot="10800000">
                <a:off x="2363295" y="2133729"/>
                <a:ext cx="1141592" cy="762086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9966" name="TextBox 136"/>
            <p:cNvSpPr txBox="1">
              <a:spLocks noChangeArrowheads="1"/>
            </p:cNvSpPr>
            <p:nvPr/>
          </p:nvSpPr>
          <p:spPr bwMode="auto">
            <a:xfrm>
              <a:off x="2209800" y="1600200"/>
              <a:ext cx="684803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latin typeface="Times New Roman" pitchFamily="18" charset="0"/>
                  <a:cs typeface="Times New Roman" pitchFamily="18" charset="0"/>
                </a:rPr>
                <a:t>91Hz</a:t>
              </a:r>
            </a:p>
          </p:txBody>
        </p:sp>
        <p:sp>
          <p:nvSpPr>
            <p:cNvPr id="39967" name="TextBox 137"/>
            <p:cNvSpPr txBox="1">
              <a:spLocks noChangeArrowheads="1"/>
            </p:cNvSpPr>
            <p:nvPr/>
          </p:nvSpPr>
          <p:spPr bwMode="auto">
            <a:xfrm>
              <a:off x="3581400" y="3124200"/>
              <a:ext cx="684803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latin typeface="Times New Roman" pitchFamily="18" charset="0"/>
                  <a:cs typeface="Times New Roman" pitchFamily="18" charset="0"/>
                </a:rPr>
                <a:t>84Hz</a:t>
              </a:r>
            </a:p>
          </p:txBody>
        </p:sp>
        <p:sp>
          <p:nvSpPr>
            <p:cNvPr id="39968" name="TextBox 138"/>
            <p:cNvSpPr txBox="1">
              <a:spLocks noChangeArrowheads="1"/>
            </p:cNvSpPr>
            <p:nvPr/>
          </p:nvSpPr>
          <p:spPr bwMode="auto">
            <a:xfrm>
              <a:off x="533400" y="3124200"/>
              <a:ext cx="684803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latin typeface="Times New Roman" pitchFamily="18" charset="0"/>
                  <a:cs typeface="Times New Roman" pitchFamily="18" charset="0"/>
                </a:rPr>
                <a:t>98Hz</a:t>
              </a:r>
            </a:p>
          </p:txBody>
        </p:sp>
        <p:sp>
          <p:nvSpPr>
            <p:cNvPr id="39969" name="TextBox 139"/>
            <p:cNvSpPr txBox="1">
              <a:spLocks noChangeArrowheads="1"/>
            </p:cNvSpPr>
            <p:nvPr/>
          </p:nvSpPr>
          <p:spPr bwMode="auto">
            <a:xfrm>
              <a:off x="533400" y="4953000"/>
              <a:ext cx="3724096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>
                  <a:latin typeface="Times New Roman" pitchFamily="18" charset="0"/>
                  <a:cs typeface="Times New Roman" pitchFamily="18" charset="0"/>
                </a:rPr>
                <a:t>   105  98    91   98    91    84   91   84    77</a:t>
              </a:r>
            </a:p>
          </p:txBody>
        </p:sp>
      </p:grpSp>
      <p:grpSp>
        <p:nvGrpSpPr>
          <p:cNvPr id="5" name="Group 145"/>
          <p:cNvGrpSpPr>
            <a:grpSpLocks/>
          </p:cNvGrpSpPr>
          <p:nvPr/>
        </p:nvGrpSpPr>
        <p:grpSpPr bwMode="auto">
          <a:xfrm>
            <a:off x="5257800" y="1828800"/>
            <a:ext cx="2360613" cy="3821113"/>
            <a:chOff x="5715000" y="1676400"/>
            <a:chExt cx="2361203" cy="3820418"/>
          </a:xfrm>
        </p:grpSpPr>
        <p:grpSp>
          <p:nvGrpSpPr>
            <p:cNvPr id="7" name="Group 134"/>
            <p:cNvGrpSpPr>
              <a:grpSpLocks/>
            </p:cNvGrpSpPr>
            <p:nvPr/>
          </p:nvGrpSpPr>
          <p:grpSpPr bwMode="auto">
            <a:xfrm>
              <a:off x="6019800" y="1752600"/>
              <a:ext cx="1677988" cy="2667791"/>
              <a:chOff x="6019006" y="1752603"/>
              <a:chExt cx="1677988" cy="2667791"/>
            </a:xfrm>
          </p:grpSpPr>
          <p:cxnSp>
            <p:nvCxnSpPr>
              <p:cNvPr id="111" name="Straight Connector 110"/>
              <p:cNvCxnSpPr/>
              <p:nvPr/>
            </p:nvCxnSpPr>
            <p:spPr>
              <a:xfrm rot="5400000" flipH="1" flipV="1">
                <a:off x="6478067" y="2438182"/>
                <a:ext cx="380931" cy="381095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0" name="Straight Connector 129"/>
              <p:cNvCxnSpPr/>
              <p:nvPr/>
            </p:nvCxnSpPr>
            <p:spPr>
              <a:xfrm rot="5400000">
                <a:off x="6858384" y="3200821"/>
                <a:ext cx="457117" cy="455726"/>
              </a:xfrm>
              <a:prstGeom prst="line">
                <a:avLst/>
              </a:prstGeom>
              <a:ln w="28575">
                <a:solidFill>
                  <a:srgbClr val="B61CB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9" name="Group 133"/>
              <p:cNvGrpSpPr>
                <a:grpSpLocks/>
              </p:cNvGrpSpPr>
              <p:nvPr/>
            </p:nvGrpSpPr>
            <p:grpSpPr bwMode="auto">
              <a:xfrm>
                <a:off x="6019006" y="1752603"/>
                <a:ext cx="1677988" cy="2667791"/>
                <a:chOff x="6019006" y="1752603"/>
                <a:chExt cx="1677988" cy="2667791"/>
              </a:xfrm>
            </p:grpSpPr>
            <p:cxnSp>
              <p:nvCxnSpPr>
                <p:cNvPr id="76" name="Straight Connector 75"/>
                <p:cNvCxnSpPr/>
                <p:nvPr/>
              </p:nvCxnSpPr>
              <p:spPr>
                <a:xfrm rot="5400000">
                  <a:off x="5528995" y="3081085"/>
                  <a:ext cx="2658580" cy="1588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4" name="Straight Connector 83"/>
                <p:cNvCxnSpPr/>
                <p:nvPr/>
              </p:nvCxnSpPr>
              <p:spPr>
                <a:xfrm rot="5400000" flipH="1" flipV="1">
                  <a:off x="6504530" y="3610416"/>
                  <a:ext cx="1601497" cy="19055"/>
                </a:xfrm>
                <a:prstGeom prst="line">
                  <a:avLst/>
                </a:prstGeom>
                <a:ln w="28575">
                  <a:solidFill>
                    <a:srgbClr val="B61CB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8" name="Straight Connector 87"/>
                <p:cNvCxnSpPr/>
                <p:nvPr/>
              </p:nvCxnSpPr>
              <p:spPr>
                <a:xfrm rot="16200000" flipV="1">
                  <a:off x="6858384" y="3200821"/>
                  <a:ext cx="457117" cy="455726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1" name="Straight Connector 100"/>
                <p:cNvCxnSpPr/>
                <p:nvPr/>
              </p:nvCxnSpPr>
              <p:spPr>
                <a:xfrm rot="5400000" flipH="1" flipV="1">
                  <a:off x="6439974" y="3238137"/>
                  <a:ext cx="457117" cy="381095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3" name="Straight Connector 112"/>
                <p:cNvCxnSpPr/>
                <p:nvPr/>
              </p:nvCxnSpPr>
              <p:spPr>
                <a:xfrm rot="10800000">
                  <a:off x="6859080" y="2438264"/>
                  <a:ext cx="455726" cy="380931"/>
                </a:xfrm>
                <a:prstGeom prst="line">
                  <a:avLst/>
                </a:prstGeom>
                <a:ln w="28575">
                  <a:solidFill>
                    <a:srgbClr val="B61CB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5" name="Straight Connector 114"/>
                <p:cNvCxnSpPr/>
                <p:nvPr/>
              </p:nvCxnSpPr>
              <p:spPr>
                <a:xfrm rot="5400000">
                  <a:off x="6020769" y="3200027"/>
                  <a:ext cx="457117" cy="457314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7" name="Straight Connector 116"/>
                <p:cNvCxnSpPr/>
                <p:nvPr/>
              </p:nvCxnSpPr>
              <p:spPr>
                <a:xfrm rot="16200000" flipH="1">
                  <a:off x="7276795" y="3238137"/>
                  <a:ext cx="457117" cy="381095"/>
                </a:xfrm>
                <a:prstGeom prst="line">
                  <a:avLst/>
                </a:prstGeom>
                <a:ln w="28575">
                  <a:solidFill>
                    <a:srgbClr val="B61CB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9" name="Straight Connector 118"/>
                <p:cNvCxnSpPr/>
                <p:nvPr/>
              </p:nvCxnSpPr>
              <p:spPr>
                <a:xfrm rot="5400000">
                  <a:off x="5638945" y="4038967"/>
                  <a:ext cx="761861" cy="1588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1" name="Straight Connector 120"/>
                <p:cNvCxnSpPr/>
                <p:nvPr/>
              </p:nvCxnSpPr>
              <p:spPr>
                <a:xfrm rot="5400000">
                  <a:off x="7315764" y="4038967"/>
                  <a:ext cx="761861" cy="1588"/>
                </a:xfrm>
                <a:prstGeom prst="line">
                  <a:avLst/>
                </a:prstGeom>
                <a:ln w="28575">
                  <a:solidFill>
                    <a:srgbClr val="B61CB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3" name="Straight Connector 122"/>
                <p:cNvCxnSpPr/>
                <p:nvPr/>
              </p:nvCxnSpPr>
              <p:spPr>
                <a:xfrm rot="5400000">
                  <a:off x="6887032" y="4027856"/>
                  <a:ext cx="761861" cy="1588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4" name="Straight Connector 123"/>
                <p:cNvCxnSpPr/>
                <p:nvPr/>
              </p:nvCxnSpPr>
              <p:spPr>
                <a:xfrm rot="5400000">
                  <a:off x="6516259" y="4036585"/>
                  <a:ext cx="761861" cy="3176"/>
                </a:xfrm>
                <a:prstGeom prst="line">
                  <a:avLst/>
                </a:prstGeom>
                <a:ln w="28575">
                  <a:solidFill>
                    <a:srgbClr val="B61CB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6" name="Straight Connector 125"/>
                <p:cNvCxnSpPr/>
                <p:nvPr/>
              </p:nvCxnSpPr>
              <p:spPr>
                <a:xfrm rot="16200000" flipH="1">
                  <a:off x="6439974" y="3238137"/>
                  <a:ext cx="457117" cy="381095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7" name="Straight Connector 126"/>
                <p:cNvCxnSpPr/>
                <p:nvPr/>
              </p:nvCxnSpPr>
              <p:spPr>
                <a:xfrm rot="5400000">
                  <a:off x="6450361" y="4037379"/>
                  <a:ext cx="761861" cy="1587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8" name="Straight Connector 127"/>
                <p:cNvCxnSpPr/>
                <p:nvPr/>
              </p:nvCxnSpPr>
              <p:spPr>
                <a:xfrm rot="5400000">
                  <a:off x="5648654" y="3619944"/>
                  <a:ext cx="1601497" cy="0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1" name="Straight Connector 130"/>
                <p:cNvCxnSpPr/>
                <p:nvPr/>
              </p:nvCxnSpPr>
              <p:spPr>
                <a:xfrm rot="5400000">
                  <a:off x="6097848" y="4037379"/>
                  <a:ext cx="761861" cy="1587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39943" name="TextBox 140"/>
            <p:cNvSpPr txBox="1">
              <a:spLocks noChangeArrowheads="1"/>
            </p:cNvSpPr>
            <p:nvPr/>
          </p:nvSpPr>
          <p:spPr bwMode="auto">
            <a:xfrm>
              <a:off x="6934200" y="1676400"/>
              <a:ext cx="684803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latin typeface="Times New Roman" pitchFamily="18" charset="0"/>
                  <a:cs typeface="Times New Roman" pitchFamily="18" charset="0"/>
                </a:rPr>
                <a:t>91Hz</a:t>
              </a:r>
            </a:p>
          </p:txBody>
        </p:sp>
        <p:sp>
          <p:nvSpPr>
            <p:cNvPr id="39944" name="TextBox 141"/>
            <p:cNvSpPr txBox="1">
              <a:spLocks noChangeArrowheads="1"/>
            </p:cNvSpPr>
            <p:nvPr/>
          </p:nvSpPr>
          <p:spPr bwMode="auto">
            <a:xfrm>
              <a:off x="7391400" y="2590800"/>
              <a:ext cx="684803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latin typeface="Times New Roman" pitchFamily="18" charset="0"/>
                  <a:cs typeface="Times New Roman" pitchFamily="18" charset="0"/>
                </a:rPr>
                <a:t>84Hz</a:t>
              </a:r>
            </a:p>
          </p:txBody>
        </p:sp>
        <p:sp>
          <p:nvSpPr>
            <p:cNvPr id="39945" name="TextBox 142"/>
            <p:cNvSpPr txBox="1">
              <a:spLocks noChangeArrowheads="1"/>
            </p:cNvSpPr>
            <p:nvPr/>
          </p:nvSpPr>
          <p:spPr bwMode="auto">
            <a:xfrm>
              <a:off x="5715000" y="2667000"/>
              <a:ext cx="684803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latin typeface="Times New Roman" pitchFamily="18" charset="0"/>
                  <a:cs typeface="Times New Roman" pitchFamily="18" charset="0"/>
                </a:rPr>
                <a:t>98Hz</a:t>
              </a:r>
            </a:p>
          </p:txBody>
        </p:sp>
        <p:sp>
          <p:nvSpPr>
            <p:cNvPr id="39946" name="TextBox 143"/>
            <p:cNvSpPr txBox="1">
              <a:spLocks noChangeArrowheads="1"/>
            </p:cNvSpPr>
            <p:nvPr/>
          </p:nvSpPr>
          <p:spPr bwMode="auto">
            <a:xfrm>
              <a:off x="5791200" y="4419600"/>
              <a:ext cx="2210862" cy="10772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342900" indent="-342900">
                <a:buFontTx/>
                <a:buAutoNum type="arabicPlain" startAt="105"/>
              </a:pPr>
              <a:r>
                <a:rPr lang="en-US" sz="1600">
                  <a:latin typeface="Times New Roman" pitchFamily="18" charset="0"/>
                  <a:cs typeface="Times New Roman" pitchFamily="18" charset="0"/>
                </a:rPr>
                <a:t>   98    91     84    77</a:t>
              </a:r>
            </a:p>
            <a:p>
              <a:pPr marL="342900" indent="-342900"/>
              <a:endParaRPr lang="en-US" sz="1600">
                <a:latin typeface="Times New Roman" pitchFamily="18" charset="0"/>
                <a:cs typeface="Times New Roman" pitchFamily="18" charset="0"/>
              </a:endParaRPr>
            </a:p>
            <a:p>
              <a:pPr marL="342900" indent="-342900"/>
              <a:r>
                <a:rPr lang="en-US" sz="1600">
                  <a:latin typeface="Times New Roman" pitchFamily="18" charset="0"/>
                  <a:cs typeface="Times New Roman" pitchFamily="18" charset="0"/>
                </a:rPr>
                <a:t>1  :   4   :   6    :    4   :   1</a:t>
              </a:r>
            </a:p>
            <a:p>
              <a:pPr marL="342900" indent="-342900"/>
              <a:endParaRPr lang="en-US" sz="16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9941" name="TextBox 147"/>
          <p:cNvSpPr txBox="1">
            <a:spLocks noChangeArrowheads="1"/>
          </p:cNvSpPr>
          <p:nvPr/>
        </p:nvSpPr>
        <p:spPr bwMode="auto">
          <a:xfrm>
            <a:off x="4800600" y="1295400"/>
            <a:ext cx="395287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>
                <a:latin typeface="Times New Roman" pitchFamily="18" charset="0"/>
                <a:cs typeface="Times New Roman" pitchFamily="18" charset="0"/>
              </a:rPr>
              <a:t>Expected lines (2 + 1) (2 + 1)= 3 x 3 = 9 lines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Box 2"/>
          <p:cNvSpPr txBox="1">
            <a:spLocks noChangeArrowheads="1"/>
          </p:cNvSpPr>
          <p:nvPr/>
        </p:nvSpPr>
        <p:spPr bwMode="auto">
          <a:xfrm>
            <a:off x="1676400" y="381000"/>
            <a:ext cx="5734050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Rate Processes</a:t>
            </a:r>
          </a:p>
          <a:p>
            <a:pPr algn="ctr"/>
            <a:r>
              <a:rPr lang="en-US" sz="2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Chemical Exchange</a:t>
            </a:r>
          </a:p>
          <a:p>
            <a:pPr algn="ctr"/>
            <a:r>
              <a:rPr lang="en-US" sz="2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Acidic protons like O-H, N-H show Chemical Exchange</a:t>
            </a:r>
          </a:p>
          <a:p>
            <a:pPr algn="ctr"/>
            <a:r>
              <a:rPr lang="en-US" sz="2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e.g. CH</a:t>
            </a:r>
            <a:r>
              <a:rPr lang="en-US" sz="2000" baseline="-25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3</a:t>
            </a:r>
            <a:r>
              <a:rPr lang="en-US" sz="2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CH</a:t>
            </a:r>
            <a:r>
              <a:rPr lang="en-US" sz="2000" baseline="-25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2</a:t>
            </a:r>
            <a:r>
              <a:rPr lang="en-US" sz="2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OH</a:t>
            </a:r>
          </a:p>
        </p:txBody>
      </p:sp>
      <p:grpSp>
        <p:nvGrpSpPr>
          <p:cNvPr id="2" name="Group 91"/>
          <p:cNvGrpSpPr>
            <a:grpSpLocks/>
          </p:cNvGrpSpPr>
          <p:nvPr/>
        </p:nvGrpSpPr>
        <p:grpSpPr bwMode="auto">
          <a:xfrm>
            <a:off x="228600" y="1524000"/>
            <a:ext cx="2362200" cy="1600200"/>
            <a:chOff x="228600" y="1523999"/>
            <a:chExt cx="2362200" cy="1600201"/>
          </a:xfrm>
        </p:grpSpPr>
        <p:cxnSp>
          <p:nvCxnSpPr>
            <p:cNvPr id="10" name="Straight Connector 9"/>
            <p:cNvCxnSpPr/>
            <p:nvPr/>
          </p:nvCxnSpPr>
          <p:spPr>
            <a:xfrm>
              <a:off x="228600" y="3111500"/>
              <a:ext cx="2362200" cy="1588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5400000">
              <a:off x="1477169" y="2318543"/>
              <a:ext cx="1589089" cy="0"/>
            </a:xfrm>
            <a:prstGeom prst="line">
              <a:avLst/>
            </a:prstGeom>
            <a:ln>
              <a:solidFill>
                <a:srgbClr val="0000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5400000">
              <a:off x="1850232" y="2648744"/>
              <a:ext cx="927101" cy="1587"/>
            </a:xfrm>
            <a:prstGeom prst="line">
              <a:avLst/>
            </a:prstGeom>
            <a:ln>
              <a:solidFill>
                <a:srgbClr val="0000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1700213" y="2582863"/>
              <a:ext cx="1060451" cy="0"/>
            </a:xfrm>
            <a:prstGeom prst="line">
              <a:avLst/>
            </a:prstGeom>
            <a:ln>
              <a:solidFill>
                <a:srgbClr val="0000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 flipH="1" flipV="1">
              <a:off x="781050" y="2516188"/>
              <a:ext cx="1192214" cy="1587"/>
            </a:xfrm>
            <a:prstGeom prst="line">
              <a:avLst/>
            </a:prstGeom>
            <a:ln>
              <a:solidFill>
                <a:srgbClr val="0000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 flipH="1" flipV="1">
              <a:off x="797719" y="2575719"/>
              <a:ext cx="1058863" cy="0"/>
            </a:xfrm>
            <a:prstGeom prst="line">
              <a:avLst/>
            </a:prstGeom>
            <a:ln>
              <a:solidFill>
                <a:srgbClr val="0000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5400000">
              <a:off x="997744" y="2682082"/>
              <a:ext cx="860426" cy="1587"/>
            </a:xfrm>
            <a:prstGeom prst="line">
              <a:avLst/>
            </a:prstGeom>
            <a:ln>
              <a:solidFill>
                <a:srgbClr val="0000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5400000">
              <a:off x="978694" y="2813844"/>
              <a:ext cx="596900" cy="1588"/>
            </a:xfrm>
            <a:prstGeom prst="line">
              <a:avLst/>
            </a:prstGeom>
            <a:ln>
              <a:solidFill>
                <a:srgbClr val="0000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Freeform 33"/>
            <p:cNvSpPr/>
            <p:nvPr/>
          </p:nvSpPr>
          <p:spPr>
            <a:xfrm>
              <a:off x="292100" y="2925763"/>
              <a:ext cx="255588" cy="198437"/>
            </a:xfrm>
            <a:custGeom>
              <a:avLst/>
              <a:gdLst>
                <a:gd name="connsiteX0" fmla="*/ 0 w 450166"/>
                <a:gd name="connsiteY0" fmla="*/ 241495 h 262597"/>
                <a:gd name="connsiteX1" fmla="*/ 84406 w 450166"/>
                <a:gd name="connsiteY1" fmla="*/ 227428 h 262597"/>
                <a:gd name="connsiteX2" fmla="*/ 182880 w 450166"/>
                <a:gd name="connsiteY2" fmla="*/ 30480 h 262597"/>
                <a:gd name="connsiteX3" fmla="*/ 323557 w 450166"/>
                <a:gd name="connsiteY3" fmla="*/ 44548 h 262597"/>
                <a:gd name="connsiteX4" fmla="*/ 393895 w 450166"/>
                <a:gd name="connsiteY4" fmla="*/ 171157 h 262597"/>
                <a:gd name="connsiteX5" fmla="*/ 450166 w 450166"/>
                <a:gd name="connsiteY5" fmla="*/ 227428 h 262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50166" h="262597">
                  <a:moveTo>
                    <a:pt x="0" y="241495"/>
                  </a:moveTo>
                  <a:cubicBezTo>
                    <a:pt x="26963" y="252046"/>
                    <a:pt x="53926" y="262597"/>
                    <a:pt x="84406" y="227428"/>
                  </a:cubicBezTo>
                  <a:cubicBezTo>
                    <a:pt x="114886" y="192259"/>
                    <a:pt x="143022" y="60960"/>
                    <a:pt x="182880" y="30480"/>
                  </a:cubicBezTo>
                  <a:cubicBezTo>
                    <a:pt x="222738" y="0"/>
                    <a:pt x="288388" y="21102"/>
                    <a:pt x="323557" y="44548"/>
                  </a:cubicBezTo>
                  <a:cubicBezTo>
                    <a:pt x="358726" y="67994"/>
                    <a:pt x="372793" y="140677"/>
                    <a:pt x="393895" y="171157"/>
                  </a:cubicBezTo>
                  <a:cubicBezTo>
                    <a:pt x="414997" y="201637"/>
                    <a:pt x="450166" y="227428"/>
                    <a:pt x="450166" y="227428"/>
                  </a:cubicBezTo>
                </a:path>
              </a:pathLst>
            </a:custGeom>
            <a:ln>
              <a:solidFill>
                <a:srgbClr val="0000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grpSp>
        <p:nvGrpSpPr>
          <p:cNvPr id="3" name="Group 90"/>
          <p:cNvGrpSpPr>
            <a:grpSpLocks/>
          </p:cNvGrpSpPr>
          <p:nvPr/>
        </p:nvGrpSpPr>
        <p:grpSpPr bwMode="auto">
          <a:xfrm>
            <a:off x="228600" y="3276600"/>
            <a:ext cx="2362200" cy="1611313"/>
            <a:chOff x="228600" y="3276599"/>
            <a:chExt cx="2362200" cy="1610704"/>
          </a:xfrm>
        </p:grpSpPr>
        <p:cxnSp>
          <p:nvCxnSpPr>
            <p:cNvPr id="60" name="Straight Connector 59"/>
            <p:cNvCxnSpPr/>
            <p:nvPr/>
          </p:nvCxnSpPr>
          <p:spPr>
            <a:xfrm>
              <a:off x="228600" y="4865086"/>
              <a:ext cx="2362200" cy="1586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5400000">
              <a:off x="1477469" y="4070843"/>
              <a:ext cx="1588487" cy="0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5400000">
              <a:off x="1850407" y="4400918"/>
              <a:ext cx="926750" cy="1587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16200000" flipH="1">
              <a:off x="1700413" y="4335062"/>
              <a:ext cx="1060049" cy="0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5400000" flipH="1" flipV="1">
              <a:off x="781275" y="4290628"/>
              <a:ext cx="1191762" cy="1587"/>
            </a:xfrm>
            <a:prstGeom prst="line">
              <a:avLst/>
            </a:prstGeom>
            <a:ln w="19050">
              <a:solidFill>
                <a:srgbClr val="008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 flipH="1" flipV="1">
              <a:off x="797125" y="4350931"/>
              <a:ext cx="1060049" cy="0"/>
            </a:xfrm>
            <a:prstGeom prst="line">
              <a:avLst/>
            </a:prstGeom>
            <a:ln w="19050">
              <a:solidFill>
                <a:srgbClr val="008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5400000">
              <a:off x="997907" y="4434243"/>
              <a:ext cx="860100" cy="1587"/>
            </a:xfrm>
            <a:prstGeom prst="line">
              <a:avLst/>
            </a:prstGeom>
            <a:ln w="19050">
              <a:solidFill>
                <a:srgbClr val="008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979600" y="4566749"/>
              <a:ext cx="595088" cy="1588"/>
            </a:xfrm>
            <a:prstGeom prst="line">
              <a:avLst/>
            </a:prstGeom>
            <a:ln w="19050">
              <a:solidFill>
                <a:srgbClr val="008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5400000" flipH="1" flipV="1">
              <a:off x="190631" y="4533423"/>
              <a:ext cx="685541" cy="3175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5400000">
              <a:off x="359655" y="4648474"/>
              <a:ext cx="457027" cy="1588"/>
            </a:xfrm>
            <a:prstGeom prst="line">
              <a:avLst/>
            </a:prstGeom>
            <a:ln w="19050">
              <a:solidFill>
                <a:srgbClr val="008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375487" y="4762731"/>
              <a:ext cx="228514" cy="1588"/>
            </a:xfrm>
            <a:prstGeom prst="line">
              <a:avLst/>
            </a:prstGeom>
            <a:ln w="19050">
              <a:solidFill>
                <a:srgbClr val="008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80" name="Straight Connector 79"/>
          <p:cNvCxnSpPr/>
          <p:nvPr/>
        </p:nvCxnSpPr>
        <p:spPr>
          <a:xfrm>
            <a:off x="228600" y="6540500"/>
            <a:ext cx="2362200" cy="158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89"/>
          <p:cNvGrpSpPr>
            <a:grpSpLocks/>
          </p:cNvGrpSpPr>
          <p:nvPr/>
        </p:nvGrpSpPr>
        <p:grpSpPr bwMode="auto">
          <a:xfrm>
            <a:off x="533400" y="4953000"/>
            <a:ext cx="1781175" cy="1600200"/>
            <a:chOff x="533400" y="4953000"/>
            <a:chExt cx="1780825" cy="1600495"/>
          </a:xfrm>
        </p:grpSpPr>
        <p:cxnSp>
          <p:nvCxnSpPr>
            <p:cNvPr id="81" name="Straight Connector 80"/>
            <p:cNvCxnSpPr/>
            <p:nvPr/>
          </p:nvCxnSpPr>
          <p:spPr>
            <a:xfrm rot="5400000">
              <a:off x="1477475" y="5746897"/>
              <a:ext cx="1589381" cy="1587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1849797" y="6077952"/>
              <a:ext cx="927271" cy="1587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16200000" flipH="1">
              <a:off x="1700576" y="6011264"/>
              <a:ext cx="1060645" cy="1587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5400000" flipH="1" flipV="1">
              <a:off x="781567" y="5946165"/>
              <a:ext cx="1192433" cy="0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5400000" flipH="1" flipV="1">
              <a:off x="797465" y="6004913"/>
              <a:ext cx="1059057" cy="0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997489" y="6111296"/>
              <a:ext cx="860584" cy="1587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5400000">
              <a:off x="978493" y="6243082"/>
              <a:ext cx="597010" cy="1588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103902" y="6122410"/>
              <a:ext cx="860584" cy="1588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0967" name="TextBox 92"/>
          <p:cNvSpPr txBox="1">
            <a:spLocks noChangeArrowheads="1"/>
          </p:cNvSpPr>
          <p:nvPr/>
        </p:nvSpPr>
        <p:spPr bwMode="auto">
          <a:xfrm>
            <a:off x="2743200" y="2057400"/>
            <a:ext cx="9620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latin typeface="Calibri" pitchFamily="34" charset="0"/>
                <a:cs typeface="Times New Roman" pitchFamily="18" charset="0"/>
              </a:rPr>
              <a:t>Normal</a:t>
            </a:r>
          </a:p>
          <a:p>
            <a:r>
              <a:rPr lang="en-US" sz="2000">
                <a:latin typeface="Calibri" pitchFamily="34" charset="0"/>
                <a:cs typeface="Times New Roman" pitchFamily="18" charset="0"/>
              </a:rPr>
              <a:t>sample</a:t>
            </a:r>
          </a:p>
        </p:txBody>
      </p:sp>
      <p:sp>
        <p:nvSpPr>
          <p:cNvPr id="40968" name="TextBox 93"/>
          <p:cNvSpPr txBox="1">
            <a:spLocks noChangeArrowheads="1"/>
          </p:cNvSpPr>
          <p:nvPr/>
        </p:nvSpPr>
        <p:spPr bwMode="auto">
          <a:xfrm>
            <a:off x="3810000" y="1981200"/>
            <a:ext cx="52689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00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Rate of exchange = rate of spin spin coupling</a:t>
            </a:r>
          </a:p>
          <a:p>
            <a:pPr algn="ctr"/>
            <a:r>
              <a:rPr lang="en-US" sz="200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Line broadening</a:t>
            </a:r>
          </a:p>
        </p:txBody>
      </p:sp>
      <p:sp>
        <p:nvSpPr>
          <p:cNvPr id="40969" name="TextBox 94"/>
          <p:cNvSpPr txBox="1">
            <a:spLocks noChangeArrowheads="1"/>
          </p:cNvSpPr>
          <p:nvPr/>
        </p:nvSpPr>
        <p:spPr bwMode="auto">
          <a:xfrm>
            <a:off x="2667000" y="3657600"/>
            <a:ext cx="548005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latin typeface="Calibri" pitchFamily="34" charset="0"/>
                <a:cs typeface="Times New Roman" pitchFamily="18" charset="0"/>
              </a:rPr>
              <a:t>Pure        </a:t>
            </a:r>
            <a:r>
              <a:rPr lang="en-US" sz="200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Rate of exchange very less than rate </a:t>
            </a:r>
          </a:p>
          <a:p>
            <a:r>
              <a:rPr lang="en-US" sz="200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                of coupling, </a:t>
            </a:r>
            <a:r>
              <a:rPr lang="en-US" b="1">
                <a:solidFill>
                  <a:srgbClr val="FF0000"/>
                </a:solidFill>
              </a:rPr>
              <a:t>no exchange,</a:t>
            </a:r>
            <a:r>
              <a:rPr lang="en-US">
                <a:solidFill>
                  <a:srgbClr val="FF0000"/>
                </a:solidFill>
              </a:rPr>
              <a:t> </a:t>
            </a:r>
            <a:r>
              <a:rPr lang="en-US" b="1">
                <a:solidFill>
                  <a:srgbClr val="FF0000"/>
                </a:solidFill>
              </a:rPr>
              <a:t>coupling</a:t>
            </a:r>
          </a:p>
          <a:p>
            <a:r>
              <a:rPr lang="en-US" sz="2000">
                <a:latin typeface="Calibri" pitchFamily="34" charset="0"/>
                <a:cs typeface="Times New Roman" pitchFamily="18" charset="0"/>
              </a:rPr>
              <a:t>Ethanol    </a:t>
            </a:r>
            <a:r>
              <a:rPr lang="en-US" sz="2000">
                <a:solidFill>
                  <a:schemeClr val="accent2"/>
                </a:solidFill>
                <a:latin typeface="Calibri" pitchFamily="34" charset="0"/>
                <a:cs typeface="Times New Roman" pitchFamily="18" charset="0"/>
              </a:rPr>
              <a:t>seen</a:t>
            </a:r>
          </a:p>
        </p:txBody>
      </p:sp>
      <p:sp>
        <p:nvSpPr>
          <p:cNvPr id="40970" name="TextBox 95"/>
          <p:cNvSpPr txBox="1">
            <a:spLocks noChangeArrowheads="1"/>
          </p:cNvSpPr>
          <p:nvPr/>
        </p:nvSpPr>
        <p:spPr bwMode="auto">
          <a:xfrm>
            <a:off x="2590800" y="5029200"/>
            <a:ext cx="6324600" cy="158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>
                <a:latin typeface="Calibri" pitchFamily="34" charset="0"/>
                <a:cs typeface="Times New Roman" pitchFamily="18" charset="0"/>
              </a:rPr>
              <a:t>Ethanol     </a:t>
            </a:r>
            <a:r>
              <a:rPr lang="en-US" sz="200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Rate of exchange more than rate of  </a:t>
            </a:r>
          </a:p>
          <a:p>
            <a:r>
              <a:rPr lang="en-US" sz="200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                  coupling, </a:t>
            </a:r>
          </a:p>
          <a:p>
            <a:r>
              <a:rPr lang="en-US" sz="2000">
                <a:latin typeface="Calibri" pitchFamily="34" charset="0"/>
                <a:cs typeface="Times New Roman" pitchFamily="18" charset="0"/>
              </a:rPr>
              <a:t>+ 1 drop acid   </a:t>
            </a:r>
            <a:r>
              <a:rPr lang="en-US" sz="200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Fast exchange, </a:t>
            </a:r>
            <a:r>
              <a:rPr lang="en-US" b="1">
                <a:solidFill>
                  <a:srgbClr val="FF0000"/>
                </a:solidFill>
              </a:rPr>
              <a:t>no coupling </a:t>
            </a:r>
          </a:p>
          <a:p>
            <a:r>
              <a:rPr lang="en-US" b="1"/>
              <a:t>Or base</a:t>
            </a:r>
            <a:endParaRPr lang="en-US" sz="2000" b="1">
              <a:solidFill>
                <a:srgbClr val="FF0000"/>
              </a:solidFill>
              <a:latin typeface="Calibri" pitchFamily="34" charset="0"/>
              <a:cs typeface="Times New Roman" pitchFamily="18" charset="0"/>
            </a:endParaRPr>
          </a:p>
          <a:p>
            <a:endParaRPr lang="en-US" sz="2000" b="1">
              <a:latin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2057400" y="304800"/>
            <a:ext cx="5029200" cy="685800"/>
          </a:xfrm>
        </p:spPr>
        <p:txBody>
          <a:bodyPr/>
          <a:lstStyle/>
          <a:p>
            <a:pPr eaLnBrk="1" hangingPunct="1"/>
            <a:r>
              <a:rPr lang="en-US" sz="2800" smtClean="0">
                <a:solidFill>
                  <a:srgbClr val="0000CC"/>
                </a:solidFill>
                <a:cs typeface="Times New Roman" pitchFamily="18" charset="0"/>
              </a:rPr>
              <a:t>Aromatic Protons, </a:t>
            </a:r>
            <a:r>
              <a:rPr lang="en-US" sz="2800" smtClean="0">
                <a:solidFill>
                  <a:srgbClr val="0000CC"/>
                </a:solidFill>
                <a:cs typeface="Times New Roman" pitchFamily="18" charset="0"/>
                <a:sym typeface="Symbol" pitchFamily="18" charset="2"/>
              </a:rPr>
              <a:t>7-8 </a:t>
            </a:r>
          </a:p>
        </p:txBody>
      </p:sp>
      <p:pic>
        <p:nvPicPr>
          <p:cNvPr id="41987" name="Picture 6" descr="E:\Wade ed5 PPT\Graphics\Chapter 13\Reduced\FG13_10-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1447800"/>
            <a:ext cx="6400800" cy="4545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609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800" dirty="0">
                <a:solidFill>
                  <a:srgbClr val="0000CC"/>
                </a:solidFill>
                <a:latin typeface="+mn-lt"/>
                <a:cs typeface="Times New Roman" pitchFamily="18" charset="0"/>
              </a:rPr>
              <a:t>Vinyl Protons, </a:t>
            </a:r>
            <a:r>
              <a:rPr lang="en-US" sz="2800" dirty="0">
                <a:solidFill>
                  <a:srgbClr val="0000CC"/>
                </a:solidFill>
                <a:latin typeface="+mn-lt"/>
                <a:cs typeface="Times New Roman" pitchFamily="18" charset="0"/>
                <a:sym typeface="Symbol" pitchFamily="18" charset="2"/>
              </a:rPr>
              <a:t>5-6</a:t>
            </a:r>
          </a:p>
        </p:txBody>
      </p:sp>
      <p:pic>
        <p:nvPicPr>
          <p:cNvPr id="43011" name="Picture 5" descr="E:\Wade ed5 PPT\Graphics\Chapter 13\Reduced\FG13_12-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55700" y="1676400"/>
            <a:ext cx="707390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304800"/>
            <a:ext cx="7772400" cy="5334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800" dirty="0" err="1">
                <a:solidFill>
                  <a:srgbClr val="0000CC"/>
                </a:solidFill>
                <a:latin typeface="+mn-lt"/>
                <a:cs typeface="Times New Roman" pitchFamily="18" charset="0"/>
              </a:rPr>
              <a:t>Acetylenic</a:t>
            </a:r>
            <a:r>
              <a:rPr lang="en-US" sz="2800" dirty="0">
                <a:solidFill>
                  <a:srgbClr val="0000CC"/>
                </a:solidFill>
                <a:latin typeface="+mn-lt"/>
                <a:cs typeface="Times New Roman" pitchFamily="18" charset="0"/>
              </a:rPr>
              <a:t> Protons, </a:t>
            </a:r>
            <a:r>
              <a:rPr lang="en-US" sz="2800" dirty="0">
                <a:solidFill>
                  <a:srgbClr val="0000CC"/>
                </a:solidFill>
                <a:latin typeface="+mn-lt"/>
                <a:cs typeface="Times New Roman" pitchFamily="18" charset="0"/>
                <a:sym typeface="Symbol" pitchFamily="18" charset="2"/>
              </a:rPr>
              <a:t>2.5</a:t>
            </a:r>
          </a:p>
        </p:txBody>
      </p:sp>
      <p:pic>
        <p:nvPicPr>
          <p:cNvPr id="44035" name="Picture 5" descr="E:\Wade ed5 PPT\Graphics\Chapter 13\Reduced\FG13_13-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17650" y="1295400"/>
            <a:ext cx="625475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TextBox 2"/>
          <p:cNvSpPr txBox="1">
            <a:spLocks noChangeArrowheads="1"/>
          </p:cNvSpPr>
          <p:nvPr/>
        </p:nvSpPr>
        <p:spPr bwMode="auto">
          <a:xfrm>
            <a:off x="838200" y="3657600"/>
            <a:ext cx="23241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Times New Roman" pitchFamily="18" charset="0"/>
                <a:cs typeface="Times New Roman" pitchFamily="18" charset="0"/>
              </a:rPr>
              <a:t>At 110 </a:t>
            </a:r>
            <a:r>
              <a:rPr lang="en-US" baseline="3000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>
                <a:latin typeface="Times New Roman" pitchFamily="18" charset="0"/>
                <a:cs typeface="Times New Roman" pitchFamily="18" charset="0"/>
              </a:rPr>
              <a:t>C – single line</a:t>
            </a:r>
          </a:p>
          <a:p>
            <a:r>
              <a:rPr lang="en-US">
                <a:latin typeface="Times New Roman" pitchFamily="18" charset="0"/>
                <a:cs typeface="Times New Roman" pitchFamily="18" charset="0"/>
              </a:rPr>
              <a:t> at 5.45 </a:t>
            </a:r>
            <a:r>
              <a:rPr lang="el-GR">
                <a:latin typeface="Times New Roman" pitchFamily="18" charset="0"/>
                <a:cs typeface="Times New Roman" pitchFamily="18" charset="0"/>
              </a:rPr>
              <a:t>δ</a:t>
            </a:r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5181600" y="3124200"/>
            <a:ext cx="1752600" cy="158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97" name="TextBox 7"/>
          <p:cNvSpPr txBox="1">
            <a:spLocks noChangeArrowheads="1"/>
          </p:cNvSpPr>
          <p:nvPr/>
        </p:nvSpPr>
        <p:spPr bwMode="auto">
          <a:xfrm>
            <a:off x="7004050" y="2917825"/>
            <a:ext cx="78422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Times New Roman" pitchFamily="18" charset="0"/>
                <a:cs typeface="Times New Roman" pitchFamily="18" charset="0"/>
              </a:rPr>
              <a:t>-2.99</a:t>
            </a:r>
            <a:r>
              <a:rPr lang="el-GR">
                <a:latin typeface="Times New Roman" pitchFamily="18" charset="0"/>
                <a:cs typeface="Times New Roman" pitchFamily="18" charset="0"/>
              </a:rPr>
              <a:t>δ</a:t>
            </a:r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194" name="Object 3"/>
          <p:cNvGraphicFramePr>
            <a:graphicFrameLocks noChangeAspect="1"/>
          </p:cNvGraphicFramePr>
          <p:nvPr/>
        </p:nvGraphicFramePr>
        <p:xfrm>
          <a:off x="2743200" y="1177925"/>
          <a:ext cx="3886200" cy="3241675"/>
        </p:xfrm>
        <a:graphic>
          <a:graphicData uri="http://schemas.openxmlformats.org/presentationml/2006/ole">
            <p:oleObj spid="_x0000_s8194" name="CS ChemDraw Drawing" r:id="rId3" imgW="2413080" imgH="2012760" progId="ChemDraw.Document.6.0">
              <p:embed/>
            </p:oleObj>
          </a:graphicData>
        </a:graphic>
      </p:graphicFrame>
      <p:cxnSp>
        <p:nvCxnSpPr>
          <p:cNvPr id="17" name="Straight Arrow Connector 16"/>
          <p:cNvCxnSpPr/>
          <p:nvPr/>
        </p:nvCxnSpPr>
        <p:spPr>
          <a:xfrm>
            <a:off x="6096000" y="1371600"/>
            <a:ext cx="762000" cy="1524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rot="5400000" flipH="1" flipV="1">
            <a:off x="6438900" y="1714500"/>
            <a:ext cx="609600" cy="2286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00" name="TextBox 19"/>
          <p:cNvSpPr txBox="1">
            <a:spLocks noChangeArrowheads="1"/>
          </p:cNvSpPr>
          <p:nvPr/>
        </p:nvSpPr>
        <p:spPr bwMode="auto">
          <a:xfrm>
            <a:off x="7010400" y="1371600"/>
            <a:ext cx="7143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Times New Roman" pitchFamily="18" charset="0"/>
                <a:cs typeface="Times New Roman" pitchFamily="18" charset="0"/>
              </a:rPr>
              <a:t>9.28</a:t>
            </a:r>
            <a:r>
              <a:rPr lang="el-GR">
                <a:latin typeface="Times New Roman" pitchFamily="18" charset="0"/>
                <a:cs typeface="Times New Roman" pitchFamily="18" charset="0"/>
              </a:rPr>
              <a:t>δ</a:t>
            </a:r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01" name="TextBox 20"/>
          <p:cNvSpPr txBox="1">
            <a:spLocks noChangeArrowheads="1"/>
          </p:cNvSpPr>
          <p:nvPr/>
        </p:nvSpPr>
        <p:spPr bwMode="auto">
          <a:xfrm>
            <a:off x="6934200" y="2209800"/>
            <a:ext cx="10048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Calibri" pitchFamily="34" charset="0"/>
              </a:rPr>
              <a:t>At -60 </a:t>
            </a:r>
            <a:r>
              <a:rPr lang="en-US" baseline="30000">
                <a:latin typeface="Calibri" pitchFamily="34" charset="0"/>
              </a:rPr>
              <a:t>o</a:t>
            </a:r>
            <a:r>
              <a:rPr lang="en-US">
                <a:latin typeface="Calibri" pitchFamily="34" charset="0"/>
              </a:rPr>
              <a:t>C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Box 1"/>
          <p:cNvSpPr txBox="1">
            <a:spLocks noChangeArrowheads="1"/>
          </p:cNvSpPr>
          <p:nvPr/>
        </p:nvSpPr>
        <p:spPr bwMode="auto">
          <a:xfrm>
            <a:off x="533400" y="838200"/>
            <a:ext cx="79692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rgbClr val="3333FF"/>
                </a:solidFill>
                <a:latin typeface="Calibri" pitchFamily="34" charset="0"/>
              </a:rPr>
              <a:t>NMR : Powerful device for locating positions of nuclei</a:t>
            </a:r>
          </a:p>
        </p:txBody>
      </p:sp>
      <p:sp>
        <p:nvSpPr>
          <p:cNvPr id="25603" name="TextBox 2"/>
          <p:cNvSpPr txBox="1">
            <a:spLocks noChangeArrowheads="1"/>
          </p:cNvSpPr>
          <p:nvPr/>
        </p:nvSpPr>
        <p:spPr bwMode="auto">
          <a:xfrm>
            <a:off x="2051050" y="2286000"/>
            <a:ext cx="5235575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400">
                <a:solidFill>
                  <a:srgbClr val="C00000"/>
                </a:solidFill>
                <a:latin typeface="Calibri" pitchFamily="34" charset="0"/>
              </a:rPr>
              <a:t>In 1945, Discovered by</a:t>
            </a:r>
          </a:p>
          <a:p>
            <a:pPr algn="ctr"/>
            <a:r>
              <a:rPr lang="en-US" sz="2400">
                <a:solidFill>
                  <a:srgbClr val="C00000"/>
                </a:solidFill>
                <a:latin typeface="Calibri" pitchFamily="34" charset="0"/>
              </a:rPr>
              <a:t>Purcell, Torrey and Pound at Harvard</a:t>
            </a:r>
          </a:p>
          <a:p>
            <a:pPr algn="ctr"/>
            <a:r>
              <a:rPr lang="en-US" sz="2400">
                <a:solidFill>
                  <a:srgbClr val="C00000"/>
                </a:solidFill>
                <a:latin typeface="Calibri" pitchFamily="34" charset="0"/>
              </a:rPr>
              <a:t>Bloch, Hansen, Packard at Stanford</a:t>
            </a:r>
          </a:p>
        </p:txBody>
      </p:sp>
      <p:sp>
        <p:nvSpPr>
          <p:cNvPr id="25604" name="TextBox 3"/>
          <p:cNvSpPr txBox="1">
            <a:spLocks noChangeArrowheads="1"/>
          </p:cNvSpPr>
          <p:nvPr/>
        </p:nvSpPr>
        <p:spPr bwMode="auto">
          <a:xfrm>
            <a:off x="2667000" y="4572000"/>
            <a:ext cx="39481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C00000"/>
                </a:solidFill>
                <a:latin typeface="Calibri" pitchFamily="34" charset="0"/>
              </a:rPr>
              <a:t>EtOH : first compound studied</a:t>
            </a:r>
          </a:p>
        </p:txBody>
      </p:sp>
      <p:sp>
        <p:nvSpPr>
          <p:cNvPr id="25605" name="Text Box 8"/>
          <p:cNvSpPr txBox="1">
            <a:spLocks noChangeArrowheads="1"/>
          </p:cNvSpPr>
          <p:nvPr/>
        </p:nvSpPr>
        <p:spPr bwMode="auto">
          <a:xfrm>
            <a:off x="3505200" y="3505200"/>
            <a:ext cx="19272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>
                <a:solidFill>
                  <a:schemeClr val="accent2"/>
                </a:solidFill>
                <a:latin typeface="Calibri" pitchFamily="34" charset="0"/>
              </a:rPr>
              <a:t>Nobel Prize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2" name="TextBox 1"/>
          <p:cNvSpPr txBox="1">
            <a:spLocks noChangeArrowheads="1"/>
          </p:cNvSpPr>
          <p:nvPr/>
        </p:nvSpPr>
        <p:spPr bwMode="auto">
          <a:xfrm>
            <a:off x="685800" y="533400"/>
            <a:ext cx="79248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rgbClr val="0000CC"/>
                </a:solidFill>
                <a:latin typeface="Calibri" pitchFamily="34" charset="0"/>
                <a:cs typeface="Times New Roman" pitchFamily="18" charset="0"/>
              </a:rPr>
              <a:t>Aromatic Protons 6.5 to 8.0 due to ring current effect</a:t>
            </a:r>
          </a:p>
        </p:txBody>
      </p:sp>
      <p:grpSp>
        <p:nvGrpSpPr>
          <p:cNvPr id="2" name="Group 16"/>
          <p:cNvGrpSpPr>
            <a:grpSpLocks/>
          </p:cNvGrpSpPr>
          <p:nvPr/>
        </p:nvGrpSpPr>
        <p:grpSpPr bwMode="auto">
          <a:xfrm>
            <a:off x="2514600" y="1371600"/>
            <a:ext cx="1127125" cy="1752600"/>
            <a:chOff x="533400" y="1524000"/>
            <a:chExt cx="1126832" cy="1752600"/>
          </a:xfrm>
        </p:grpSpPr>
        <p:graphicFrame>
          <p:nvGraphicFramePr>
            <p:cNvPr id="9221" name="Object 2"/>
            <p:cNvGraphicFramePr>
              <a:graphicFrameLocks noChangeAspect="1"/>
            </p:cNvGraphicFramePr>
            <p:nvPr/>
          </p:nvGraphicFramePr>
          <p:xfrm>
            <a:off x="533400" y="1600200"/>
            <a:ext cx="941426" cy="1676400"/>
          </p:xfrm>
          <a:graphic>
            <a:graphicData uri="http://schemas.openxmlformats.org/presentationml/2006/ole">
              <p:oleObj spid="_x0000_s9221" name="CS ChemDraw Drawing" r:id="rId3" imgW="723600" imgH="1289160" progId="ChemDraw.Document.6.0">
                <p:embed/>
              </p:oleObj>
            </a:graphicData>
          </a:graphic>
        </p:graphicFrame>
        <p:sp>
          <p:nvSpPr>
            <p:cNvPr id="9237" name="TextBox 3"/>
            <p:cNvSpPr txBox="1">
              <a:spLocks noChangeArrowheads="1"/>
            </p:cNvSpPr>
            <p:nvPr/>
          </p:nvSpPr>
          <p:spPr bwMode="auto">
            <a:xfrm>
              <a:off x="1066800" y="1524000"/>
              <a:ext cx="593432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latin typeface="Calibri" pitchFamily="34" charset="0"/>
                </a:rPr>
                <a:t>7.25</a:t>
              </a:r>
            </a:p>
          </p:txBody>
        </p:sp>
      </p:grpSp>
      <p:grpSp>
        <p:nvGrpSpPr>
          <p:cNvPr id="3" name="Group 8"/>
          <p:cNvGrpSpPr>
            <a:grpSpLocks/>
          </p:cNvGrpSpPr>
          <p:nvPr/>
        </p:nvGrpSpPr>
        <p:grpSpPr bwMode="auto">
          <a:xfrm>
            <a:off x="5410200" y="1371600"/>
            <a:ext cx="2147888" cy="2573338"/>
            <a:chOff x="3505200" y="1447800"/>
            <a:chExt cx="2147664" cy="2573444"/>
          </a:xfrm>
        </p:grpSpPr>
        <p:graphicFrame>
          <p:nvGraphicFramePr>
            <p:cNvPr id="9220" name="Object 3"/>
            <p:cNvGraphicFramePr>
              <a:graphicFrameLocks noChangeAspect="1"/>
            </p:cNvGraphicFramePr>
            <p:nvPr/>
          </p:nvGraphicFramePr>
          <p:xfrm>
            <a:off x="3505200" y="1447800"/>
            <a:ext cx="1447800" cy="2225941"/>
          </p:xfrm>
          <a:graphic>
            <a:graphicData uri="http://schemas.openxmlformats.org/presentationml/2006/ole">
              <p:oleObj spid="_x0000_s9220" name="CS ChemDraw Drawing" r:id="rId4" imgW="1102320" imgH="1693440" progId="ChemDraw.Document.6.0">
                <p:embed/>
              </p:oleObj>
            </a:graphicData>
          </a:graphic>
        </p:graphicFrame>
        <p:sp>
          <p:nvSpPr>
            <p:cNvPr id="9234" name="TextBox 5"/>
            <p:cNvSpPr txBox="1">
              <a:spLocks noChangeArrowheads="1"/>
            </p:cNvSpPr>
            <p:nvPr/>
          </p:nvSpPr>
          <p:spPr bwMode="auto">
            <a:xfrm>
              <a:off x="4912056" y="1883392"/>
              <a:ext cx="596638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latin typeface="Calibri" pitchFamily="34" charset="0"/>
                </a:rPr>
                <a:t>6.5</a:t>
              </a:r>
              <a:r>
                <a:rPr lang="el-GR">
                  <a:latin typeface="Times New Roman" pitchFamily="18" charset="0"/>
                  <a:cs typeface="Times New Roman" pitchFamily="18" charset="0"/>
                </a:rPr>
                <a:t>δ</a:t>
              </a:r>
              <a:endParaRPr lang="en-US">
                <a:latin typeface="Calibri" pitchFamily="34" charset="0"/>
              </a:endParaRPr>
            </a:p>
          </p:txBody>
        </p:sp>
        <p:sp>
          <p:nvSpPr>
            <p:cNvPr id="9235" name="TextBox 6"/>
            <p:cNvSpPr txBox="1">
              <a:spLocks noChangeArrowheads="1"/>
            </p:cNvSpPr>
            <p:nvPr/>
          </p:nvSpPr>
          <p:spPr bwMode="auto">
            <a:xfrm>
              <a:off x="4892720" y="2881952"/>
              <a:ext cx="760144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latin typeface="Calibri" pitchFamily="34" charset="0"/>
                </a:rPr>
                <a:t>7.14</a:t>
              </a:r>
              <a:r>
                <a:rPr lang="el-GR">
                  <a:latin typeface="Times New Roman" pitchFamily="18" charset="0"/>
                  <a:cs typeface="Times New Roman" pitchFamily="18" charset="0"/>
                </a:rPr>
                <a:t> δ</a:t>
              </a:r>
              <a:endParaRPr lang="en-US">
                <a:latin typeface="Calibri" pitchFamily="34" charset="0"/>
              </a:endParaRPr>
            </a:p>
          </p:txBody>
        </p:sp>
        <p:sp>
          <p:nvSpPr>
            <p:cNvPr id="9236" name="TextBox 7"/>
            <p:cNvSpPr txBox="1">
              <a:spLocks noChangeArrowheads="1"/>
            </p:cNvSpPr>
            <p:nvPr/>
          </p:nvSpPr>
          <p:spPr bwMode="auto">
            <a:xfrm>
              <a:off x="3667416" y="3651912"/>
              <a:ext cx="760144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latin typeface="Calibri" pitchFamily="34" charset="0"/>
                </a:rPr>
                <a:t>6.87</a:t>
              </a:r>
              <a:r>
                <a:rPr lang="el-GR">
                  <a:latin typeface="Times New Roman" pitchFamily="18" charset="0"/>
                  <a:cs typeface="Times New Roman" pitchFamily="18" charset="0"/>
                </a:rPr>
                <a:t> δ</a:t>
              </a:r>
              <a:endParaRPr lang="en-US">
                <a:latin typeface="Calibri" pitchFamily="34" charset="0"/>
              </a:endParaRPr>
            </a:p>
          </p:txBody>
        </p:sp>
      </p:grpSp>
      <p:grpSp>
        <p:nvGrpSpPr>
          <p:cNvPr id="4" name="Group 13"/>
          <p:cNvGrpSpPr>
            <a:grpSpLocks/>
          </p:cNvGrpSpPr>
          <p:nvPr/>
        </p:nvGrpSpPr>
        <p:grpSpPr bwMode="auto">
          <a:xfrm>
            <a:off x="5181600" y="4648200"/>
            <a:ext cx="3624263" cy="1747838"/>
            <a:chOff x="533400" y="4642512"/>
            <a:chExt cx="3624674" cy="1748059"/>
          </a:xfrm>
        </p:grpSpPr>
        <p:graphicFrame>
          <p:nvGraphicFramePr>
            <p:cNvPr id="9219" name="Object 4"/>
            <p:cNvGraphicFramePr>
              <a:graphicFrameLocks noChangeAspect="1"/>
            </p:cNvGraphicFramePr>
            <p:nvPr/>
          </p:nvGraphicFramePr>
          <p:xfrm>
            <a:off x="533400" y="4724400"/>
            <a:ext cx="1219200" cy="1666171"/>
          </p:xfrm>
          <a:graphic>
            <a:graphicData uri="http://schemas.openxmlformats.org/presentationml/2006/ole">
              <p:oleObj spid="_x0000_s9219" name="CS ChemDraw Drawing" r:id="rId5" imgW="922680" imgH="1260360" progId="ChemDraw.Document.6.0">
                <p:embed/>
              </p:oleObj>
            </a:graphicData>
          </a:graphic>
        </p:graphicFrame>
        <p:cxnSp>
          <p:nvCxnSpPr>
            <p:cNvPr id="12" name="Straight Arrow Connector 11"/>
            <p:cNvCxnSpPr/>
            <p:nvPr/>
          </p:nvCxnSpPr>
          <p:spPr>
            <a:xfrm>
              <a:off x="1752738" y="4840975"/>
              <a:ext cx="304835" cy="1587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233" name="TextBox 12"/>
            <p:cNvSpPr txBox="1">
              <a:spLocks noChangeArrowheads="1"/>
            </p:cNvSpPr>
            <p:nvPr/>
          </p:nvSpPr>
          <p:spPr bwMode="auto">
            <a:xfrm>
              <a:off x="1967075" y="4642512"/>
              <a:ext cx="2190999" cy="9161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rgbClr val="FF0000"/>
                  </a:solidFill>
                  <a:latin typeface="Calibri" pitchFamily="34" charset="0"/>
                  <a:cs typeface="Times New Roman" pitchFamily="18" charset="0"/>
                </a:rPr>
                <a:t>Electron withdrawer</a:t>
              </a:r>
            </a:p>
            <a:p>
              <a:r>
                <a:rPr lang="en-US">
                  <a:solidFill>
                    <a:srgbClr val="FF0000"/>
                  </a:solidFill>
                  <a:latin typeface="Calibri" pitchFamily="34" charset="0"/>
                  <a:cs typeface="Times New Roman" pitchFamily="18" charset="0"/>
                </a:rPr>
                <a:t>o and p downfield</a:t>
              </a:r>
            </a:p>
            <a:p>
              <a:r>
                <a:rPr lang="en-US">
                  <a:solidFill>
                    <a:srgbClr val="FF0000"/>
                  </a:solidFill>
                  <a:latin typeface="Calibri" pitchFamily="34" charset="0"/>
                  <a:cs typeface="Times New Roman" pitchFamily="18" charset="0"/>
                </a:rPr>
                <a:t>m less downfield</a:t>
              </a:r>
            </a:p>
          </p:txBody>
        </p:sp>
      </p:grpSp>
      <p:grpSp>
        <p:nvGrpSpPr>
          <p:cNvPr id="5" name="Group 23"/>
          <p:cNvGrpSpPr>
            <a:grpSpLocks/>
          </p:cNvGrpSpPr>
          <p:nvPr/>
        </p:nvGrpSpPr>
        <p:grpSpPr bwMode="auto">
          <a:xfrm>
            <a:off x="838200" y="4114800"/>
            <a:ext cx="2525713" cy="2427288"/>
            <a:chOff x="838200" y="4114800"/>
            <a:chExt cx="2525583" cy="2426732"/>
          </a:xfrm>
        </p:grpSpPr>
        <p:graphicFrame>
          <p:nvGraphicFramePr>
            <p:cNvPr id="9218" name="Object 5"/>
            <p:cNvGraphicFramePr>
              <a:graphicFrameLocks noChangeAspect="1"/>
            </p:cNvGraphicFramePr>
            <p:nvPr/>
          </p:nvGraphicFramePr>
          <p:xfrm>
            <a:off x="838200" y="4191000"/>
            <a:ext cx="1482725" cy="2279637"/>
          </p:xfrm>
          <a:graphic>
            <a:graphicData uri="http://schemas.openxmlformats.org/presentationml/2006/ole">
              <p:oleObj spid="_x0000_s9218" name="CS ChemDraw Drawing" r:id="rId6" imgW="1102320" imgH="1693080" progId="ChemDraw.Document.6.0">
                <p:embed/>
              </p:oleObj>
            </a:graphicData>
          </a:graphic>
        </p:graphicFrame>
        <p:sp>
          <p:nvSpPr>
            <p:cNvPr id="9227" name="TextBox 17"/>
            <p:cNvSpPr txBox="1">
              <a:spLocks noChangeArrowheads="1"/>
            </p:cNvSpPr>
            <p:nvPr/>
          </p:nvSpPr>
          <p:spPr bwMode="auto">
            <a:xfrm>
              <a:off x="2057400" y="4114800"/>
              <a:ext cx="1306383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rgbClr val="FF0000"/>
                  </a:solidFill>
                  <a:latin typeface="Calibri" pitchFamily="34" charset="0"/>
                  <a:cs typeface="Times New Roman" pitchFamily="18" charset="0"/>
                </a:rPr>
                <a:t>Withdrawer</a:t>
              </a:r>
            </a:p>
          </p:txBody>
        </p:sp>
        <p:cxnSp>
          <p:nvCxnSpPr>
            <p:cNvPr id="19" name="Straight Arrow Connector 18"/>
            <p:cNvCxnSpPr/>
            <p:nvPr/>
          </p:nvCxnSpPr>
          <p:spPr>
            <a:xfrm>
              <a:off x="1676357" y="4302082"/>
              <a:ext cx="304784" cy="1588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229" name="TextBox 19"/>
            <p:cNvSpPr txBox="1">
              <a:spLocks noChangeArrowheads="1"/>
            </p:cNvSpPr>
            <p:nvPr/>
          </p:nvSpPr>
          <p:spPr bwMode="auto">
            <a:xfrm>
              <a:off x="2239368" y="4634552"/>
              <a:ext cx="755335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latin typeface="Calibri" pitchFamily="34" charset="0"/>
                </a:rPr>
                <a:t>8.26 </a:t>
              </a:r>
              <a:r>
                <a:rPr lang="el-GR">
                  <a:latin typeface="Times New Roman" pitchFamily="18" charset="0"/>
                  <a:cs typeface="Times New Roman" pitchFamily="18" charset="0"/>
                </a:rPr>
                <a:t>δ</a:t>
              </a:r>
              <a:endParaRPr lang="en-US">
                <a:latin typeface="Calibri" pitchFamily="34" charset="0"/>
              </a:endParaRPr>
            </a:p>
          </p:txBody>
        </p:sp>
        <p:sp>
          <p:nvSpPr>
            <p:cNvPr id="9230" name="TextBox 21"/>
            <p:cNvSpPr txBox="1">
              <a:spLocks noChangeArrowheads="1"/>
            </p:cNvSpPr>
            <p:nvPr/>
          </p:nvSpPr>
          <p:spPr bwMode="auto">
            <a:xfrm>
              <a:off x="2241640" y="5666096"/>
              <a:ext cx="755335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latin typeface="Calibri" pitchFamily="34" charset="0"/>
                </a:rPr>
                <a:t>7.57 </a:t>
              </a:r>
              <a:r>
                <a:rPr lang="el-GR">
                  <a:latin typeface="Times New Roman" pitchFamily="18" charset="0"/>
                  <a:cs typeface="Times New Roman" pitchFamily="18" charset="0"/>
                </a:rPr>
                <a:t>δ</a:t>
              </a:r>
              <a:endParaRPr lang="en-US">
                <a:latin typeface="Calibri" pitchFamily="34" charset="0"/>
              </a:endParaRPr>
            </a:p>
          </p:txBody>
        </p:sp>
        <p:sp>
          <p:nvSpPr>
            <p:cNvPr id="9231" name="TextBox 22"/>
            <p:cNvSpPr txBox="1">
              <a:spLocks noChangeArrowheads="1"/>
            </p:cNvSpPr>
            <p:nvPr/>
          </p:nvSpPr>
          <p:spPr bwMode="auto">
            <a:xfrm>
              <a:off x="1324968" y="6172200"/>
              <a:ext cx="755335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latin typeface="Calibri" pitchFamily="34" charset="0"/>
                </a:rPr>
                <a:t>7.69 </a:t>
              </a:r>
              <a:r>
                <a:rPr lang="el-GR">
                  <a:latin typeface="Times New Roman" pitchFamily="18" charset="0"/>
                  <a:cs typeface="Times New Roman" pitchFamily="18" charset="0"/>
                </a:rPr>
                <a:t>δ</a:t>
              </a:r>
              <a:endParaRPr lang="en-US">
                <a:latin typeface="Calibri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TextBox 2"/>
          <p:cNvSpPr txBox="1">
            <a:spLocks noChangeArrowheads="1"/>
          </p:cNvSpPr>
          <p:nvPr/>
        </p:nvSpPr>
        <p:spPr bwMode="auto">
          <a:xfrm>
            <a:off x="2286000" y="685800"/>
            <a:ext cx="41513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rgbClr val="0000CC"/>
                </a:solidFill>
                <a:latin typeface="Calibri" pitchFamily="34" charset="0"/>
                <a:cs typeface="Times New Roman" pitchFamily="18" charset="0"/>
              </a:rPr>
              <a:t>Aromatic Protons Coupling</a:t>
            </a:r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838200" y="1752600"/>
            <a:ext cx="7391400" cy="3295650"/>
            <a:chOff x="838200" y="1752600"/>
            <a:chExt cx="7391318" cy="3295710"/>
          </a:xfrm>
        </p:grpSpPr>
        <p:graphicFrame>
          <p:nvGraphicFramePr>
            <p:cNvPr id="10242" name="Object 2"/>
            <p:cNvGraphicFramePr>
              <a:graphicFrameLocks noChangeAspect="1"/>
            </p:cNvGraphicFramePr>
            <p:nvPr/>
          </p:nvGraphicFramePr>
          <p:xfrm>
            <a:off x="4648200" y="1752600"/>
            <a:ext cx="1981200" cy="2851647"/>
          </p:xfrm>
          <a:graphic>
            <a:graphicData uri="http://schemas.openxmlformats.org/presentationml/2006/ole">
              <p:oleObj spid="_x0000_s10242" name="CS ChemDraw Drawing" r:id="rId3" imgW="1178640" imgH="1694880" progId="ChemDraw.Document.6.0">
                <p:embed/>
              </p:oleObj>
            </a:graphicData>
          </a:graphic>
        </p:graphicFrame>
        <p:sp>
          <p:nvSpPr>
            <p:cNvPr id="10245" name="TextBox 3"/>
            <p:cNvSpPr txBox="1">
              <a:spLocks noChangeArrowheads="1"/>
            </p:cNvSpPr>
            <p:nvPr/>
          </p:nvSpPr>
          <p:spPr bwMode="auto">
            <a:xfrm>
              <a:off x="838200" y="2514600"/>
              <a:ext cx="1739579" cy="19389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400">
                  <a:solidFill>
                    <a:srgbClr val="C00000"/>
                  </a:solidFill>
                  <a:latin typeface="Calibri" pitchFamily="34" charset="0"/>
                  <a:cs typeface="Times New Roman" pitchFamily="18" charset="0"/>
                </a:rPr>
                <a:t>Ortho – 8Hz</a:t>
              </a:r>
            </a:p>
            <a:p>
              <a:r>
                <a:rPr lang="en-US" sz="2400">
                  <a:solidFill>
                    <a:srgbClr val="C00000"/>
                  </a:solidFill>
                  <a:latin typeface="Calibri" pitchFamily="34" charset="0"/>
                  <a:cs typeface="Times New Roman" pitchFamily="18" charset="0"/>
                </a:rPr>
                <a:t>  </a:t>
              </a:r>
            </a:p>
            <a:p>
              <a:r>
                <a:rPr lang="en-US" sz="2400">
                  <a:solidFill>
                    <a:srgbClr val="C00000"/>
                  </a:solidFill>
                  <a:latin typeface="Calibri" pitchFamily="34" charset="0"/>
                  <a:cs typeface="Times New Roman" pitchFamily="18" charset="0"/>
                </a:rPr>
                <a:t>Meta -   2Hz</a:t>
              </a:r>
            </a:p>
            <a:p>
              <a:endParaRPr lang="en-US" sz="24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endParaRPr>
            </a:p>
            <a:p>
              <a:r>
                <a:rPr lang="en-US" sz="2400">
                  <a:solidFill>
                    <a:srgbClr val="C00000"/>
                  </a:solidFill>
                  <a:latin typeface="Calibri" pitchFamily="34" charset="0"/>
                  <a:cs typeface="Times New Roman" pitchFamily="18" charset="0"/>
                </a:rPr>
                <a:t>Para -    1Hz</a:t>
              </a:r>
            </a:p>
          </p:txBody>
        </p:sp>
        <p:sp>
          <p:nvSpPr>
            <p:cNvPr id="10246" name="TextBox 4"/>
            <p:cNvSpPr txBox="1">
              <a:spLocks noChangeArrowheads="1"/>
            </p:cNvSpPr>
            <p:nvPr/>
          </p:nvSpPr>
          <p:spPr bwMode="auto">
            <a:xfrm>
              <a:off x="6629400" y="2133600"/>
              <a:ext cx="1600118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>
                  <a:solidFill>
                    <a:srgbClr val="FF0000"/>
                  </a:solidFill>
                  <a:latin typeface="Calibri" pitchFamily="34" charset="0"/>
                  <a:cs typeface="Times New Roman" pitchFamily="18" charset="0"/>
                </a:rPr>
                <a:t>4 lines dd </a:t>
              </a:r>
            </a:p>
            <a:p>
              <a:r>
                <a:rPr lang="en-US" sz="2000">
                  <a:solidFill>
                    <a:srgbClr val="FF0000"/>
                  </a:solidFill>
                  <a:latin typeface="Calibri" pitchFamily="34" charset="0"/>
                  <a:cs typeface="Times New Roman" pitchFamily="18" charset="0"/>
                </a:rPr>
                <a:t>o, m coupling</a:t>
              </a:r>
            </a:p>
          </p:txBody>
        </p:sp>
        <p:sp>
          <p:nvSpPr>
            <p:cNvPr id="10247" name="TextBox 5"/>
            <p:cNvSpPr txBox="1">
              <a:spLocks noChangeArrowheads="1"/>
            </p:cNvSpPr>
            <p:nvPr/>
          </p:nvSpPr>
          <p:spPr bwMode="auto">
            <a:xfrm>
              <a:off x="6705600" y="3505200"/>
              <a:ext cx="1251946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>
                  <a:solidFill>
                    <a:srgbClr val="FF0000"/>
                  </a:solidFill>
                  <a:latin typeface="Calibri" pitchFamily="34" charset="0"/>
                  <a:cs typeface="Times New Roman" pitchFamily="18" charset="0"/>
                </a:rPr>
                <a:t>4 lines dd</a:t>
              </a:r>
            </a:p>
            <a:p>
              <a:r>
                <a:rPr lang="en-US" sz="2000">
                  <a:solidFill>
                    <a:srgbClr val="FF0000"/>
                  </a:solidFill>
                  <a:latin typeface="Calibri" pitchFamily="34" charset="0"/>
                  <a:cs typeface="Times New Roman" pitchFamily="18" charset="0"/>
                </a:rPr>
                <a:t>Two ortho</a:t>
              </a:r>
            </a:p>
          </p:txBody>
        </p:sp>
        <p:sp>
          <p:nvSpPr>
            <p:cNvPr id="10248" name="TextBox 6"/>
            <p:cNvSpPr txBox="1">
              <a:spLocks noChangeArrowheads="1"/>
            </p:cNvSpPr>
            <p:nvPr/>
          </p:nvSpPr>
          <p:spPr bwMode="auto">
            <a:xfrm>
              <a:off x="3581400" y="4648200"/>
              <a:ext cx="3438185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>
                  <a:solidFill>
                    <a:srgbClr val="FF0000"/>
                  </a:solidFill>
                  <a:latin typeface="Calibri" pitchFamily="34" charset="0"/>
                  <a:cs typeface="Times New Roman" pitchFamily="18" charset="0"/>
                </a:rPr>
                <a:t>(2 +1) (2 + 1) = 3 x 3 = 9 lines t,t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Straight Connector 21"/>
          <p:cNvCxnSpPr/>
          <p:nvPr/>
        </p:nvCxnSpPr>
        <p:spPr>
          <a:xfrm>
            <a:off x="2286000" y="1676400"/>
            <a:ext cx="838200" cy="158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42"/>
          <p:cNvGrpSpPr>
            <a:grpSpLocks/>
          </p:cNvGrpSpPr>
          <p:nvPr/>
        </p:nvGrpSpPr>
        <p:grpSpPr bwMode="auto">
          <a:xfrm>
            <a:off x="762000" y="762000"/>
            <a:ext cx="2782888" cy="1979613"/>
            <a:chOff x="762000" y="761999"/>
            <a:chExt cx="2783407" cy="1979771"/>
          </a:xfrm>
        </p:grpSpPr>
        <p:graphicFrame>
          <p:nvGraphicFramePr>
            <p:cNvPr id="11268" name="Object 2"/>
            <p:cNvGraphicFramePr>
              <a:graphicFrameLocks noChangeAspect="1"/>
            </p:cNvGraphicFramePr>
            <p:nvPr/>
          </p:nvGraphicFramePr>
          <p:xfrm>
            <a:off x="762000" y="761999"/>
            <a:ext cx="838200" cy="1979771"/>
          </p:xfrm>
          <a:graphic>
            <a:graphicData uri="http://schemas.openxmlformats.org/presentationml/2006/ole">
              <p:oleObj spid="_x0000_s11268" name="CS ChemDraw Drawing" r:id="rId3" imgW="591840" imgH="1397880" progId="ChemDraw.Document.6.0">
                <p:embed/>
              </p:oleObj>
            </a:graphicData>
          </a:graphic>
        </p:graphicFrame>
        <p:cxnSp>
          <p:nvCxnSpPr>
            <p:cNvPr id="24" name="Straight Connector 23"/>
            <p:cNvCxnSpPr/>
            <p:nvPr/>
          </p:nvCxnSpPr>
          <p:spPr>
            <a:xfrm rot="5400000">
              <a:off x="2133905" y="1219235"/>
              <a:ext cx="912885" cy="1587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285" name="TextBox 28"/>
            <p:cNvSpPr txBox="1">
              <a:spLocks noChangeArrowheads="1"/>
            </p:cNvSpPr>
            <p:nvPr/>
          </p:nvSpPr>
          <p:spPr bwMode="auto">
            <a:xfrm>
              <a:off x="2743200" y="990600"/>
              <a:ext cx="802207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latin typeface="Calibri" pitchFamily="34" charset="0"/>
                </a:rPr>
                <a:t>singlet</a:t>
              </a:r>
            </a:p>
          </p:txBody>
        </p:sp>
      </p:grpSp>
      <p:grpSp>
        <p:nvGrpSpPr>
          <p:cNvPr id="3" name="Group 43"/>
          <p:cNvGrpSpPr>
            <a:grpSpLocks/>
          </p:cNvGrpSpPr>
          <p:nvPr/>
        </p:nvGrpSpPr>
        <p:grpSpPr bwMode="auto">
          <a:xfrm>
            <a:off x="4572000" y="685800"/>
            <a:ext cx="3509963" cy="3341688"/>
            <a:chOff x="4572000" y="685800"/>
            <a:chExt cx="3509298" cy="3341132"/>
          </a:xfrm>
        </p:grpSpPr>
        <p:graphicFrame>
          <p:nvGraphicFramePr>
            <p:cNvPr id="11267" name="Object 3"/>
            <p:cNvGraphicFramePr>
              <a:graphicFrameLocks noChangeAspect="1"/>
            </p:cNvGraphicFramePr>
            <p:nvPr/>
          </p:nvGraphicFramePr>
          <p:xfrm>
            <a:off x="4572000" y="685800"/>
            <a:ext cx="2101498" cy="2133600"/>
          </p:xfrm>
          <a:graphic>
            <a:graphicData uri="http://schemas.openxmlformats.org/presentationml/2006/ole">
              <p:oleObj spid="_x0000_s11267" name="CS ChemDraw Drawing" r:id="rId4" imgW="1350360" imgH="1371600" progId="ChemDraw.Document.6.0">
                <p:embed/>
              </p:oleObj>
            </a:graphicData>
          </a:graphic>
        </p:graphicFrame>
        <p:sp>
          <p:nvSpPr>
            <p:cNvPr id="11276" name="TextBox 30"/>
            <p:cNvSpPr txBox="1">
              <a:spLocks noChangeArrowheads="1"/>
            </p:cNvSpPr>
            <p:nvPr/>
          </p:nvSpPr>
          <p:spPr bwMode="auto">
            <a:xfrm>
              <a:off x="6705600" y="1066800"/>
              <a:ext cx="1375698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latin typeface="Calibri" pitchFamily="34" charset="0"/>
                </a:rPr>
                <a:t>6.7 – 6.8     d</a:t>
              </a:r>
            </a:p>
          </p:txBody>
        </p:sp>
        <p:sp>
          <p:nvSpPr>
            <p:cNvPr id="11277" name="TextBox 31"/>
            <p:cNvSpPr txBox="1">
              <a:spLocks noChangeArrowheads="1"/>
            </p:cNvSpPr>
            <p:nvPr/>
          </p:nvSpPr>
          <p:spPr bwMode="auto">
            <a:xfrm>
              <a:off x="6705600" y="2057400"/>
              <a:ext cx="1375698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latin typeface="Calibri" pitchFamily="34" charset="0"/>
                </a:rPr>
                <a:t>7.0 – 8.0     d</a:t>
              </a:r>
            </a:p>
          </p:txBody>
        </p:sp>
        <p:cxnSp>
          <p:nvCxnSpPr>
            <p:cNvPr id="34" name="Straight Connector 33"/>
            <p:cNvCxnSpPr/>
            <p:nvPr/>
          </p:nvCxnSpPr>
          <p:spPr>
            <a:xfrm>
              <a:off x="6248082" y="3580918"/>
              <a:ext cx="1676082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6325057" y="3353150"/>
              <a:ext cx="457124" cy="158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5400000">
              <a:off x="7544026" y="3351562"/>
              <a:ext cx="457124" cy="158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5400000">
              <a:off x="6248866" y="3124588"/>
              <a:ext cx="914248" cy="158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5400000">
              <a:off x="7163092" y="3123000"/>
              <a:ext cx="914248" cy="158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283" name="TextBox 40"/>
            <p:cNvSpPr txBox="1">
              <a:spLocks noChangeArrowheads="1"/>
            </p:cNvSpPr>
            <p:nvPr/>
          </p:nvSpPr>
          <p:spPr bwMode="auto">
            <a:xfrm>
              <a:off x="6400800" y="3657600"/>
              <a:ext cx="156164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latin typeface="Calibri" pitchFamily="34" charset="0"/>
                </a:rPr>
                <a:t>8.0               6.8</a:t>
              </a:r>
            </a:p>
          </p:txBody>
        </p:sp>
      </p:grpSp>
      <p:grpSp>
        <p:nvGrpSpPr>
          <p:cNvPr id="4" name="Group 23"/>
          <p:cNvGrpSpPr>
            <a:grpSpLocks/>
          </p:cNvGrpSpPr>
          <p:nvPr/>
        </p:nvGrpSpPr>
        <p:grpSpPr bwMode="auto">
          <a:xfrm>
            <a:off x="147638" y="4038600"/>
            <a:ext cx="5856287" cy="2133600"/>
            <a:chOff x="93" y="2544"/>
            <a:chExt cx="3689" cy="1344"/>
          </a:xfrm>
        </p:grpSpPr>
        <p:graphicFrame>
          <p:nvGraphicFramePr>
            <p:cNvPr id="11266" name="Object 4"/>
            <p:cNvGraphicFramePr>
              <a:graphicFrameLocks noChangeAspect="1"/>
            </p:cNvGraphicFramePr>
            <p:nvPr/>
          </p:nvGraphicFramePr>
          <p:xfrm>
            <a:off x="1374" y="2544"/>
            <a:ext cx="1324" cy="1344"/>
          </p:xfrm>
          <a:graphic>
            <a:graphicData uri="http://schemas.openxmlformats.org/presentationml/2006/ole">
              <p:oleObj spid="_x0000_s11266" name="CS ChemDraw Drawing" r:id="rId5" imgW="1350360" imgH="1371240" progId="ChemDraw.Document.6.0">
                <p:embed/>
              </p:oleObj>
            </a:graphicData>
          </a:graphic>
        </p:graphicFrame>
        <p:sp>
          <p:nvSpPr>
            <p:cNvPr id="11273" name="TextBox 45"/>
            <p:cNvSpPr txBox="1">
              <a:spLocks noChangeArrowheads="1"/>
            </p:cNvSpPr>
            <p:nvPr/>
          </p:nvSpPr>
          <p:spPr bwMode="auto">
            <a:xfrm>
              <a:off x="93" y="2810"/>
              <a:ext cx="134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rgbClr val="FF0000"/>
                  </a:solidFill>
                  <a:latin typeface="Calibri" pitchFamily="34" charset="0"/>
                </a:rPr>
                <a:t>Shielded o coupled</a:t>
              </a:r>
            </a:p>
          </p:txBody>
        </p:sp>
        <p:sp>
          <p:nvSpPr>
            <p:cNvPr id="11274" name="TextBox 46"/>
            <p:cNvSpPr txBox="1">
              <a:spLocks noChangeArrowheads="1"/>
            </p:cNvSpPr>
            <p:nvPr/>
          </p:nvSpPr>
          <p:spPr bwMode="auto">
            <a:xfrm>
              <a:off x="270" y="3317"/>
              <a:ext cx="1156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rgbClr val="FF0000"/>
                  </a:solidFill>
                  <a:latin typeface="Calibri" pitchFamily="34" charset="0"/>
                </a:rPr>
                <a:t>Less deshielded</a:t>
              </a:r>
            </a:p>
            <a:p>
              <a:r>
                <a:rPr lang="en-US">
                  <a:solidFill>
                    <a:srgbClr val="FF0000"/>
                  </a:solidFill>
                  <a:latin typeface="Calibri" pitchFamily="34" charset="0"/>
                </a:rPr>
                <a:t>o, m coupled</a:t>
              </a:r>
            </a:p>
          </p:txBody>
        </p:sp>
        <p:sp>
          <p:nvSpPr>
            <p:cNvPr id="11275" name="TextBox 47"/>
            <p:cNvSpPr txBox="1">
              <a:spLocks noChangeArrowheads="1"/>
            </p:cNvSpPr>
            <p:nvPr/>
          </p:nvSpPr>
          <p:spPr bwMode="auto">
            <a:xfrm>
              <a:off x="2650" y="3312"/>
              <a:ext cx="1132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rgbClr val="FF0000"/>
                  </a:solidFill>
                  <a:latin typeface="Calibri" pitchFamily="34" charset="0"/>
                </a:rPr>
                <a:t>m coupled d</a:t>
              </a:r>
            </a:p>
            <a:p>
              <a:r>
                <a:rPr lang="en-US">
                  <a:solidFill>
                    <a:srgbClr val="FF0000"/>
                  </a:solidFill>
                  <a:latin typeface="Calibri" pitchFamily="34" charset="0"/>
                </a:rPr>
                <a:t>more down field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290" name="Object 2"/>
          <p:cNvGraphicFramePr>
            <a:graphicFrameLocks noChangeAspect="1"/>
          </p:cNvGraphicFramePr>
          <p:nvPr/>
        </p:nvGraphicFramePr>
        <p:xfrm>
          <a:off x="1447800" y="1219200"/>
          <a:ext cx="3190875" cy="2209800"/>
        </p:xfrm>
        <a:graphic>
          <a:graphicData uri="http://schemas.openxmlformats.org/presentationml/2006/ole">
            <p:oleObj spid="_x0000_s12290" name="CS ChemDraw Drawing" r:id="rId3" imgW="2018880" imgH="1398600" progId="ChemDraw.Document.6.0">
              <p:embed/>
            </p:oleObj>
          </a:graphicData>
        </a:graphic>
      </p:graphicFrame>
      <p:sp>
        <p:nvSpPr>
          <p:cNvPr id="12291" name="TextBox 2"/>
          <p:cNvSpPr txBox="1">
            <a:spLocks noChangeArrowheads="1"/>
          </p:cNvSpPr>
          <p:nvPr/>
        </p:nvSpPr>
        <p:spPr bwMode="auto">
          <a:xfrm>
            <a:off x="5029200" y="1219200"/>
            <a:ext cx="2801938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solidFill>
                  <a:srgbClr val="FF0000"/>
                </a:solidFill>
                <a:latin typeface="Calibri" pitchFamily="34" charset="0"/>
              </a:rPr>
              <a:t>3.8 (s, 6mm)</a:t>
            </a:r>
          </a:p>
          <a:p>
            <a:r>
              <a:rPr lang="en-US" sz="2000">
                <a:solidFill>
                  <a:srgbClr val="FF0000"/>
                </a:solidFill>
                <a:latin typeface="Calibri" pitchFamily="34" charset="0"/>
              </a:rPr>
              <a:t>6.3 (d, J = 10Hz, 2mm) </a:t>
            </a:r>
          </a:p>
          <a:p>
            <a:r>
              <a:rPr lang="en-US" sz="2000">
                <a:solidFill>
                  <a:srgbClr val="FF0000"/>
                </a:solidFill>
                <a:latin typeface="Calibri" pitchFamily="34" charset="0"/>
              </a:rPr>
              <a:t>6.7 (d, J = 2Hz , 2mm)</a:t>
            </a:r>
          </a:p>
          <a:p>
            <a:r>
              <a:rPr lang="en-US" sz="2000">
                <a:solidFill>
                  <a:srgbClr val="FF0000"/>
                </a:solidFill>
                <a:latin typeface="Calibri" pitchFamily="34" charset="0"/>
              </a:rPr>
              <a:t>6.9 (dd, J = 8, 2 Hz, 2mm)</a:t>
            </a:r>
          </a:p>
          <a:p>
            <a:r>
              <a:rPr lang="en-US" sz="2000">
                <a:solidFill>
                  <a:srgbClr val="FF0000"/>
                </a:solidFill>
                <a:latin typeface="Calibri" pitchFamily="34" charset="0"/>
              </a:rPr>
              <a:t>7.3 (d, J = 10 Hz, 2mm)</a:t>
            </a:r>
          </a:p>
          <a:p>
            <a:r>
              <a:rPr lang="en-US" sz="2000">
                <a:solidFill>
                  <a:srgbClr val="FF0000"/>
                </a:solidFill>
                <a:latin typeface="Calibri" pitchFamily="34" charset="0"/>
              </a:rPr>
              <a:t>8.1 (d, J = 8 Hz,  2mm)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TextBox 1"/>
          <p:cNvSpPr txBox="1">
            <a:spLocks noChangeArrowheads="1"/>
          </p:cNvSpPr>
          <p:nvPr/>
        </p:nvSpPr>
        <p:spPr bwMode="auto">
          <a:xfrm>
            <a:off x="3581400" y="685800"/>
            <a:ext cx="19621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aseline="30000">
                <a:latin typeface="Calibri" pitchFamily="34" charset="0"/>
              </a:rPr>
              <a:t>19</a:t>
            </a:r>
            <a:r>
              <a:rPr lang="en-US" sz="2800">
                <a:latin typeface="Calibri" pitchFamily="34" charset="0"/>
              </a:rPr>
              <a:t> F    </a:t>
            </a:r>
            <a:r>
              <a:rPr lang="az-Cyrl-AZ" sz="280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 = 1/2</a:t>
            </a:r>
            <a:endParaRPr lang="en-US" sz="2800">
              <a:latin typeface="Calibri" pitchFamily="34" charset="0"/>
            </a:endParaRPr>
          </a:p>
        </p:txBody>
      </p:sp>
      <p:grpSp>
        <p:nvGrpSpPr>
          <p:cNvPr id="2" name="Group 56"/>
          <p:cNvGrpSpPr>
            <a:grpSpLocks/>
          </p:cNvGrpSpPr>
          <p:nvPr/>
        </p:nvGrpSpPr>
        <p:grpSpPr bwMode="auto">
          <a:xfrm>
            <a:off x="457200" y="1828800"/>
            <a:ext cx="2236788" cy="674688"/>
            <a:chOff x="457200" y="1828800"/>
            <a:chExt cx="2236510" cy="674132"/>
          </a:xfrm>
        </p:grpSpPr>
        <p:graphicFrame>
          <p:nvGraphicFramePr>
            <p:cNvPr id="13315" name="Object 2"/>
            <p:cNvGraphicFramePr>
              <a:graphicFrameLocks noChangeAspect="1"/>
            </p:cNvGraphicFramePr>
            <p:nvPr/>
          </p:nvGraphicFramePr>
          <p:xfrm>
            <a:off x="914400" y="1828800"/>
            <a:ext cx="1237412" cy="381000"/>
          </p:xfrm>
          <a:graphic>
            <a:graphicData uri="http://schemas.openxmlformats.org/presentationml/2006/ole">
              <p:oleObj spid="_x0000_s13315" name="CS ChemDraw Drawing" r:id="rId3" imgW="582840" imgH="179280" progId="ChemDraw.Document.6.0">
                <p:embed/>
              </p:oleObj>
            </a:graphicData>
          </a:graphic>
        </p:graphicFrame>
        <p:sp>
          <p:nvSpPr>
            <p:cNvPr id="13340" name="TextBox 3"/>
            <p:cNvSpPr txBox="1">
              <a:spLocks noChangeArrowheads="1"/>
            </p:cNvSpPr>
            <p:nvPr/>
          </p:nvSpPr>
          <p:spPr bwMode="auto">
            <a:xfrm>
              <a:off x="457200" y="2133600"/>
              <a:ext cx="223651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baseline="30000">
                  <a:latin typeface="Calibri" pitchFamily="34" charset="0"/>
                </a:rPr>
                <a:t>1</a:t>
              </a:r>
              <a:r>
                <a:rPr lang="en-US">
                  <a:latin typeface="Calibri" pitchFamily="34" charset="0"/>
                </a:rPr>
                <a:t>H   d                 q     </a:t>
              </a:r>
              <a:r>
                <a:rPr lang="en-US" baseline="30000">
                  <a:latin typeface="Calibri" pitchFamily="34" charset="0"/>
                </a:rPr>
                <a:t>19</a:t>
              </a:r>
              <a:r>
                <a:rPr lang="en-US">
                  <a:latin typeface="Calibri" pitchFamily="34" charset="0"/>
                </a:rPr>
                <a:t>F</a:t>
              </a:r>
            </a:p>
          </p:txBody>
        </p:sp>
      </p:grpSp>
      <p:grpSp>
        <p:nvGrpSpPr>
          <p:cNvPr id="3" name="Group 57"/>
          <p:cNvGrpSpPr>
            <a:grpSpLocks/>
          </p:cNvGrpSpPr>
          <p:nvPr/>
        </p:nvGrpSpPr>
        <p:grpSpPr bwMode="auto">
          <a:xfrm>
            <a:off x="4602163" y="1524000"/>
            <a:ext cx="3940175" cy="3722688"/>
            <a:chOff x="4601568" y="1524000"/>
            <a:chExt cx="3941109" cy="3722132"/>
          </a:xfrm>
        </p:grpSpPr>
        <p:graphicFrame>
          <p:nvGraphicFramePr>
            <p:cNvPr id="13314" name="Object 3"/>
            <p:cNvGraphicFramePr>
              <a:graphicFrameLocks noChangeAspect="1"/>
            </p:cNvGraphicFramePr>
            <p:nvPr/>
          </p:nvGraphicFramePr>
          <p:xfrm>
            <a:off x="4648200" y="2133600"/>
            <a:ext cx="2220934" cy="1604566"/>
          </p:xfrm>
          <a:graphic>
            <a:graphicData uri="http://schemas.openxmlformats.org/presentationml/2006/ole">
              <p:oleObj spid="_x0000_s13314" name="CS ChemDraw Drawing" r:id="rId4" imgW="1051920" imgH="759960" progId="ChemDraw.Document.6.0">
                <p:embed/>
              </p:oleObj>
            </a:graphicData>
          </a:graphic>
        </p:graphicFrame>
        <p:cxnSp>
          <p:nvCxnSpPr>
            <p:cNvPr id="11" name="Straight Connector 10"/>
            <p:cNvCxnSpPr/>
            <p:nvPr/>
          </p:nvCxnSpPr>
          <p:spPr>
            <a:xfrm rot="5400000" flipH="1" flipV="1">
              <a:off x="5334402" y="2058114"/>
              <a:ext cx="152377" cy="158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 flipH="1" flipV="1">
              <a:off x="5979080" y="2058114"/>
              <a:ext cx="152377" cy="158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409797" y="1981132"/>
              <a:ext cx="685963" cy="158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6172051" y="3733396"/>
              <a:ext cx="380943" cy="38109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6781795" y="3200076"/>
              <a:ext cx="380943" cy="38109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>
              <a:off x="6553067" y="4114413"/>
              <a:ext cx="609745" cy="158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5400000">
              <a:off x="6895359" y="3848546"/>
              <a:ext cx="533320" cy="1587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16200000" flipH="1">
              <a:off x="7162856" y="4114369"/>
              <a:ext cx="228566" cy="22865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5182025" y="3962829"/>
              <a:ext cx="457132" cy="158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>
              <a:off x="5409797" y="4190602"/>
              <a:ext cx="685963" cy="158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 flipH="1" flipV="1">
              <a:off x="5906082" y="4000924"/>
              <a:ext cx="380943" cy="158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5593271" y="4381867"/>
              <a:ext cx="380943" cy="1587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Arrow Connector 45"/>
            <p:cNvCxnSpPr/>
            <p:nvPr/>
          </p:nvCxnSpPr>
          <p:spPr>
            <a:xfrm rot="5400000">
              <a:off x="4496092" y="3429509"/>
              <a:ext cx="609509" cy="1588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Arrow Connector 47"/>
            <p:cNvCxnSpPr/>
            <p:nvPr/>
          </p:nvCxnSpPr>
          <p:spPr>
            <a:xfrm>
              <a:off x="6324413" y="2285886"/>
              <a:ext cx="762181" cy="1588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333" name="TextBox 48"/>
            <p:cNvSpPr txBox="1">
              <a:spLocks noChangeArrowheads="1"/>
            </p:cNvSpPr>
            <p:nvPr/>
          </p:nvSpPr>
          <p:spPr bwMode="auto">
            <a:xfrm>
              <a:off x="5257800" y="1524000"/>
              <a:ext cx="1034257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latin typeface="Calibri" pitchFamily="34" charset="0"/>
                </a:rPr>
                <a:t>J</a:t>
              </a:r>
              <a:r>
                <a:rPr lang="en-US" baseline="-25000">
                  <a:latin typeface="Calibri" pitchFamily="34" charset="0"/>
                </a:rPr>
                <a:t>HF </a:t>
              </a:r>
              <a:r>
                <a:rPr lang="en-US">
                  <a:latin typeface="Calibri" pitchFamily="34" charset="0"/>
                </a:rPr>
                <a:t> = 8Hz</a:t>
              </a:r>
              <a:endParaRPr lang="en-US" baseline="-25000">
                <a:latin typeface="Calibri" pitchFamily="34" charset="0"/>
              </a:endParaRPr>
            </a:p>
          </p:txBody>
        </p:sp>
        <p:sp>
          <p:nvSpPr>
            <p:cNvPr id="13334" name="TextBox 49"/>
            <p:cNvSpPr txBox="1">
              <a:spLocks noChangeArrowheads="1"/>
            </p:cNvSpPr>
            <p:nvPr/>
          </p:nvSpPr>
          <p:spPr bwMode="auto">
            <a:xfrm>
              <a:off x="7067264" y="2059672"/>
              <a:ext cx="428322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latin typeface="Calibri" pitchFamily="34" charset="0"/>
                </a:rPr>
                <a:t>dq</a:t>
              </a:r>
            </a:p>
          </p:txBody>
        </p:sp>
        <p:cxnSp>
          <p:nvCxnSpPr>
            <p:cNvPr id="52" name="Straight Arrow Connector 51"/>
            <p:cNvCxnSpPr/>
            <p:nvPr/>
          </p:nvCxnSpPr>
          <p:spPr>
            <a:xfrm rot="16200000" flipH="1">
              <a:off x="5867311" y="4190513"/>
              <a:ext cx="1066641" cy="457308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336" name="TextBox 52"/>
            <p:cNvSpPr txBox="1">
              <a:spLocks noChangeArrowheads="1"/>
            </p:cNvSpPr>
            <p:nvPr/>
          </p:nvSpPr>
          <p:spPr bwMode="auto">
            <a:xfrm>
              <a:off x="6400800" y="4876800"/>
              <a:ext cx="380873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latin typeface="Calibri" pitchFamily="34" charset="0"/>
                </a:rPr>
                <a:t>tq</a:t>
              </a:r>
            </a:p>
          </p:txBody>
        </p:sp>
        <p:sp>
          <p:nvSpPr>
            <p:cNvPr id="13337" name="TextBox 53"/>
            <p:cNvSpPr txBox="1">
              <a:spLocks noChangeArrowheads="1"/>
            </p:cNvSpPr>
            <p:nvPr/>
          </p:nvSpPr>
          <p:spPr bwMode="auto">
            <a:xfrm>
              <a:off x="7391400" y="4267200"/>
              <a:ext cx="1151277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latin typeface="Calibri" pitchFamily="34" charset="0"/>
                </a:rPr>
                <a:t>J</a:t>
              </a:r>
              <a:r>
                <a:rPr lang="en-US" baseline="-25000">
                  <a:latin typeface="Calibri" pitchFamily="34" charset="0"/>
                </a:rPr>
                <a:t>HF </a:t>
              </a:r>
              <a:r>
                <a:rPr lang="en-US">
                  <a:latin typeface="Calibri" pitchFamily="34" charset="0"/>
                </a:rPr>
                <a:t> = 45Hz</a:t>
              </a:r>
              <a:endParaRPr lang="en-US" baseline="-25000">
                <a:latin typeface="Calibri" pitchFamily="34" charset="0"/>
              </a:endParaRPr>
            </a:p>
          </p:txBody>
        </p:sp>
        <p:sp>
          <p:nvSpPr>
            <p:cNvPr id="13338" name="TextBox 54"/>
            <p:cNvSpPr txBox="1">
              <a:spLocks noChangeArrowheads="1"/>
            </p:cNvSpPr>
            <p:nvPr/>
          </p:nvSpPr>
          <p:spPr bwMode="auto">
            <a:xfrm>
              <a:off x="5181600" y="4572000"/>
              <a:ext cx="1143262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latin typeface="Calibri" pitchFamily="34" charset="0"/>
                </a:rPr>
                <a:t>J</a:t>
              </a:r>
              <a:r>
                <a:rPr lang="en-US" baseline="-25000">
                  <a:latin typeface="Calibri" pitchFamily="34" charset="0"/>
                </a:rPr>
                <a:t>FF</a:t>
              </a:r>
              <a:r>
                <a:rPr lang="en-US">
                  <a:latin typeface="Calibri" pitchFamily="34" charset="0"/>
                </a:rPr>
                <a:t> = 15 Hz</a:t>
              </a:r>
            </a:p>
          </p:txBody>
        </p:sp>
        <p:sp>
          <p:nvSpPr>
            <p:cNvPr id="13339" name="TextBox 55"/>
            <p:cNvSpPr txBox="1">
              <a:spLocks noChangeArrowheads="1"/>
            </p:cNvSpPr>
            <p:nvPr/>
          </p:nvSpPr>
          <p:spPr bwMode="auto">
            <a:xfrm>
              <a:off x="4601568" y="3679208"/>
              <a:ext cx="53340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>
                  <a:latin typeface="Calibri" pitchFamily="34" charset="0"/>
                </a:rPr>
                <a:t>dt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600" y="228600"/>
            <a:ext cx="7772400" cy="1447800"/>
          </a:xfrm>
        </p:spPr>
        <p:txBody>
          <a:bodyPr/>
          <a:lstStyle/>
          <a:p>
            <a:pPr eaLnBrk="1" hangingPunct="1"/>
            <a:r>
              <a:rPr lang="en-US" sz="2800" smtClean="0">
                <a:solidFill>
                  <a:srgbClr val="3333FF"/>
                </a:solidFill>
              </a:rPr>
              <a:t>Advanced NMR Techniques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14400" y="2133600"/>
            <a:ext cx="6781800" cy="2514600"/>
          </a:xfrm>
        </p:spPr>
        <p:txBody>
          <a:bodyPr/>
          <a:lstStyle/>
          <a:p>
            <a:pPr algn="l" eaLnBrk="1" hangingPunct="1">
              <a:lnSpc>
                <a:spcPct val="60000"/>
              </a:lnSpc>
              <a:buFontTx/>
              <a:buNone/>
            </a:pPr>
            <a:r>
              <a:rPr lang="en-US" sz="200" smtClean="0">
                <a:solidFill>
                  <a:srgbClr val="898989"/>
                </a:solidFill>
              </a:rPr>
              <a:t>       </a:t>
            </a:r>
            <a:endParaRPr lang="en-US" sz="1000" smtClean="0">
              <a:solidFill>
                <a:srgbClr val="A50021"/>
              </a:solidFill>
            </a:endParaRPr>
          </a:p>
          <a:p>
            <a:pPr algn="l" eaLnBrk="1" hangingPunct="1">
              <a:lnSpc>
                <a:spcPct val="60000"/>
              </a:lnSpc>
              <a:buFontTx/>
              <a:buChar char="•"/>
            </a:pPr>
            <a:r>
              <a:rPr lang="en-US" sz="2400" smtClean="0">
                <a:solidFill>
                  <a:srgbClr val="A50021"/>
                </a:solidFill>
              </a:rPr>
              <a:t>  Use of Shift Reagents</a:t>
            </a:r>
          </a:p>
          <a:p>
            <a:pPr algn="l" eaLnBrk="1" hangingPunct="1">
              <a:lnSpc>
                <a:spcPct val="60000"/>
              </a:lnSpc>
              <a:buFontTx/>
              <a:buNone/>
            </a:pPr>
            <a:endParaRPr lang="en-US" sz="2400" smtClean="0">
              <a:solidFill>
                <a:srgbClr val="A50021"/>
              </a:solidFill>
            </a:endParaRPr>
          </a:p>
          <a:p>
            <a:pPr algn="l" eaLnBrk="1" hangingPunct="1">
              <a:lnSpc>
                <a:spcPct val="60000"/>
              </a:lnSpc>
              <a:buFontTx/>
              <a:buChar char="•"/>
            </a:pPr>
            <a:endParaRPr lang="en-US" sz="1000" smtClean="0">
              <a:solidFill>
                <a:srgbClr val="A50021"/>
              </a:solidFill>
            </a:endParaRPr>
          </a:p>
          <a:p>
            <a:pPr algn="l" eaLnBrk="1" hangingPunct="1">
              <a:lnSpc>
                <a:spcPct val="60000"/>
              </a:lnSpc>
              <a:buFontTx/>
              <a:buChar char="•"/>
            </a:pPr>
            <a:r>
              <a:rPr lang="en-US" sz="2400" smtClean="0">
                <a:solidFill>
                  <a:srgbClr val="A50021"/>
                </a:solidFill>
              </a:rPr>
              <a:t>  Spin Spin Decoupling Experiments</a:t>
            </a:r>
          </a:p>
          <a:p>
            <a:pPr algn="l" eaLnBrk="1" hangingPunct="1">
              <a:lnSpc>
                <a:spcPct val="60000"/>
              </a:lnSpc>
              <a:buFont typeface="Arial" charset="0"/>
              <a:buChar char="•"/>
            </a:pPr>
            <a:endParaRPr lang="en-US" sz="2400" smtClean="0">
              <a:solidFill>
                <a:srgbClr val="A50021"/>
              </a:solidFill>
            </a:endParaRPr>
          </a:p>
          <a:p>
            <a:pPr algn="l" eaLnBrk="1" hangingPunct="1">
              <a:lnSpc>
                <a:spcPct val="60000"/>
              </a:lnSpc>
              <a:buFontTx/>
              <a:buChar char="•"/>
            </a:pPr>
            <a:r>
              <a:rPr lang="en-US" sz="2400" smtClean="0">
                <a:solidFill>
                  <a:srgbClr val="A50021"/>
                </a:solidFill>
              </a:rPr>
              <a:t>  nOe Experiments</a:t>
            </a:r>
          </a:p>
          <a:p>
            <a:pPr algn="l" eaLnBrk="1" hangingPunct="1">
              <a:lnSpc>
                <a:spcPct val="60000"/>
              </a:lnSpc>
              <a:buFont typeface="Arial" charset="0"/>
              <a:buChar char="•"/>
            </a:pPr>
            <a:endParaRPr lang="en-US" sz="2400" smtClean="0">
              <a:solidFill>
                <a:srgbClr val="A50021"/>
              </a:solidFill>
            </a:endParaRPr>
          </a:p>
          <a:p>
            <a:pPr algn="l" eaLnBrk="1" hangingPunct="1">
              <a:lnSpc>
                <a:spcPct val="60000"/>
              </a:lnSpc>
              <a:buFontTx/>
              <a:buChar char="•"/>
            </a:pPr>
            <a:r>
              <a:rPr lang="en-US" sz="2400" smtClean="0">
                <a:solidFill>
                  <a:srgbClr val="A50021"/>
                </a:solidFill>
              </a:rPr>
              <a:t>  Two Dimensional NMR</a:t>
            </a:r>
          </a:p>
          <a:p>
            <a:pPr algn="l" eaLnBrk="1" hangingPunct="1">
              <a:lnSpc>
                <a:spcPct val="60000"/>
              </a:lnSpc>
              <a:buFontTx/>
              <a:buNone/>
            </a:pPr>
            <a:endParaRPr lang="en-US" sz="2400" smtClean="0">
              <a:solidFill>
                <a:srgbClr val="A50021"/>
              </a:solidFill>
            </a:endParaRPr>
          </a:p>
          <a:p>
            <a:pPr algn="l" eaLnBrk="1" hangingPunct="1">
              <a:lnSpc>
                <a:spcPct val="60000"/>
              </a:lnSpc>
              <a:buFontTx/>
              <a:buChar char="•"/>
            </a:pPr>
            <a:endParaRPr lang="en-US" sz="2400" smtClean="0">
              <a:solidFill>
                <a:srgbClr val="A50021"/>
              </a:solidFill>
            </a:endParaRPr>
          </a:p>
          <a:p>
            <a:pPr eaLnBrk="1" hangingPunct="1">
              <a:lnSpc>
                <a:spcPct val="60000"/>
              </a:lnSpc>
              <a:buFontTx/>
              <a:buChar char="•"/>
            </a:pPr>
            <a:endParaRPr lang="en-US" sz="2400" smtClean="0">
              <a:solidFill>
                <a:srgbClr val="A5002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ext Box 4"/>
          <p:cNvSpPr txBox="1">
            <a:spLocks noChangeArrowheads="1"/>
          </p:cNvSpPr>
          <p:nvPr/>
        </p:nvSpPr>
        <p:spPr bwMode="auto">
          <a:xfrm>
            <a:off x="838200" y="685800"/>
            <a:ext cx="314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A50021"/>
                </a:solidFill>
                <a:latin typeface="Calibri" pitchFamily="34" charset="0"/>
              </a:rPr>
              <a:t>Use of Shift Reagents</a:t>
            </a:r>
          </a:p>
        </p:txBody>
      </p:sp>
      <p:sp>
        <p:nvSpPr>
          <p:cNvPr id="46083" name="Text Box 5"/>
          <p:cNvSpPr txBox="1">
            <a:spLocks noChangeArrowheads="1"/>
          </p:cNvSpPr>
          <p:nvPr/>
        </p:nvSpPr>
        <p:spPr bwMode="auto">
          <a:xfrm>
            <a:off x="685800" y="1295400"/>
            <a:ext cx="7083425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A50021"/>
                </a:solidFill>
                <a:latin typeface="Calibri" pitchFamily="34" charset="0"/>
              </a:rPr>
              <a:t>Introduced in 1969</a:t>
            </a:r>
          </a:p>
          <a:p>
            <a:r>
              <a:rPr lang="en-US" sz="2400">
                <a:solidFill>
                  <a:srgbClr val="A50021"/>
                </a:solidFill>
                <a:latin typeface="Calibri" pitchFamily="34" charset="0"/>
              </a:rPr>
              <a:t>Use for spreading out the NMR with out increasing </a:t>
            </a:r>
          </a:p>
          <a:p>
            <a:r>
              <a:rPr lang="en-US" sz="2400">
                <a:solidFill>
                  <a:srgbClr val="A50021"/>
                </a:solidFill>
                <a:latin typeface="Calibri" pitchFamily="34" charset="0"/>
              </a:rPr>
              <a:t>the strength Ho. </a:t>
            </a:r>
          </a:p>
        </p:txBody>
      </p:sp>
      <p:sp>
        <p:nvSpPr>
          <p:cNvPr id="46084" name="Text Box 6"/>
          <p:cNvSpPr txBox="1">
            <a:spLocks noChangeArrowheads="1"/>
          </p:cNvSpPr>
          <p:nvPr/>
        </p:nvSpPr>
        <p:spPr bwMode="auto">
          <a:xfrm>
            <a:off x="685800" y="2667000"/>
            <a:ext cx="8386763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A50021"/>
                </a:solidFill>
                <a:latin typeface="Calibri" pitchFamily="34" charset="0"/>
              </a:rPr>
              <a:t>Ions of Rare earths –Lanthanides coordinated to Organic </a:t>
            </a:r>
          </a:p>
          <a:p>
            <a:r>
              <a:rPr lang="en-US" sz="2400">
                <a:solidFill>
                  <a:srgbClr val="A50021"/>
                </a:solidFill>
                <a:latin typeface="Calibri" pitchFamily="34" charset="0"/>
              </a:rPr>
              <a:t>ligands.</a:t>
            </a:r>
          </a:p>
          <a:p>
            <a:r>
              <a:rPr lang="en-US" sz="2400">
                <a:solidFill>
                  <a:srgbClr val="A50021"/>
                </a:solidFill>
                <a:latin typeface="Calibri" pitchFamily="34" charset="0"/>
              </a:rPr>
              <a:t>Complex is formed with the functional group of the substrate.</a:t>
            </a:r>
          </a:p>
          <a:p>
            <a:r>
              <a:rPr lang="en-US" sz="2400">
                <a:solidFill>
                  <a:srgbClr val="A50021"/>
                </a:solidFill>
                <a:latin typeface="Calibri" pitchFamily="34" charset="0"/>
              </a:rPr>
              <a:t>Chemical Shift is changed.</a:t>
            </a:r>
          </a:p>
          <a:p>
            <a:r>
              <a:rPr lang="en-US" sz="2400">
                <a:solidFill>
                  <a:srgbClr val="A50021"/>
                </a:solidFill>
                <a:latin typeface="Calibri" pitchFamily="34" charset="0"/>
              </a:rPr>
              <a:t>Signals shifted and can be identified easily.</a:t>
            </a:r>
          </a:p>
        </p:txBody>
      </p:sp>
      <p:sp>
        <p:nvSpPr>
          <p:cNvPr id="46085" name="Text Box 7"/>
          <p:cNvSpPr txBox="1">
            <a:spLocks noChangeArrowheads="1"/>
          </p:cNvSpPr>
          <p:nvPr/>
        </p:nvSpPr>
        <p:spPr bwMode="auto">
          <a:xfrm>
            <a:off x="838200" y="5029200"/>
            <a:ext cx="223202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solidFill>
                  <a:srgbClr val="A50021"/>
                </a:solidFill>
                <a:latin typeface="Calibri" pitchFamily="34" charset="0"/>
              </a:rPr>
              <a:t>Eu(dpm)</a:t>
            </a:r>
            <a:r>
              <a:rPr lang="en-US" sz="2400" b="1" baseline="-25000">
                <a:solidFill>
                  <a:srgbClr val="A50021"/>
                </a:solidFill>
                <a:latin typeface="Calibri" pitchFamily="34" charset="0"/>
              </a:rPr>
              <a:t>3</a:t>
            </a:r>
            <a:r>
              <a:rPr lang="en-US" sz="2400">
                <a:solidFill>
                  <a:srgbClr val="A50021"/>
                </a:solidFill>
                <a:latin typeface="Calibri" pitchFamily="34" charset="0"/>
              </a:rPr>
              <a:t>,   Eu(fod)</a:t>
            </a:r>
            <a:r>
              <a:rPr lang="en-US" sz="2400" b="1" baseline="-25000">
                <a:solidFill>
                  <a:srgbClr val="A50021"/>
                </a:solidFill>
                <a:latin typeface="Calibri" pitchFamily="34" charset="0"/>
              </a:rPr>
              <a:t>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76600" y="304800"/>
            <a:ext cx="2317750" cy="284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07" name="Picture 4" descr="C:\Documents and Settings\N E E L A M\Desktop\picture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66800" y="3200400"/>
            <a:ext cx="68580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08" name="Rectangle 3"/>
          <p:cNvSpPr>
            <a:spLocks noChangeArrowheads="1"/>
          </p:cNvSpPr>
          <p:nvPr/>
        </p:nvSpPr>
        <p:spPr bwMode="auto">
          <a:xfrm>
            <a:off x="0" y="2057400"/>
            <a:ext cx="32766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>
                <a:solidFill>
                  <a:srgbClr val="3333FF"/>
                </a:solidFill>
                <a:latin typeface="Calibri" pitchFamily="34" charset="0"/>
              </a:rPr>
              <a:t>60 MHz NMR Spectra of </a:t>
            </a:r>
          </a:p>
          <a:p>
            <a:r>
              <a:rPr lang="en-US" sz="2000">
                <a:solidFill>
                  <a:srgbClr val="3333FF"/>
                </a:solidFill>
                <a:latin typeface="Calibri" pitchFamily="34" charset="0"/>
              </a:rPr>
              <a:t>1-Heptanaol using Eu(dpm)</a:t>
            </a:r>
            <a:r>
              <a:rPr lang="en-US" sz="2000" baseline="-25000">
                <a:solidFill>
                  <a:srgbClr val="3333FF"/>
                </a:solidFill>
                <a:latin typeface="Calibri" pitchFamily="34" charset="0"/>
              </a:rPr>
              <a:t>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E:\skoog\19-2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1066800"/>
            <a:ext cx="8153400" cy="531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31" name="Text Box 3"/>
          <p:cNvSpPr txBox="1">
            <a:spLocks noChangeArrowheads="1"/>
          </p:cNvSpPr>
          <p:nvPr/>
        </p:nvSpPr>
        <p:spPr bwMode="auto">
          <a:xfrm>
            <a:off x="2400300" y="228600"/>
            <a:ext cx="4578350" cy="73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>
                <a:solidFill>
                  <a:srgbClr val="3333FF"/>
                </a:solidFill>
                <a:latin typeface="Calibri" pitchFamily="34" charset="0"/>
              </a:rPr>
              <a:t>Example of Double Resonance Techniques</a:t>
            </a:r>
            <a:endParaRPr lang="en-US" sz="2400">
              <a:solidFill>
                <a:srgbClr val="3333FF"/>
              </a:solidFill>
              <a:latin typeface="Calibri" pitchFamily="34" charset="0"/>
            </a:endParaRPr>
          </a:p>
          <a:p>
            <a:pPr algn="ctr"/>
            <a:r>
              <a:rPr lang="en-US" sz="2400">
                <a:solidFill>
                  <a:srgbClr val="3333FF"/>
                </a:solidFill>
                <a:latin typeface="Calibri" pitchFamily="34" charset="0"/>
              </a:rPr>
              <a:t>Spin-Spin Decoupling</a:t>
            </a:r>
            <a:endParaRPr lang="en-US">
              <a:solidFill>
                <a:srgbClr val="3333FF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0" y="685800"/>
            <a:ext cx="6858000" cy="2947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43200" y="3694113"/>
            <a:ext cx="6172200" cy="3163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4338" name="Object 5"/>
          <p:cNvGraphicFramePr>
            <a:graphicFrameLocks noChangeAspect="1"/>
          </p:cNvGraphicFramePr>
          <p:nvPr/>
        </p:nvGraphicFramePr>
        <p:xfrm>
          <a:off x="304800" y="228600"/>
          <a:ext cx="3832225" cy="1143000"/>
        </p:xfrm>
        <a:graphic>
          <a:graphicData uri="http://schemas.openxmlformats.org/presentationml/2006/ole">
            <p:oleObj spid="_x0000_s14338" name="CS ChemDraw Drawing" r:id="rId5" imgW="3029400" imgH="903960" progId="ChemDraw.Document.6.0">
              <p:embed/>
            </p:oleObj>
          </a:graphicData>
        </a:graphic>
      </p:graphicFrame>
      <p:sp>
        <p:nvSpPr>
          <p:cNvPr id="14341" name="TextBox 5"/>
          <p:cNvSpPr txBox="1">
            <a:spLocks noChangeArrowheads="1"/>
          </p:cNvSpPr>
          <p:nvPr/>
        </p:nvSpPr>
        <p:spPr bwMode="auto">
          <a:xfrm>
            <a:off x="381000" y="1752600"/>
            <a:ext cx="16621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solidFill>
                  <a:srgbClr val="FF0000"/>
                </a:solidFill>
                <a:latin typeface="Calibri" pitchFamily="34" charset="0"/>
              </a:rPr>
              <a:t>M F = C</a:t>
            </a:r>
            <a:r>
              <a:rPr lang="en-US" sz="2000" baseline="-25000">
                <a:solidFill>
                  <a:srgbClr val="FF0000"/>
                </a:solidFill>
                <a:latin typeface="Calibri" pitchFamily="34" charset="0"/>
              </a:rPr>
              <a:t>7</a:t>
            </a:r>
            <a:r>
              <a:rPr lang="en-US" sz="2000">
                <a:solidFill>
                  <a:srgbClr val="FF0000"/>
                </a:solidFill>
                <a:latin typeface="Calibri" pitchFamily="34" charset="0"/>
              </a:rPr>
              <a:t>H</a:t>
            </a:r>
            <a:r>
              <a:rPr lang="en-US" sz="2000" baseline="-25000">
                <a:solidFill>
                  <a:srgbClr val="FF0000"/>
                </a:solidFill>
                <a:latin typeface="Calibri" pitchFamily="34" charset="0"/>
              </a:rPr>
              <a:t>12</a:t>
            </a:r>
            <a:r>
              <a:rPr lang="en-US" sz="2000">
                <a:solidFill>
                  <a:srgbClr val="FF0000"/>
                </a:solidFill>
                <a:latin typeface="Calibri" pitchFamily="34" charset="0"/>
              </a:rPr>
              <a:t>O</a:t>
            </a:r>
            <a:r>
              <a:rPr lang="en-US" sz="2000" baseline="-25000">
                <a:solidFill>
                  <a:srgbClr val="FF0000"/>
                </a:solidFill>
                <a:latin typeface="Calibri" pitchFamily="34" charset="0"/>
              </a:rPr>
              <a:t>3</a:t>
            </a:r>
          </a:p>
          <a:p>
            <a:r>
              <a:rPr lang="en-US" sz="2000">
                <a:solidFill>
                  <a:srgbClr val="FF0000"/>
                </a:solidFill>
                <a:latin typeface="Calibri" pitchFamily="34" charset="0"/>
              </a:rPr>
              <a:t>IR = 1725 cm</a:t>
            </a:r>
            <a:r>
              <a:rPr lang="en-US" sz="2000" baseline="30000">
                <a:solidFill>
                  <a:srgbClr val="FF0000"/>
                </a:solidFill>
                <a:latin typeface="Calibri" pitchFamily="34" charset="0"/>
              </a:rPr>
              <a:t>-1</a:t>
            </a:r>
          </a:p>
        </p:txBody>
      </p:sp>
      <p:sp>
        <p:nvSpPr>
          <p:cNvPr id="14342" name="TextBox 6"/>
          <p:cNvSpPr txBox="1">
            <a:spLocks noChangeArrowheads="1"/>
          </p:cNvSpPr>
          <p:nvPr/>
        </p:nvSpPr>
        <p:spPr bwMode="auto">
          <a:xfrm>
            <a:off x="4648200" y="228600"/>
            <a:ext cx="20939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0000CC"/>
                </a:solidFill>
                <a:latin typeface="Calibri" pitchFamily="34" charset="0"/>
              </a:rPr>
              <a:t>Ethyl levulinate</a:t>
            </a:r>
          </a:p>
        </p:txBody>
      </p:sp>
      <p:sp>
        <p:nvSpPr>
          <p:cNvPr id="14343" name="Text Box 10"/>
          <p:cNvSpPr txBox="1">
            <a:spLocks noChangeArrowheads="1"/>
          </p:cNvSpPr>
          <p:nvPr/>
        </p:nvSpPr>
        <p:spPr bwMode="auto">
          <a:xfrm>
            <a:off x="0" y="2438400"/>
            <a:ext cx="2303463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/>
              <a:t>Distortionless </a:t>
            </a:r>
          </a:p>
          <a:p>
            <a:r>
              <a:rPr lang="en-US" sz="2400"/>
              <a:t>Enhancement</a:t>
            </a:r>
          </a:p>
          <a:p>
            <a:r>
              <a:rPr lang="en-US" sz="2400"/>
              <a:t>By Polarization </a:t>
            </a:r>
          </a:p>
          <a:p>
            <a:r>
              <a:rPr lang="en-US" sz="2400"/>
              <a:t>Transfer</a:t>
            </a:r>
          </a:p>
        </p:txBody>
      </p:sp>
      <p:sp>
        <p:nvSpPr>
          <p:cNvPr id="14344" name="Text Box 11"/>
          <p:cNvSpPr txBox="1">
            <a:spLocks noChangeArrowheads="1"/>
          </p:cNvSpPr>
          <p:nvPr/>
        </p:nvSpPr>
        <p:spPr bwMode="auto">
          <a:xfrm>
            <a:off x="212725" y="4230688"/>
            <a:ext cx="996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/>
              <a:t>DEPT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Box 1"/>
          <p:cNvSpPr txBox="1">
            <a:spLocks noChangeArrowheads="1"/>
          </p:cNvSpPr>
          <p:nvPr/>
        </p:nvSpPr>
        <p:spPr bwMode="auto">
          <a:xfrm>
            <a:off x="838200" y="609600"/>
            <a:ext cx="6565900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aseline="30000">
                <a:solidFill>
                  <a:srgbClr val="C00000"/>
                </a:solidFill>
                <a:latin typeface="Calibri" pitchFamily="34" charset="0"/>
              </a:rPr>
              <a:t>1</a:t>
            </a:r>
            <a:r>
              <a:rPr lang="en-US" sz="2400">
                <a:solidFill>
                  <a:srgbClr val="C00000"/>
                </a:solidFill>
                <a:latin typeface="Calibri" pitchFamily="34" charset="0"/>
              </a:rPr>
              <a:t>HNMR : absorption spectroscopy, radiations in Radio Frequency region are absorbed</a:t>
            </a:r>
          </a:p>
          <a:p>
            <a:endParaRPr lang="en-US" sz="2400">
              <a:solidFill>
                <a:srgbClr val="C00000"/>
              </a:solidFill>
              <a:latin typeface="Calibri" pitchFamily="34" charset="0"/>
            </a:endParaRPr>
          </a:p>
          <a:p>
            <a:r>
              <a:rPr lang="en-US" sz="2400">
                <a:solidFill>
                  <a:srgbClr val="C00000"/>
                </a:solidFill>
                <a:latin typeface="Calibri" pitchFamily="34" charset="0"/>
              </a:rPr>
              <a:t>Nuclei posses intrinsic spin and have angular momentum </a:t>
            </a:r>
            <a:r>
              <a:rPr lang="en-US">
                <a:latin typeface="Calibri" pitchFamily="34" charset="0"/>
              </a:rPr>
              <a:t>.</a:t>
            </a:r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990600" y="2590800"/>
            <a:ext cx="1766888" cy="685800"/>
            <a:chOff x="1447800" y="2286000"/>
            <a:chExt cx="1767519" cy="685800"/>
          </a:xfrm>
        </p:grpSpPr>
        <p:sp>
          <p:nvSpPr>
            <p:cNvPr id="5" name="Double Bracket 4"/>
            <p:cNvSpPr/>
            <p:nvPr/>
          </p:nvSpPr>
          <p:spPr>
            <a:xfrm>
              <a:off x="1447800" y="2286000"/>
              <a:ext cx="686045" cy="685800"/>
            </a:xfrm>
            <a:prstGeom prst="bracketPair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26631" name="TextBox 5"/>
            <p:cNvSpPr txBox="1">
              <a:spLocks noChangeArrowheads="1"/>
            </p:cNvSpPr>
            <p:nvPr/>
          </p:nvSpPr>
          <p:spPr bwMode="auto">
            <a:xfrm>
              <a:off x="1524000" y="2286000"/>
              <a:ext cx="57099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u="sng">
                  <a:latin typeface="Calibri" pitchFamily="34" charset="0"/>
                </a:rPr>
                <a:t>   h  </a:t>
              </a:r>
            </a:p>
          </p:txBody>
        </p:sp>
        <p:sp>
          <p:nvSpPr>
            <p:cNvPr id="26632" name="TextBox 6"/>
            <p:cNvSpPr txBox="1">
              <a:spLocks noChangeArrowheads="1"/>
            </p:cNvSpPr>
            <p:nvPr/>
          </p:nvSpPr>
          <p:spPr bwMode="auto">
            <a:xfrm>
              <a:off x="1600200" y="2514600"/>
              <a:ext cx="42992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latin typeface="Calibri" pitchFamily="34" charset="0"/>
                </a:rPr>
                <a:t>2</a:t>
              </a:r>
              <a:r>
                <a:rPr lang="el-GR">
                  <a:latin typeface="Times New Roman" pitchFamily="18" charset="0"/>
                  <a:cs typeface="Times New Roman" pitchFamily="18" charset="0"/>
                </a:rPr>
                <a:t>π</a:t>
              </a:r>
              <a:endParaRPr lang="en-US">
                <a:latin typeface="Calibri" pitchFamily="34" charset="0"/>
              </a:endParaRPr>
            </a:p>
          </p:txBody>
        </p:sp>
        <p:sp>
          <p:nvSpPr>
            <p:cNvPr id="26633" name="TextBox 7"/>
            <p:cNvSpPr txBox="1">
              <a:spLocks noChangeArrowheads="1"/>
            </p:cNvSpPr>
            <p:nvPr/>
          </p:nvSpPr>
          <p:spPr bwMode="auto">
            <a:xfrm>
              <a:off x="2362200" y="2362200"/>
              <a:ext cx="853119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latin typeface="Calibri" pitchFamily="34" charset="0"/>
                </a:rPr>
                <a:t>[</a:t>
              </a:r>
              <a:r>
                <a:rPr lang="en-US"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en-US">
                  <a:latin typeface="Calibri" pitchFamily="34" charset="0"/>
                </a:rPr>
                <a:t>(</a:t>
              </a:r>
              <a:r>
                <a:rPr lang="en-US"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en-US">
                  <a:latin typeface="Calibri" pitchFamily="34" charset="0"/>
                </a:rPr>
                <a:t>+1)]</a:t>
              </a:r>
            </a:p>
          </p:txBody>
        </p:sp>
      </p:grpSp>
      <p:sp>
        <p:nvSpPr>
          <p:cNvPr id="26628" name="TextBox 10"/>
          <p:cNvSpPr txBox="1">
            <a:spLocks noChangeArrowheads="1"/>
          </p:cNvSpPr>
          <p:nvPr/>
        </p:nvSpPr>
        <p:spPr bwMode="auto">
          <a:xfrm flipH="1">
            <a:off x="992188" y="3429000"/>
            <a:ext cx="26209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Calibri" pitchFamily="34" charset="0"/>
              </a:rPr>
              <a:t>I = 0, 1/2, 1, 3/2, ----etc </a:t>
            </a:r>
          </a:p>
        </p:txBody>
      </p:sp>
      <p:sp>
        <p:nvSpPr>
          <p:cNvPr id="26629" name="TextBox 11"/>
          <p:cNvSpPr txBox="1">
            <a:spLocks noChangeArrowheads="1"/>
          </p:cNvSpPr>
          <p:nvPr/>
        </p:nvSpPr>
        <p:spPr bwMode="auto">
          <a:xfrm>
            <a:off x="838200" y="4038600"/>
            <a:ext cx="6762750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C00000"/>
                </a:solidFill>
                <a:latin typeface="Calibri" pitchFamily="34" charset="0"/>
              </a:rPr>
              <a:t>Nucleus : charged body</a:t>
            </a:r>
          </a:p>
          <a:p>
            <a:r>
              <a:rPr lang="en-US" sz="2400">
                <a:solidFill>
                  <a:srgbClr val="C00000"/>
                </a:solidFill>
                <a:latin typeface="Calibri" pitchFamily="34" charset="0"/>
              </a:rPr>
              <a:t>Charged &amp; spinning body generates magnetic dipole.</a:t>
            </a:r>
          </a:p>
          <a:p>
            <a:r>
              <a:rPr lang="en-US" sz="2400">
                <a:solidFill>
                  <a:srgbClr val="C00000"/>
                </a:solidFill>
                <a:latin typeface="Calibri" pitchFamily="34" charset="0"/>
              </a:rPr>
              <a:t>Condition:  </a:t>
            </a:r>
            <a:r>
              <a:rPr lang="en-US" sz="24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I </a:t>
            </a:r>
            <a:r>
              <a:rPr lang="en-US" sz="2400">
                <a:solidFill>
                  <a:srgbClr val="C00000"/>
                </a:solidFill>
                <a:latin typeface="Calibri" pitchFamily="34" charset="0"/>
              </a:rPr>
              <a:t>&gt; 0</a:t>
            </a:r>
          </a:p>
          <a:p>
            <a:r>
              <a:rPr lang="en-US" sz="2400">
                <a:solidFill>
                  <a:srgbClr val="C00000"/>
                </a:solidFill>
                <a:latin typeface="Calibri" pitchFamily="34" charset="0"/>
              </a:rPr>
              <a:t>Magnetic dipole has nuclear magnetic moment </a:t>
            </a:r>
            <a:r>
              <a:rPr lang="el-GR" sz="24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μ</a:t>
            </a:r>
            <a:r>
              <a:rPr lang="en-US" sz="24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.</a:t>
            </a:r>
          </a:p>
          <a:p>
            <a:r>
              <a:rPr lang="en-US" sz="24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In external magnetic field Ho, angular momentum is </a:t>
            </a:r>
          </a:p>
          <a:p>
            <a:r>
              <a:rPr lang="en-US" sz="24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quantized :  (2</a:t>
            </a:r>
            <a:r>
              <a:rPr lang="az-Cyrl-AZ" sz="24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en-US" sz="24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 + 1) orientations</a:t>
            </a:r>
            <a:endParaRPr lang="en-US" sz="2400">
              <a:solidFill>
                <a:srgbClr val="C000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0" y="304800"/>
            <a:ext cx="6629400" cy="187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5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0" y="2133600"/>
            <a:ext cx="6600825" cy="18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6" name="Rectangle 4"/>
          <p:cNvSpPr>
            <a:spLocks noChangeArrowheads="1"/>
          </p:cNvSpPr>
          <p:nvPr/>
        </p:nvSpPr>
        <p:spPr bwMode="auto">
          <a:xfrm>
            <a:off x="2286000" y="228600"/>
            <a:ext cx="34210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aseline="30000">
                <a:solidFill>
                  <a:srgbClr val="C00000"/>
                </a:solidFill>
                <a:latin typeface="Calibri" pitchFamily="34" charset="0"/>
              </a:rPr>
              <a:t>1</a:t>
            </a:r>
            <a:r>
              <a:rPr lang="en-US" sz="2400">
                <a:solidFill>
                  <a:srgbClr val="C00000"/>
                </a:solidFill>
                <a:latin typeface="Calibri" pitchFamily="34" charset="0"/>
              </a:rPr>
              <a:t>H NMR Spectrum - C</a:t>
            </a:r>
            <a:r>
              <a:rPr lang="en-US" sz="2400" baseline="-25000">
                <a:solidFill>
                  <a:srgbClr val="C00000"/>
                </a:solidFill>
                <a:latin typeface="Calibri" pitchFamily="34" charset="0"/>
              </a:rPr>
              <a:t>8</a:t>
            </a:r>
            <a:r>
              <a:rPr lang="en-US" sz="2400">
                <a:solidFill>
                  <a:srgbClr val="C00000"/>
                </a:solidFill>
                <a:latin typeface="Calibri" pitchFamily="34" charset="0"/>
              </a:rPr>
              <a:t>H</a:t>
            </a:r>
            <a:r>
              <a:rPr lang="en-US" sz="2400" baseline="-25000">
                <a:solidFill>
                  <a:srgbClr val="C00000"/>
                </a:solidFill>
                <a:latin typeface="Calibri" pitchFamily="34" charset="0"/>
              </a:rPr>
              <a:t>10</a:t>
            </a:r>
            <a:r>
              <a:rPr lang="en-US" sz="2400">
                <a:solidFill>
                  <a:srgbClr val="C00000"/>
                </a:solidFill>
                <a:latin typeface="Calibri" pitchFamily="34" charset="0"/>
              </a:rPr>
              <a:t> </a:t>
            </a:r>
          </a:p>
        </p:txBody>
      </p:sp>
      <p:sp>
        <p:nvSpPr>
          <p:cNvPr id="49157" name="Rectangle 5"/>
          <p:cNvSpPr>
            <a:spLocks noChangeArrowheads="1"/>
          </p:cNvSpPr>
          <p:nvPr/>
        </p:nvSpPr>
        <p:spPr bwMode="auto">
          <a:xfrm>
            <a:off x="2362200" y="2209800"/>
            <a:ext cx="25273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aseline="30000">
                <a:solidFill>
                  <a:srgbClr val="C00000"/>
                </a:solidFill>
                <a:latin typeface="Calibri" pitchFamily="34" charset="0"/>
              </a:rPr>
              <a:t>13</a:t>
            </a:r>
            <a:r>
              <a:rPr lang="en-US" sz="2400">
                <a:solidFill>
                  <a:srgbClr val="C00000"/>
                </a:solidFill>
                <a:latin typeface="Calibri" pitchFamily="34" charset="0"/>
              </a:rPr>
              <a:t>C NMR Spectrum</a:t>
            </a:r>
          </a:p>
        </p:txBody>
      </p:sp>
      <p:pic>
        <p:nvPicPr>
          <p:cNvPr id="49158" name="Picture 5" descr="bp21-dstd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09800" y="4514850"/>
            <a:ext cx="6715125" cy="234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9" name="Rectangle 7"/>
          <p:cNvSpPr>
            <a:spLocks noChangeArrowheads="1"/>
          </p:cNvSpPr>
          <p:nvPr/>
        </p:nvSpPr>
        <p:spPr bwMode="auto">
          <a:xfrm>
            <a:off x="2438400" y="4038600"/>
            <a:ext cx="18399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C00000"/>
                </a:solidFill>
                <a:latin typeface="Calibri" pitchFamily="34" charset="0"/>
              </a:rPr>
              <a:t>DEPT Spectra</a:t>
            </a:r>
          </a:p>
        </p:txBody>
      </p:sp>
      <p:pic>
        <p:nvPicPr>
          <p:cNvPr id="49160" name="Picture 6" descr="bp21-struct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77825" y="1295400"/>
            <a:ext cx="1450975" cy="88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61" name="Rectangle 9"/>
          <p:cNvSpPr>
            <a:spLocks noChangeArrowheads="1"/>
          </p:cNvSpPr>
          <p:nvPr/>
        </p:nvSpPr>
        <p:spPr bwMode="auto">
          <a:xfrm>
            <a:off x="152400" y="2286000"/>
            <a:ext cx="19653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>
                <a:solidFill>
                  <a:srgbClr val="FF0000"/>
                </a:solidFill>
                <a:latin typeface="Calibri" pitchFamily="34" charset="0"/>
              </a:rPr>
              <a:t>Ethyl benzene</a:t>
            </a:r>
            <a:endParaRPr lang="en-US" sz="2400">
              <a:solidFill>
                <a:srgbClr val="FF00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62200" y="990600"/>
            <a:ext cx="6505575" cy="179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179" name="Rectangle 2"/>
          <p:cNvSpPr>
            <a:spLocks noChangeArrowheads="1"/>
          </p:cNvSpPr>
          <p:nvPr/>
        </p:nvSpPr>
        <p:spPr bwMode="auto">
          <a:xfrm>
            <a:off x="2514600" y="990600"/>
            <a:ext cx="35210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aseline="30000">
                <a:solidFill>
                  <a:srgbClr val="C00000"/>
                </a:solidFill>
                <a:latin typeface="Calibri" pitchFamily="34" charset="0"/>
              </a:rPr>
              <a:t>1</a:t>
            </a:r>
            <a:r>
              <a:rPr lang="en-US" sz="2400">
                <a:solidFill>
                  <a:srgbClr val="C00000"/>
                </a:solidFill>
                <a:latin typeface="Calibri" pitchFamily="34" charset="0"/>
              </a:rPr>
              <a:t>H NMR Spectrum - C</a:t>
            </a:r>
            <a:r>
              <a:rPr lang="en-US" sz="2400" baseline="-25000">
                <a:solidFill>
                  <a:srgbClr val="C00000"/>
                </a:solidFill>
                <a:latin typeface="Calibri" pitchFamily="34" charset="0"/>
              </a:rPr>
              <a:t>4</a:t>
            </a:r>
            <a:r>
              <a:rPr lang="en-US" sz="2400">
                <a:solidFill>
                  <a:srgbClr val="C00000"/>
                </a:solidFill>
                <a:latin typeface="Calibri" pitchFamily="34" charset="0"/>
              </a:rPr>
              <a:t>H</a:t>
            </a:r>
            <a:r>
              <a:rPr lang="en-US" sz="2400" baseline="-25000">
                <a:solidFill>
                  <a:srgbClr val="C00000"/>
                </a:solidFill>
                <a:latin typeface="Calibri" pitchFamily="34" charset="0"/>
              </a:rPr>
              <a:t>8</a:t>
            </a:r>
            <a:r>
              <a:rPr lang="en-US" sz="2400">
                <a:solidFill>
                  <a:srgbClr val="C00000"/>
                </a:solidFill>
                <a:latin typeface="Calibri" pitchFamily="34" charset="0"/>
              </a:rPr>
              <a:t>O </a:t>
            </a:r>
          </a:p>
        </p:txBody>
      </p:sp>
      <p:pic>
        <p:nvPicPr>
          <p:cNvPr id="50180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0" y="4114800"/>
            <a:ext cx="6562725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181" name="Rectangle 4"/>
          <p:cNvSpPr>
            <a:spLocks noChangeArrowheads="1"/>
          </p:cNvSpPr>
          <p:nvPr/>
        </p:nvSpPr>
        <p:spPr bwMode="auto">
          <a:xfrm>
            <a:off x="2362200" y="3886200"/>
            <a:ext cx="25955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aseline="30000">
                <a:solidFill>
                  <a:srgbClr val="C00000"/>
                </a:solidFill>
                <a:latin typeface="Calibri" pitchFamily="34" charset="0"/>
              </a:rPr>
              <a:t>13</a:t>
            </a:r>
            <a:r>
              <a:rPr lang="en-US" sz="2400">
                <a:solidFill>
                  <a:srgbClr val="C00000"/>
                </a:solidFill>
                <a:latin typeface="Calibri" pitchFamily="34" charset="0"/>
              </a:rPr>
              <a:t>C NMR Spectrum </a:t>
            </a:r>
          </a:p>
        </p:txBody>
      </p:sp>
      <p:pic>
        <p:nvPicPr>
          <p:cNvPr id="50182" name="Picture 5" descr="bp25-struct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9600" y="1371600"/>
            <a:ext cx="1549400" cy="97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183" name="Rectangle 8"/>
          <p:cNvSpPr>
            <a:spLocks noChangeArrowheads="1"/>
          </p:cNvSpPr>
          <p:nvPr/>
        </p:nvSpPr>
        <p:spPr bwMode="auto">
          <a:xfrm>
            <a:off x="152400" y="2743200"/>
            <a:ext cx="28194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>
                <a:solidFill>
                  <a:srgbClr val="FF0000"/>
                </a:solidFill>
                <a:latin typeface="Calibri" pitchFamily="34" charset="0"/>
              </a:rPr>
              <a:t>methyl ethyl ketone </a:t>
            </a:r>
            <a:br>
              <a:rPr lang="en-US" sz="2400" b="1">
                <a:solidFill>
                  <a:srgbClr val="FF0000"/>
                </a:solidFill>
                <a:latin typeface="Calibri" pitchFamily="34" charset="0"/>
              </a:rPr>
            </a:br>
            <a:r>
              <a:rPr lang="en-US" sz="2400" b="1">
                <a:solidFill>
                  <a:srgbClr val="FF0000"/>
                </a:solidFill>
                <a:latin typeface="Calibri" pitchFamily="34" charset="0"/>
              </a:rPr>
              <a:t>2-butanone </a:t>
            </a:r>
            <a:endParaRPr lang="en-US" sz="2400">
              <a:solidFill>
                <a:srgbClr val="FF00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62200" y="1219200"/>
            <a:ext cx="43434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03" name="Rectangle 2"/>
          <p:cNvSpPr>
            <a:spLocks noChangeArrowheads="1"/>
          </p:cNvSpPr>
          <p:nvPr/>
        </p:nvSpPr>
        <p:spPr bwMode="auto">
          <a:xfrm>
            <a:off x="838200" y="762000"/>
            <a:ext cx="56149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C00000"/>
                </a:solidFill>
                <a:latin typeface="Calibri" pitchFamily="34" charset="0"/>
              </a:rPr>
              <a:t>COSY Spectrum  : COrrelation SpectroscopY </a:t>
            </a:r>
          </a:p>
        </p:txBody>
      </p:sp>
      <p:pic>
        <p:nvPicPr>
          <p:cNvPr id="51204" name="Picture 5" descr="bp25-struct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0" y="2286000"/>
            <a:ext cx="1549400" cy="97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Picture 3" descr="C:\Documents and Settings\N E E L A M\My Documents\My Pictures\untitled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57400" y="1620838"/>
            <a:ext cx="6705600" cy="5008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5362" name="Object 5"/>
          <p:cNvGraphicFramePr>
            <a:graphicFrameLocks noChangeAspect="1"/>
          </p:cNvGraphicFramePr>
          <p:nvPr/>
        </p:nvGraphicFramePr>
        <p:xfrm>
          <a:off x="153988" y="228600"/>
          <a:ext cx="2505075" cy="1676400"/>
        </p:xfrm>
        <a:graphic>
          <a:graphicData uri="http://schemas.openxmlformats.org/presentationml/2006/ole">
            <p:oleObj spid="_x0000_s15362" name="CS ChemDraw Drawing" r:id="rId4" imgW="1977120" imgH="1323000" progId="ChemDraw.Document.6.0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71738" y="2057400"/>
            <a:ext cx="6443662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6386" name="Object 3"/>
          <p:cNvGraphicFramePr>
            <a:graphicFrameLocks noChangeAspect="1"/>
          </p:cNvGraphicFramePr>
          <p:nvPr/>
        </p:nvGraphicFramePr>
        <p:xfrm>
          <a:off x="685800" y="914400"/>
          <a:ext cx="2505075" cy="1676400"/>
        </p:xfrm>
        <a:graphic>
          <a:graphicData uri="http://schemas.openxmlformats.org/presentationml/2006/ole">
            <p:oleObj spid="_x0000_s16386" name="CS ChemDraw Drawing" r:id="rId4" imgW="1977120" imgH="1323000" progId="ChemDraw.Document.6.0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0" y="1447800"/>
            <a:ext cx="6472238" cy="455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7410" name="Object 4"/>
          <p:cNvGraphicFramePr>
            <a:graphicFrameLocks noChangeAspect="1"/>
          </p:cNvGraphicFramePr>
          <p:nvPr/>
        </p:nvGraphicFramePr>
        <p:xfrm>
          <a:off x="381000" y="609600"/>
          <a:ext cx="2505075" cy="1676400"/>
        </p:xfrm>
        <a:graphic>
          <a:graphicData uri="http://schemas.openxmlformats.org/presentationml/2006/ole">
            <p:oleObj spid="_x0000_s17410" name="CS ChemDraw Drawing" r:id="rId4" imgW="1977120" imgH="1323000" progId="ChemDraw.Document.6.0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62200" y="1524000"/>
            <a:ext cx="6477000" cy="494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8434" name="Object 3"/>
          <p:cNvGraphicFramePr>
            <a:graphicFrameLocks noChangeAspect="1"/>
          </p:cNvGraphicFramePr>
          <p:nvPr/>
        </p:nvGraphicFramePr>
        <p:xfrm>
          <a:off x="381000" y="349250"/>
          <a:ext cx="2209800" cy="1555750"/>
        </p:xfrm>
        <a:graphic>
          <a:graphicData uri="http://schemas.openxmlformats.org/presentationml/2006/ole">
            <p:oleObj spid="_x0000_s18434" name="CS ChemDraw Drawing" r:id="rId4" imgW="1707480" imgH="1201320" progId="ChemDraw.Document.6.0">
              <p:embed/>
            </p:oleObj>
          </a:graphicData>
        </a:graphic>
      </p:graphicFrame>
      <p:sp>
        <p:nvSpPr>
          <p:cNvPr id="18436" name="TextBox 3"/>
          <p:cNvSpPr txBox="1">
            <a:spLocks noChangeArrowheads="1"/>
          </p:cNvSpPr>
          <p:nvPr/>
        </p:nvSpPr>
        <p:spPr bwMode="auto">
          <a:xfrm>
            <a:off x="381000" y="2362200"/>
            <a:ext cx="13430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Calibri" pitchFamily="34" charset="0"/>
              </a:rPr>
              <a:t>M F = C</a:t>
            </a:r>
            <a:r>
              <a:rPr lang="en-US" baseline="-25000">
                <a:latin typeface="Calibri" pitchFamily="34" charset="0"/>
              </a:rPr>
              <a:t>10</a:t>
            </a:r>
            <a:r>
              <a:rPr lang="en-US">
                <a:latin typeface="Calibri" pitchFamily="34" charset="0"/>
              </a:rPr>
              <a:t>H</a:t>
            </a:r>
            <a:r>
              <a:rPr lang="en-US" baseline="-25000">
                <a:latin typeface="Calibri" pitchFamily="34" charset="0"/>
              </a:rPr>
              <a:t>16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9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38400" y="1524000"/>
            <a:ext cx="6381750" cy="498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9458" name="Object 3"/>
          <p:cNvGraphicFramePr>
            <a:graphicFrameLocks noChangeAspect="1"/>
          </p:cNvGraphicFramePr>
          <p:nvPr/>
        </p:nvGraphicFramePr>
        <p:xfrm>
          <a:off x="381000" y="457200"/>
          <a:ext cx="2209800" cy="1555750"/>
        </p:xfrm>
        <a:graphic>
          <a:graphicData uri="http://schemas.openxmlformats.org/presentationml/2006/ole">
            <p:oleObj spid="_x0000_s19458" name="CS ChemDraw Drawing" r:id="rId4" imgW="1707480" imgH="1201320" progId="ChemDraw.Document.6.0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3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24200" y="820738"/>
            <a:ext cx="6019800" cy="5732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0482" name="Object 5"/>
          <p:cNvGraphicFramePr>
            <a:graphicFrameLocks noChangeAspect="1"/>
          </p:cNvGraphicFramePr>
          <p:nvPr/>
        </p:nvGraphicFramePr>
        <p:xfrm>
          <a:off x="381000" y="457200"/>
          <a:ext cx="2209800" cy="1555750"/>
        </p:xfrm>
        <a:graphic>
          <a:graphicData uri="http://schemas.openxmlformats.org/presentationml/2006/ole">
            <p:oleObj spid="_x0000_s20482" name="CS ChemDraw Drawing" r:id="rId4" imgW="1707480" imgH="1201320" progId="ChemDraw.Document.6.0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71800" y="1663700"/>
            <a:ext cx="6172200" cy="464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1506" name="Object 3"/>
          <p:cNvGraphicFramePr>
            <a:graphicFrameLocks noChangeAspect="1"/>
          </p:cNvGraphicFramePr>
          <p:nvPr/>
        </p:nvGraphicFramePr>
        <p:xfrm>
          <a:off x="304800" y="1752600"/>
          <a:ext cx="2209800" cy="1555750"/>
        </p:xfrm>
        <a:graphic>
          <a:graphicData uri="http://schemas.openxmlformats.org/presentationml/2006/ole">
            <p:oleObj spid="_x0000_s21506" name="CS ChemDraw Drawing" r:id="rId4" imgW="1707480" imgH="1201320" progId="ChemDraw.Document.6.0">
              <p:embed/>
            </p:oleObj>
          </a:graphicData>
        </a:graphic>
      </p:graphicFrame>
      <p:sp>
        <p:nvSpPr>
          <p:cNvPr id="21508" name="TextBox 3"/>
          <p:cNvSpPr txBox="1">
            <a:spLocks noChangeArrowheads="1"/>
          </p:cNvSpPr>
          <p:nvPr/>
        </p:nvSpPr>
        <p:spPr bwMode="auto">
          <a:xfrm>
            <a:off x="3124200" y="609600"/>
            <a:ext cx="5797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latin typeface="Calibri" pitchFamily="34" charset="0"/>
              </a:rPr>
              <a:t>HETCOR : HETeronuclear chemical shift COrelation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1"/>
          <p:cNvSpPr>
            <a:spLocks noChangeArrowheads="1"/>
          </p:cNvSpPr>
          <p:nvPr/>
        </p:nvSpPr>
        <p:spPr bwMode="auto">
          <a:xfrm>
            <a:off x="2819400" y="533400"/>
            <a:ext cx="362108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rgbClr val="0000CC"/>
                </a:solidFill>
                <a:latin typeface="Calibri" pitchFamily="34" charset="0"/>
              </a:rPr>
              <a:t>The NMR Spectrometer</a:t>
            </a:r>
          </a:p>
        </p:txBody>
      </p:sp>
      <p:pic>
        <p:nvPicPr>
          <p:cNvPr id="27651" name="Picture 6" descr="C:\WebSites\Wade ed5 PPT\Graphics\Chapter 13\Reduced\FG13_00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1447800"/>
            <a:ext cx="73152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447800" y="2514600"/>
            <a:ext cx="5638800" cy="92333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Thank You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Box 1"/>
          <p:cNvSpPr txBox="1">
            <a:spLocks noChangeArrowheads="1"/>
          </p:cNvSpPr>
          <p:nvPr/>
        </p:nvSpPr>
        <p:spPr bwMode="auto">
          <a:xfrm>
            <a:off x="998538" y="228600"/>
            <a:ext cx="71755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800">
                <a:solidFill>
                  <a:srgbClr val="0000CC"/>
                </a:solidFill>
                <a:latin typeface="Calibri" pitchFamily="34" charset="0"/>
              </a:rPr>
              <a:t>Applications of nuclear magnetic resonance </a:t>
            </a:r>
          </a:p>
          <a:p>
            <a:pPr algn="ctr"/>
            <a:r>
              <a:rPr lang="en-US" sz="2800">
                <a:solidFill>
                  <a:srgbClr val="0000CC"/>
                </a:solidFill>
                <a:latin typeface="Calibri" pitchFamily="34" charset="0"/>
              </a:rPr>
              <a:t>Spectroscopy in organic chemistry</a:t>
            </a:r>
          </a:p>
        </p:txBody>
      </p:sp>
      <p:sp>
        <p:nvSpPr>
          <p:cNvPr id="28675" name="TextBox 3"/>
          <p:cNvSpPr txBox="1">
            <a:spLocks noChangeArrowheads="1"/>
          </p:cNvSpPr>
          <p:nvPr/>
        </p:nvSpPr>
        <p:spPr bwMode="auto">
          <a:xfrm>
            <a:off x="2514600" y="1219200"/>
            <a:ext cx="4651375" cy="163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solidFill>
                  <a:srgbClr val="C00000"/>
                </a:solidFill>
                <a:latin typeface="Calibri" pitchFamily="34" charset="0"/>
              </a:rPr>
              <a:t>Spin No </a:t>
            </a:r>
            <a:r>
              <a:rPr lang="en-US" sz="20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 &gt; 0</a:t>
            </a:r>
          </a:p>
          <a:p>
            <a:r>
              <a:rPr lang="en-US" sz="2000" baseline="300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0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    I  = 1/2                      </a:t>
            </a:r>
            <a:r>
              <a:rPr lang="en-US" sz="2000" baseline="300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31</a:t>
            </a:r>
            <a:r>
              <a:rPr lang="en-US" sz="20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 I = ½</a:t>
            </a:r>
          </a:p>
          <a:p>
            <a:r>
              <a:rPr lang="en-US" sz="2000" baseline="30000">
                <a:solidFill>
                  <a:srgbClr val="C00000"/>
                </a:solidFill>
                <a:latin typeface="Calibri" pitchFamily="34" charset="0"/>
              </a:rPr>
              <a:t>19</a:t>
            </a:r>
            <a:r>
              <a:rPr lang="en-US" sz="2000">
                <a:solidFill>
                  <a:srgbClr val="C00000"/>
                </a:solidFill>
                <a:latin typeface="Calibri" pitchFamily="34" charset="0"/>
              </a:rPr>
              <a:t> F   </a:t>
            </a:r>
            <a:r>
              <a:rPr lang="en-US" sz="20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  = 1/2                      </a:t>
            </a:r>
            <a:r>
              <a:rPr lang="en-US" sz="2000" baseline="300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13</a:t>
            </a:r>
            <a:r>
              <a:rPr lang="en-US" sz="20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 I =1/2</a:t>
            </a:r>
          </a:p>
          <a:p>
            <a:endParaRPr lang="en-US" sz="2000">
              <a:solidFill>
                <a:srgbClr val="C00000"/>
              </a:solidFill>
              <a:latin typeface="Calibri" pitchFamily="34" charset="0"/>
            </a:endParaRPr>
          </a:p>
          <a:p>
            <a:r>
              <a:rPr lang="en-US" sz="2000">
                <a:solidFill>
                  <a:srgbClr val="C00000"/>
                </a:solidFill>
                <a:latin typeface="Calibri" pitchFamily="34" charset="0"/>
              </a:rPr>
              <a:t>For organic molecules : </a:t>
            </a:r>
            <a:r>
              <a:rPr lang="en-US" sz="2000" baseline="30000">
                <a:solidFill>
                  <a:srgbClr val="C00000"/>
                </a:solidFill>
                <a:latin typeface="Calibri" pitchFamily="34" charset="0"/>
              </a:rPr>
              <a:t>1</a:t>
            </a:r>
            <a:r>
              <a:rPr lang="en-US" sz="2000">
                <a:solidFill>
                  <a:srgbClr val="C00000"/>
                </a:solidFill>
                <a:latin typeface="Calibri" pitchFamily="34" charset="0"/>
              </a:rPr>
              <a:t>HMR and </a:t>
            </a:r>
            <a:r>
              <a:rPr lang="en-US" sz="2000" baseline="30000">
                <a:solidFill>
                  <a:srgbClr val="C00000"/>
                </a:solidFill>
                <a:latin typeface="Calibri" pitchFamily="34" charset="0"/>
              </a:rPr>
              <a:t>13</a:t>
            </a:r>
            <a:r>
              <a:rPr lang="en-US" sz="2000">
                <a:solidFill>
                  <a:srgbClr val="C00000"/>
                </a:solidFill>
                <a:latin typeface="Calibri" pitchFamily="34" charset="0"/>
              </a:rPr>
              <a:t>C NMR</a:t>
            </a:r>
          </a:p>
        </p:txBody>
      </p:sp>
      <p:grpSp>
        <p:nvGrpSpPr>
          <p:cNvPr id="2" name="Group 22"/>
          <p:cNvGrpSpPr>
            <a:grpSpLocks/>
          </p:cNvGrpSpPr>
          <p:nvPr/>
        </p:nvGrpSpPr>
        <p:grpSpPr bwMode="auto">
          <a:xfrm>
            <a:off x="914400" y="3048000"/>
            <a:ext cx="3976688" cy="1906588"/>
            <a:chOff x="838200" y="2667000"/>
            <a:chExt cx="3976689" cy="1906588"/>
          </a:xfrm>
        </p:grpSpPr>
        <p:cxnSp>
          <p:nvCxnSpPr>
            <p:cNvPr id="6" name="Straight Connector 5"/>
            <p:cNvCxnSpPr/>
            <p:nvPr/>
          </p:nvCxnSpPr>
          <p:spPr>
            <a:xfrm rot="5400000">
              <a:off x="800894" y="3466306"/>
              <a:ext cx="1143000" cy="158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1371600" y="3505200"/>
              <a:ext cx="1295400" cy="158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 flipH="1" flipV="1">
              <a:off x="2628901" y="2933700"/>
              <a:ext cx="609600" cy="5334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2667000" y="3505200"/>
              <a:ext cx="609600" cy="4572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>
              <a:off x="3200401" y="2895600"/>
              <a:ext cx="914400" cy="158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3276601" y="3962400"/>
              <a:ext cx="838200" cy="158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685" name="TextBox 16"/>
            <p:cNvSpPr txBox="1">
              <a:spLocks noChangeArrowheads="1"/>
            </p:cNvSpPr>
            <p:nvPr/>
          </p:nvSpPr>
          <p:spPr bwMode="auto">
            <a:xfrm>
              <a:off x="838200" y="3048000"/>
              <a:ext cx="29687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latin typeface="Calibri" pitchFamily="34" charset="0"/>
                </a:rPr>
                <a:t>E</a:t>
              </a:r>
            </a:p>
          </p:txBody>
        </p:sp>
        <p:cxnSp>
          <p:nvCxnSpPr>
            <p:cNvPr id="19" name="Straight Arrow Connector 18"/>
            <p:cNvCxnSpPr/>
            <p:nvPr/>
          </p:nvCxnSpPr>
          <p:spPr>
            <a:xfrm rot="5400000" flipH="1" flipV="1">
              <a:off x="953294" y="3237706"/>
              <a:ext cx="533400" cy="1588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687" name="TextBox 19"/>
            <p:cNvSpPr txBox="1">
              <a:spLocks noChangeArrowheads="1"/>
            </p:cNvSpPr>
            <p:nvPr/>
          </p:nvSpPr>
          <p:spPr bwMode="auto">
            <a:xfrm>
              <a:off x="1600200" y="3048000"/>
              <a:ext cx="801823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latin typeface="Times New Roman" pitchFamily="18" charset="0"/>
                  <a:cs typeface="Times New Roman" pitchFamily="18" charset="0"/>
                </a:rPr>
                <a:t>I = 1/2</a:t>
              </a:r>
              <a:endParaRPr lang="en-US">
                <a:latin typeface="Calibri" pitchFamily="34" charset="0"/>
              </a:endParaRPr>
            </a:p>
          </p:txBody>
        </p:sp>
        <p:sp>
          <p:nvSpPr>
            <p:cNvPr id="28688" name="TextBox 20"/>
            <p:cNvSpPr txBox="1">
              <a:spLocks noChangeArrowheads="1"/>
            </p:cNvSpPr>
            <p:nvPr/>
          </p:nvSpPr>
          <p:spPr bwMode="auto">
            <a:xfrm>
              <a:off x="4191000" y="2667000"/>
              <a:ext cx="579005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latin typeface="Calibri" pitchFamily="34" charset="0"/>
                </a:rPr>
                <a:t>-1/2</a:t>
              </a:r>
            </a:p>
          </p:txBody>
        </p:sp>
        <p:sp>
          <p:nvSpPr>
            <p:cNvPr id="28689" name="TextBox 21"/>
            <p:cNvSpPr txBox="1">
              <a:spLocks noChangeArrowheads="1"/>
            </p:cNvSpPr>
            <p:nvPr/>
          </p:nvSpPr>
          <p:spPr bwMode="auto">
            <a:xfrm>
              <a:off x="4191000" y="3733800"/>
              <a:ext cx="623889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latin typeface="Calibri" pitchFamily="34" charset="0"/>
                </a:rPr>
                <a:t>+1/2</a:t>
              </a:r>
            </a:p>
          </p:txBody>
        </p:sp>
        <p:cxnSp>
          <p:nvCxnSpPr>
            <p:cNvPr id="24" name="Straight Arrow Connector 23"/>
            <p:cNvCxnSpPr/>
            <p:nvPr/>
          </p:nvCxnSpPr>
          <p:spPr>
            <a:xfrm rot="10800000">
              <a:off x="3581401" y="2743200"/>
              <a:ext cx="457200" cy="1588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Arrow Connector 25"/>
            <p:cNvCxnSpPr/>
            <p:nvPr/>
          </p:nvCxnSpPr>
          <p:spPr>
            <a:xfrm>
              <a:off x="3657601" y="4114800"/>
              <a:ext cx="457200" cy="1588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/>
            <p:cNvCxnSpPr/>
            <p:nvPr/>
          </p:nvCxnSpPr>
          <p:spPr>
            <a:xfrm>
              <a:off x="1600200" y="4572000"/>
              <a:ext cx="1143000" cy="1588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693" name="TextBox 28"/>
            <p:cNvSpPr txBox="1">
              <a:spLocks noChangeArrowheads="1"/>
            </p:cNvSpPr>
            <p:nvPr/>
          </p:nvSpPr>
          <p:spPr bwMode="auto">
            <a:xfrm>
              <a:off x="1905000" y="4191000"/>
              <a:ext cx="450764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latin typeface="Calibri" pitchFamily="34" charset="0"/>
                </a:rPr>
                <a:t>Ho</a:t>
              </a:r>
            </a:p>
          </p:txBody>
        </p:sp>
      </p:grpSp>
      <p:sp>
        <p:nvSpPr>
          <p:cNvPr id="28677" name="TextBox 30"/>
          <p:cNvSpPr txBox="1">
            <a:spLocks noChangeArrowheads="1"/>
          </p:cNvSpPr>
          <p:nvPr/>
        </p:nvSpPr>
        <p:spPr bwMode="auto">
          <a:xfrm>
            <a:off x="5181600" y="3429000"/>
            <a:ext cx="106521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>
                <a:latin typeface="Times New Roman" pitchFamily="18" charset="0"/>
                <a:cs typeface="Times New Roman" pitchFamily="18" charset="0"/>
              </a:rPr>
              <a:t>υ</a:t>
            </a:r>
            <a:r>
              <a:rPr lang="en-US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u="sng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l-GR" u="sng">
                <a:latin typeface="Times New Roman" pitchFamily="18" charset="0"/>
                <a:cs typeface="Times New Roman" pitchFamily="18" charset="0"/>
              </a:rPr>
              <a:t>μ</a:t>
            </a:r>
            <a:r>
              <a:rPr lang="en-US" u="sng">
                <a:latin typeface="Times New Roman" pitchFamily="18" charset="0"/>
                <a:cs typeface="Times New Roman" pitchFamily="18" charset="0"/>
              </a:rPr>
              <a:t>Ho</a:t>
            </a:r>
          </a:p>
          <a:p>
            <a:r>
              <a:rPr lang="en-US">
                <a:latin typeface="Times New Roman" pitchFamily="18" charset="0"/>
                <a:cs typeface="Times New Roman" pitchFamily="18" charset="0"/>
              </a:rPr>
              <a:t>         h</a:t>
            </a:r>
            <a:endParaRPr lang="en-US">
              <a:latin typeface="Calibri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057400" y="5105400"/>
            <a:ext cx="5915025" cy="15700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u="sng" dirty="0">
                <a:solidFill>
                  <a:srgbClr val="C00000"/>
                </a:solidFill>
                <a:latin typeface="+mn-lt"/>
              </a:rPr>
              <a:t>Interpretation </a:t>
            </a:r>
            <a:r>
              <a:rPr lang="en-US" sz="2400" dirty="0">
                <a:solidFill>
                  <a:srgbClr val="C00000"/>
                </a:solidFill>
                <a:latin typeface="+mn-lt"/>
              </a:rPr>
              <a:t> of the </a:t>
            </a:r>
            <a:r>
              <a:rPr lang="en-US" sz="2400" u="sng" dirty="0">
                <a:solidFill>
                  <a:srgbClr val="C00000"/>
                </a:solidFill>
                <a:latin typeface="+mn-lt"/>
              </a:rPr>
              <a:t>spectrum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 u="sng" dirty="0">
              <a:solidFill>
                <a:srgbClr val="C00000"/>
              </a:solidFill>
              <a:latin typeface="+mn-lt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rgbClr val="C00000"/>
                </a:solidFill>
                <a:latin typeface="+mn-lt"/>
              </a:rPr>
              <a:t>1. Integration                           2. chemical shift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rgbClr val="C00000"/>
                </a:solidFill>
                <a:latin typeface="+mn-lt"/>
              </a:rPr>
              <a:t>3. Spin </a:t>
            </a:r>
            <a:r>
              <a:rPr lang="en-US" sz="2400" dirty="0" err="1">
                <a:solidFill>
                  <a:srgbClr val="C00000"/>
                </a:solidFill>
                <a:latin typeface="+mn-lt"/>
              </a:rPr>
              <a:t>Spin</a:t>
            </a:r>
            <a:r>
              <a:rPr lang="en-US" sz="2400" dirty="0">
                <a:solidFill>
                  <a:srgbClr val="C00000"/>
                </a:solidFill>
                <a:latin typeface="+mn-lt"/>
              </a:rPr>
              <a:t> Coupling              4. Rate processes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Box 1"/>
          <p:cNvSpPr txBox="1">
            <a:spLocks noChangeArrowheads="1"/>
          </p:cNvSpPr>
          <p:nvPr/>
        </p:nvSpPr>
        <p:spPr bwMode="auto">
          <a:xfrm>
            <a:off x="304800" y="3581400"/>
            <a:ext cx="7761288" cy="253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solidFill>
                  <a:srgbClr val="C00000"/>
                </a:solidFill>
                <a:latin typeface="Calibri" pitchFamily="34" charset="0"/>
              </a:rPr>
              <a:t>Area under the peak = no. of nuclei/ protons absorbing at that place</a:t>
            </a:r>
          </a:p>
          <a:p>
            <a:endParaRPr lang="en-US" sz="2000">
              <a:solidFill>
                <a:srgbClr val="C00000"/>
              </a:solidFill>
              <a:latin typeface="Calibri" pitchFamily="34" charset="0"/>
            </a:endParaRPr>
          </a:p>
          <a:p>
            <a:r>
              <a:rPr lang="en-US" sz="2000">
                <a:solidFill>
                  <a:srgbClr val="C00000"/>
                </a:solidFill>
                <a:latin typeface="Calibri" pitchFamily="34" charset="0"/>
              </a:rPr>
              <a:t>Area under the peak is directly converted to heights electronically .</a:t>
            </a:r>
          </a:p>
          <a:p>
            <a:endParaRPr lang="en-US" sz="2000">
              <a:solidFill>
                <a:srgbClr val="C00000"/>
              </a:solidFill>
              <a:latin typeface="Calibri" pitchFamily="34" charset="0"/>
            </a:endParaRPr>
          </a:p>
          <a:p>
            <a:r>
              <a:rPr lang="en-US" sz="2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OH – CH</a:t>
            </a:r>
            <a:r>
              <a:rPr lang="en-US" sz="2000" baseline="-25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2</a:t>
            </a:r>
            <a:r>
              <a:rPr lang="en-US" sz="2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- CH</a:t>
            </a:r>
            <a:r>
              <a:rPr lang="en-US" sz="2000" baseline="-25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3</a:t>
            </a:r>
          </a:p>
          <a:p>
            <a:r>
              <a:rPr lang="en-US" sz="2000">
                <a:solidFill>
                  <a:srgbClr val="C00000"/>
                </a:solidFill>
                <a:latin typeface="Calibri" pitchFamily="34" charset="0"/>
              </a:rPr>
              <a:t>2mm        4mm       6mm</a:t>
            </a:r>
          </a:p>
          <a:p>
            <a:r>
              <a:rPr lang="en-US" sz="2000">
                <a:solidFill>
                  <a:srgbClr val="C00000"/>
                </a:solidFill>
                <a:latin typeface="Calibri" pitchFamily="34" charset="0"/>
              </a:rPr>
              <a:t>  2        :      4       :      6</a:t>
            </a:r>
          </a:p>
          <a:p>
            <a:r>
              <a:rPr lang="en-US" sz="2000">
                <a:solidFill>
                  <a:srgbClr val="C00000"/>
                </a:solidFill>
                <a:latin typeface="Calibri" pitchFamily="34" charset="0"/>
              </a:rPr>
              <a:t>  1        :      2       :      3</a:t>
            </a:r>
          </a:p>
        </p:txBody>
      </p:sp>
      <p:pic>
        <p:nvPicPr>
          <p:cNvPr id="29699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376238"/>
            <a:ext cx="7848600" cy="2849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Freeform 5"/>
          <p:cNvSpPr/>
          <p:nvPr/>
        </p:nvSpPr>
        <p:spPr>
          <a:xfrm>
            <a:off x="1200150" y="2816225"/>
            <a:ext cx="349250" cy="206375"/>
          </a:xfrm>
          <a:custGeom>
            <a:avLst/>
            <a:gdLst>
              <a:gd name="connsiteX0" fmla="*/ 0 w 348868"/>
              <a:gd name="connsiteY0" fmla="*/ 179942 h 205648"/>
              <a:gd name="connsiteX1" fmla="*/ 121185 w 348868"/>
              <a:gd name="connsiteY1" fmla="*/ 179942 h 205648"/>
              <a:gd name="connsiteX2" fmla="*/ 198303 w 348868"/>
              <a:gd name="connsiteY2" fmla="*/ 25706 h 205648"/>
              <a:gd name="connsiteX3" fmla="*/ 330506 w 348868"/>
              <a:gd name="connsiteY3" fmla="*/ 25706 h 205648"/>
              <a:gd name="connsiteX4" fmla="*/ 308472 w 348868"/>
              <a:gd name="connsiteY4" fmla="*/ 14689 h 2056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8868" h="205648">
                <a:moveTo>
                  <a:pt x="0" y="179942"/>
                </a:moveTo>
                <a:cubicBezTo>
                  <a:pt x="44067" y="192795"/>
                  <a:pt x="88135" y="205648"/>
                  <a:pt x="121185" y="179942"/>
                </a:cubicBezTo>
                <a:cubicBezTo>
                  <a:pt x="154235" y="154236"/>
                  <a:pt x="163416" y="51412"/>
                  <a:pt x="198303" y="25706"/>
                </a:cubicBezTo>
                <a:cubicBezTo>
                  <a:pt x="233190" y="0"/>
                  <a:pt x="312145" y="27542"/>
                  <a:pt x="330506" y="25706"/>
                </a:cubicBezTo>
                <a:cubicBezTo>
                  <a:pt x="348868" y="23870"/>
                  <a:pt x="312144" y="16525"/>
                  <a:pt x="308472" y="14689"/>
                </a:cubicBezTo>
              </a:path>
            </a:pathLst>
          </a:cu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6586538" y="381000"/>
            <a:ext cx="330200" cy="512763"/>
          </a:xfrm>
          <a:custGeom>
            <a:avLst/>
            <a:gdLst>
              <a:gd name="connsiteX0" fmla="*/ 0 w 330506"/>
              <a:gd name="connsiteY0" fmla="*/ 512285 h 512285"/>
              <a:gd name="connsiteX1" fmla="*/ 77118 w 330506"/>
              <a:gd name="connsiteY1" fmla="*/ 490251 h 512285"/>
              <a:gd name="connsiteX2" fmla="*/ 165253 w 330506"/>
              <a:gd name="connsiteY2" fmla="*/ 446184 h 512285"/>
              <a:gd name="connsiteX3" fmla="*/ 187286 w 330506"/>
              <a:gd name="connsiteY3" fmla="*/ 302964 h 512285"/>
              <a:gd name="connsiteX4" fmla="*/ 187286 w 330506"/>
              <a:gd name="connsiteY4" fmla="*/ 49576 h 512285"/>
              <a:gd name="connsiteX5" fmla="*/ 330506 w 330506"/>
              <a:gd name="connsiteY5" fmla="*/ 5509 h 512285"/>
              <a:gd name="connsiteX6" fmla="*/ 330506 w 330506"/>
              <a:gd name="connsiteY6" fmla="*/ 5509 h 512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0506" h="512285">
                <a:moveTo>
                  <a:pt x="0" y="512285"/>
                </a:moveTo>
                <a:cubicBezTo>
                  <a:pt x="24788" y="506776"/>
                  <a:pt x="49576" y="501268"/>
                  <a:pt x="77118" y="490251"/>
                </a:cubicBezTo>
                <a:cubicBezTo>
                  <a:pt x="104660" y="479234"/>
                  <a:pt x="146892" y="477398"/>
                  <a:pt x="165253" y="446184"/>
                </a:cubicBezTo>
                <a:cubicBezTo>
                  <a:pt x="183614" y="414970"/>
                  <a:pt x="183614" y="369065"/>
                  <a:pt x="187286" y="302964"/>
                </a:cubicBezTo>
                <a:cubicBezTo>
                  <a:pt x="190958" y="236863"/>
                  <a:pt x="163416" y="99152"/>
                  <a:pt x="187286" y="49576"/>
                </a:cubicBezTo>
                <a:cubicBezTo>
                  <a:pt x="211156" y="0"/>
                  <a:pt x="330506" y="5509"/>
                  <a:pt x="330506" y="5509"/>
                </a:cubicBezTo>
                <a:lnTo>
                  <a:pt x="330506" y="5509"/>
                </a:lnTo>
              </a:path>
            </a:pathLst>
          </a:cu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3360738" y="1703388"/>
            <a:ext cx="219075" cy="433387"/>
          </a:xfrm>
          <a:custGeom>
            <a:avLst/>
            <a:gdLst>
              <a:gd name="connsiteX0" fmla="*/ 0 w 220337"/>
              <a:gd name="connsiteY0" fmla="*/ 389263 h 433330"/>
              <a:gd name="connsiteX1" fmla="*/ 121185 w 220337"/>
              <a:gd name="connsiteY1" fmla="*/ 378246 h 433330"/>
              <a:gd name="connsiteX2" fmla="*/ 165253 w 220337"/>
              <a:gd name="connsiteY2" fmla="*/ 58757 h 433330"/>
              <a:gd name="connsiteX3" fmla="*/ 220337 w 220337"/>
              <a:gd name="connsiteY3" fmla="*/ 25706 h 433330"/>
              <a:gd name="connsiteX4" fmla="*/ 220337 w 220337"/>
              <a:gd name="connsiteY4" fmla="*/ 25706 h 433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0337" h="433330">
                <a:moveTo>
                  <a:pt x="0" y="389263"/>
                </a:moveTo>
                <a:cubicBezTo>
                  <a:pt x="46821" y="411296"/>
                  <a:pt x="93643" y="433330"/>
                  <a:pt x="121185" y="378246"/>
                </a:cubicBezTo>
                <a:cubicBezTo>
                  <a:pt x="148727" y="323162"/>
                  <a:pt x="148728" y="117514"/>
                  <a:pt x="165253" y="58757"/>
                </a:cubicBezTo>
                <a:cubicBezTo>
                  <a:pt x="181778" y="0"/>
                  <a:pt x="220337" y="25706"/>
                  <a:pt x="220337" y="25706"/>
                </a:cubicBezTo>
                <a:lnTo>
                  <a:pt x="220337" y="25706"/>
                </a:lnTo>
              </a:path>
            </a:pathLst>
          </a:cu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9703" name="TextBox 9"/>
          <p:cNvSpPr txBox="1">
            <a:spLocks noChangeArrowheads="1"/>
          </p:cNvSpPr>
          <p:nvPr/>
        </p:nvSpPr>
        <p:spPr bwMode="auto">
          <a:xfrm>
            <a:off x="1066800" y="2438400"/>
            <a:ext cx="135572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>
                <a:latin typeface="Times New Roman" pitchFamily="18" charset="0"/>
                <a:cs typeface="Times New Roman" pitchFamily="18" charset="0"/>
              </a:rPr>
              <a:t>2mm: 1proton</a:t>
            </a:r>
          </a:p>
        </p:txBody>
      </p:sp>
      <p:sp>
        <p:nvSpPr>
          <p:cNvPr id="29704" name="TextBox 10"/>
          <p:cNvSpPr txBox="1">
            <a:spLocks noChangeArrowheads="1"/>
          </p:cNvSpPr>
          <p:nvPr/>
        </p:nvSpPr>
        <p:spPr bwMode="auto">
          <a:xfrm>
            <a:off x="2935288" y="1295400"/>
            <a:ext cx="1408112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>
                <a:latin typeface="Times New Roman" pitchFamily="18" charset="0"/>
                <a:cs typeface="Times New Roman" pitchFamily="18" charset="0"/>
              </a:rPr>
              <a:t>4mm : 2proton</a:t>
            </a:r>
          </a:p>
        </p:txBody>
      </p:sp>
      <p:sp>
        <p:nvSpPr>
          <p:cNvPr id="29705" name="TextBox 11"/>
          <p:cNvSpPr txBox="1">
            <a:spLocks noChangeArrowheads="1"/>
          </p:cNvSpPr>
          <p:nvPr/>
        </p:nvSpPr>
        <p:spPr bwMode="auto">
          <a:xfrm>
            <a:off x="6858000" y="762000"/>
            <a:ext cx="153987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>
                <a:latin typeface="Times New Roman" pitchFamily="18" charset="0"/>
                <a:cs typeface="Times New Roman" pitchFamily="18" charset="0"/>
              </a:rPr>
              <a:t>6mm : 3 protons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Box 1"/>
          <p:cNvSpPr txBox="1">
            <a:spLocks noChangeArrowheads="1"/>
          </p:cNvSpPr>
          <p:nvPr/>
        </p:nvSpPr>
        <p:spPr bwMode="auto">
          <a:xfrm>
            <a:off x="914400" y="3810000"/>
            <a:ext cx="5919788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2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υ</a:t>
            </a:r>
            <a:r>
              <a:rPr lang="en-US" sz="2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 = </a:t>
            </a:r>
            <a:r>
              <a:rPr lang="el-GR" sz="2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γ</a:t>
            </a:r>
            <a:r>
              <a:rPr lang="en-US" sz="2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 Ho/ 2</a:t>
            </a:r>
            <a:r>
              <a:rPr lang="el-GR" sz="2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π</a:t>
            </a:r>
            <a:endParaRPr lang="en-US" sz="2000">
              <a:solidFill>
                <a:srgbClr val="C00000"/>
              </a:solidFill>
              <a:latin typeface="Calibri" pitchFamily="34" charset="0"/>
              <a:cs typeface="Times New Roman" pitchFamily="18" charset="0"/>
            </a:endParaRPr>
          </a:p>
          <a:p>
            <a:endParaRPr lang="en-US" sz="2000">
              <a:solidFill>
                <a:srgbClr val="C00000"/>
              </a:solidFill>
              <a:latin typeface="Calibri" pitchFamily="34" charset="0"/>
              <a:cs typeface="Times New Roman" pitchFamily="18" charset="0"/>
            </a:endParaRPr>
          </a:p>
          <a:p>
            <a:r>
              <a:rPr lang="en-US" sz="2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H</a:t>
            </a:r>
            <a:r>
              <a:rPr lang="en-US" sz="2000" baseline="-25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1</a:t>
            </a:r>
            <a:r>
              <a:rPr lang="en-US" sz="2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 = Ho (1-</a:t>
            </a:r>
            <a:r>
              <a:rPr lang="el-GR" sz="2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σ</a:t>
            </a:r>
            <a:r>
              <a:rPr lang="en-US" sz="2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)               </a:t>
            </a:r>
            <a:r>
              <a:rPr lang="el-GR" sz="2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σ</a:t>
            </a:r>
            <a:r>
              <a:rPr lang="en-US" sz="2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- shielding constant</a:t>
            </a:r>
          </a:p>
          <a:p>
            <a:r>
              <a:rPr lang="en-US" sz="2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                                      Ho- applied mag. field.</a:t>
            </a:r>
          </a:p>
          <a:p>
            <a:r>
              <a:rPr lang="en-US" sz="2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                                      H</a:t>
            </a:r>
            <a:r>
              <a:rPr lang="en-US" sz="2000" baseline="-25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1</a:t>
            </a:r>
            <a:r>
              <a:rPr lang="en-US" sz="2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 – field felt at the nucleus</a:t>
            </a:r>
          </a:p>
          <a:p>
            <a:r>
              <a:rPr lang="en-US" sz="2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 </a:t>
            </a:r>
            <a:r>
              <a:rPr lang="el-GR" sz="2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σ</a:t>
            </a:r>
            <a:r>
              <a:rPr lang="en-US" sz="2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- molecular structure. Chemical environment</a:t>
            </a:r>
            <a:endParaRPr lang="en-US" sz="2000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30723" name="TextBox 2"/>
          <p:cNvSpPr txBox="1">
            <a:spLocks noChangeArrowheads="1"/>
          </p:cNvSpPr>
          <p:nvPr/>
        </p:nvSpPr>
        <p:spPr bwMode="auto">
          <a:xfrm>
            <a:off x="914400" y="5791200"/>
            <a:ext cx="676116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Electron withdrawer – nucleus becomes bare - deshielding</a:t>
            </a:r>
          </a:p>
          <a:p>
            <a:r>
              <a:rPr lang="en-US" sz="20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Electron Donor - shielding</a:t>
            </a: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685800" y="884238"/>
            <a:ext cx="7848600" cy="2849562"/>
            <a:chOff x="685800" y="304800"/>
            <a:chExt cx="7848599" cy="2849738"/>
          </a:xfrm>
        </p:grpSpPr>
        <p:pic>
          <p:nvPicPr>
            <p:cNvPr id="30726" name="Picture 1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685800" y="304800"/>
              <a:ext cx="7848599" cy="28497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0727" name="TextBox 4"/>
            <p:cNvSpPr txBox="1">
              <a:spLocks noChangeArrowheads="1"/>
            </p:cNvSpPr>
            <p:nvPr/>
          </p:nvSpPr>
          <p:spPr bwMode="auto">
            <a:xfrm>
              <a:off x="1143000" y="2362200"/>
              <a:ext cx="518091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latin typeface="Times New Roman" pitchFamily="18" charset="0"/>
                  <a:cs typeface="Times New Roman" pitchFamily="18" charset="0"/>
                </a:rPr>
                <a:t>OH</a:t>
              </a:r>
            </a:p>
          </p:txBody>
        </p:sp>
        <p:sp>
          <p:nvSpPr>
            <p:cNvPr id="30728" name="TextBox 6"/>
            <p:cNvSpPr txBox="1">
              <a:spLocks noChangeArrowheads="1"/>
            </p:cNvSpPr>
            <p:nvPr/>
          </p:nvSpPr>
          <p:spPr bwMode="auto">
            <a:xfrm>
              <a:off x="3276600" y="1295400"/>
              <a:ext cx="582211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latin typeface="Times New Roman" pitchFamily="18" charset="0"/>
                  <a:cs typeface="Times New Roman" pitchFamily="18" charset="0"/>
                </a:rPr>
                <a:t>CH</a:t>
              </a:r>
              <a:r>
                <a:rPr lang="en-US" baseline="-25000">
                  <a:latin typeface="Times New Roman" pitchFamily="18" charset="0"/>
                  <a:cs typeface="Times New Roman" pitchFamily="18" charset="0"/>
                </a:rPr>
                <a:t>2</a:t>
              </a:r>
            </a:p>
          </p:txBody>
        </p:sp>
        <p:sp>
          <p:nvSpPr>
            <p:cNvPr id="30729" name="TextBox 7"/>
            <p:cNvSpPr txBox="1">
              <a:spLocks noChangeArrowheads="1"/>
            </p:cNvSpPr>
            <p:nvPr/>
          </p:nvSpPr>
          <p:spPr bwMode="auto">
            <a:xfrm>
              <a:off x="6781800" y="609600"/>
              <a:ext cx="582211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latin typeface="Times New Roman" pitchFamily="18" charset="0"/>
                  <a:cs typeface="Times New Roman" pitchFamily="18" charset="0"/>
                </a:rPr>
                <a:t>CH</a:t>
              </a:r>
              <a:r>
                <a:rPr lang="en-US" baseline="-25000">
                  <a:latin typeface="Times New Roman" pitchFamily="18" charset="0"/>
                  <a:cs typeface="Times New Roman" pitchFamily="18" charset="0"/>
                </a:rPr>
                <a:t>3</a:t>
              </a:r>
            </a:p>
          </p:txBody>
        </p:sp>
      </p:grpSp>
      <p:sp>
        <p:nvSpPr>
          <p:cNvPr id="30725" name="TextBox 9"/>
          <p:cNvSpPr txBox="1">
            <a:spLocks noChangeArrowheads="1"/>
          </p:cNvSpPr>
          <p:nvPr/>
        </p:nvSpPr>
        <p:spPr bwMode="auto">
          <a:xfrm>
            <a:off x="3733800" y="381000"/>
            <a:ext cx="15763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Times New Roman" pitchFamily="18" charset="0"/>
                <a:cs typeface="Times New Roman" pitchFamily="18" charset="0"/>
              </a:rPr>
              <a:t>Chemical Shift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Box 1"/>
          <p:cNvSpPr txBox="1">
            <a:spLocks noChangeArrowheads="1"/>
          </p:cNvSpPr>
          <p:nvPr/>
        </p:nvSpPr>
        <p:spPr bwMode="auto">
          <a:xfrm>
            <a:off x="3048000" y="685800"/>
            <a:ext cx="33861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0000CC"/>
                </a:solidFill>
                <a:latin typeface="Calibri" pitchFamily="34" charset="0"/>
              </a:rPr>
              <a:t>TMS – Tetra methyl silane</a:t>
            </a:r>
          </a:p>
        </p:txBody>
      </p:sp>
      <p:sp>
        <p:nvSpPr>
          <p:cNvPr id="1028" name="TextBox 25"/>
          <p:cNvSpPr txBox="1">
            <a:spLocks noChangeArrowheads="1"/>
          </p:cNvSpPr>
          <p:nvPr/>
        </p:nvSpPr>
        <p:spPr bwMode="auto">
          <a:xfrm>
            <a:off x="4800600" y="1447800"/>
            <a:ext cx="21177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0000CC"/>
                </a:solidFill>
                <a:latin typeface="Calibri" pitchFamily="34" charset="0"/>
              </a:rPr>
              <a:t>Most up field Singlet</a:t>
            </a:r>
          </a:p>
        </p:txBody>
      </p:sp>
      <p:graphicFrame>
        <p:nvGraphicFramePr>
          <p:cNvPr id="1026" name="Object 4"/>
          <p:cNvGraphicFramePr>
            <a:graphicFrameLocks noChangeAspect="1"/>
          </p:cNvGraphicFramePr>
          <p:nvPr/>
        </p:nvGraphicFramePr>
        <p:xfrm>
          <a:off x="2209800" y="1219200"/>
          <a:ext cx="1727200" cy="1323975"/>
        </p:xfrm>
        <a:graphic>
          <a:graphicData uri="http://schemas.openxmlformats.org/presentationml/2006/ole">
            <p:oleObj spid="_x0000_s1026" name="CS ChemDraw Drawing" r:id="rId3" imgW="992520" imgH="759960" progId="ChemDraw.Document.6.0">
              <p:embed/>
            </p:oleObj>
          </a:graphicData>
        </a:graphic>
      </p:graphicFrame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685800" y="3048000"/>
            <a:ext cx="6621463" cy="3378200"/>
            <a:chOff x="1219200" y="2743200"/>
            <a:chExt cx="6621060" cy="3378220"/>
          </a:xfrm>
        </p:grpSpPr>
        <p:sp>
          <p:nvSpPr>
            <p:cNvPr id="1030" name="TextBox 26"/>
            <p:cNvSpPr txBox="1">
              <a:spLocks noChangeArrowheads="1"/>
            </p:cNvSpPr>
            <p:nvPr/>
          </p:nvSpPr>
          <p:spPr bwMode="auto">
            <a:xfrm>
              <a:off x="1219200" y="2743200"/>
              <a:ext cx="6621060" cy="3378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400">
                  <a:solidFill>
                    <a:srgbClr val="C00000"/>
                  </a:solidFill>
                  <a:latin typeface="Calibri" pitchFamily="34" charset="0"/>
                </a:rPr>
                <a:t>Chemical  shift – Position of the peak from TMS</a:t>
              </a:r>
            </a:p>
            <a:p>
              <a:r>
                <a:rPr lang="en-US" sz="2400">
                  <a:solidFill>
                    <a:srgbClr val="C00000"/>
                  </a:solidFill>
                  <a:latin typeface="Calibri" pitchFamily="34" charset="0"/>
                </a:rPr>
                <a:t>Units of chemical Shift: Hertz or cps</a:t>
              </a:r>
            </a:p>
            <a:p>
              <a:r>
                <a:rPr lang="en-US" sz="2400">
                  <a:solidFill>
                    <a:srgbClr val="C00000"/>
                  </a:solidFill>
                  <a:latin typeface="Calibri" pitchFamily="34" charset="0"/>
                </a:rPr>
                <a:t>Chemical shift </a:t>
              </a:r>
              <a:r>
                <a:rPr lang="el-GR" sz="2400">
                  <a:solidFill>
                    <a:srgbClr val="C00000"/>
                  </a:solidFill>
                  <a:latin typeface="Calibri" pitchFamily="34" charset="0"/>
                  <a:cs typeface="Times New Roman" pitchFamily="18" charset="0"/>
                </a:rPr>
                <a:t>α</a:t>
              </a:r>
              <a:r>
                <a:rPr lang="en-US" sz="2400">
                  <a:solidFill>
                    <a:srgbClr val="C00000"/>
                  </a:solidFill>
                  <a:latin typeface="Calibri" pitchFamily="34" charset="0"/>
                  <a:cs typeface="Times New Roman" pitchFamily="18" charset="0"/>
                </a:rPr>
                <a:t> Ho</a:t>
              </a:r>
            </a:p>
            <a:p>
              <a:r>
                <a:rPr lang="el-GR" sz="2400">
                  <a:solidFill>
                    <a:srgbClr val="C00000"/>
                  </a:solidFill>
                  <a:latin typeface="Calibri" pitchFamily="34" charset="0"/>
                  <a:cs typeface="Times New Roman" pitchFamily="18" charset="0"/>
                </a:rPr>
                <a:t>δ</a:t>
              </a:r>
              <a:r>
                <a:rPr lang="en-US" sz="2400">
                  <a:solidFill>
                    <a:srgbClr val="C00000"/>
                  </a:solidFill>
                  <a:latin typeface="Calibri" pitchFamily="34" charset="0"/>
                  <a:cs typeface="Times New Roman" pitchFamily="18" charset="0"/>
                </a:rPr>
                <a:t> is used</a:t>
              </a:r>
            </a:p>
            <a:p>
              <a:endParaRPr lang="en-US" sz="24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endParaRPr>
            </a:p>
            <a:p>
              <a:r>
                <a:rPr lang="el-GR" sz="2400">
                  <a:solidFill>
                    <a:srgbClr val="C00000"/>
                  </a:solidFill>
                  <a:latin typeface="Calibri" pitchFamily="34" charset="0"/>
                  <a:cs typeface="Times New Roman" pitchFamily="18" charset="0"/>
                </a:rPr>
                <a:t>δ</a:t>
              </a:r>
              <a:r>
                <a:rPr lang="en-US" sz="2400">
                  <a:solidFill>
                    <a:srgbClr val="C00000"/>
                  </a:solidFill>
                  <a:latin typeface="Calibri" pitchFamily="34" charset="0"/>
                  <a:cs typeface="Times New Roman" pitchFamily="18" charset="0"/>
                </a:rPr>
                <a:t> =  </a:t>
              </a:r>
            </a:p>
            <a:p>
              <a:endParaRPr lang="en-US" sz="24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endParaRPr>
            </a:p>
            <a:p>
              <a:r>
                <a:rPr lang="el-GR" sz="2400">
                  <a:solidFill>
                    <a:srgbClr val="C00000"/>
                  </a:solidFill>
                  <a:latin typeface="Calibri" pitchFamily="34" charset="0"/>
                  <a:cs typeface="Times New Roman" pitchFamily="18" charset="0"/>
                </a:rPr>
                <a:t>Τ</a:t>
              </a:r>
              <a:r>
                <a:rPr lang="en-US" sz="2400">
                  <a:solidFill>
                    <a:srgbClr val="C00000"/>
                  </a:solidFill>
                  <a:latin typeface="Calibri" pitchFamily="34" charset="0"/>
                  <a:cs typeface="Times New Roman" pitchFamily="18" charset="0"/>
                </a:rPr>
                <a:t> =10 – </a:t>
              </a:r>
              <a:r>
                <a:rPr lang="el-GR" sz="2400">
                  <a:solidFill>
                    <a:srgbClr val="C00000"/>
                  </a:solidFill>
                  <a:latin typeface="Calibri" pitchFamily="34" charset="0"/>
                  <a:cs typeface="Times New Roman" pitchFamily="18" charset="0"/>
                </a:rPr>
                <a:t>δ</a:t>
              </a:r>
              <a:endParaRPr lang="en-US" sz="240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endParaRPr>
            </a:p>
            <a:p>
              <a:r>
                <a:rPr lang="en-US" sz="2400">
                  <a:solidFill>
                    <a:srgbClr val="C00000"/>
                  </a:solidFill>
                  <a:latin typeface="Calibri" pitchFamily="34" charset="0"/>
                  <a:cs typeface="Times New Roman" pitchFamily="18" charset="0"/>
                </a:rPr>
                <a:t>tau</a:t>
              </a:r>
            </a:p>
          </p:txBody>
        </p:sp>
        <p:sp>
          <p:nvSpPr>
            <p:cNvPr id="1031" name="TextBox 5"/>
            <p:cNvSpPr txBox="1">
              <a:spLocks noChangeArrowheads="1"/>
            </p:cNvSpPr>
            <p:nvPr/>
          </p:nvSpPr>
          <p:spPr bwMode="auto">
            <a:xfrm>
              <a:off x="1635100" y="4435485"/>
              <a:ext cx="2897011" cy="822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u="sng">
                  <a:solidFill>
                    <a:srgbClr val="C00000"/>
                  </a:solidFill>
                  <a:latin typeface="Calibri" pitchFamily="34" charset="0"/>
                  <a:cs typeface="Times New Roman" pitchFamily="18" charset="0"/>
                </a:rPr>
                <a:t>   </a:t>
              </a:r>
              <a:r>
                <a:rPr lang="en-US" sz="2400" u="sng">
                  <a:solidFill>
                    <a:srgbClr val="C00000"/>
                  </a:solidFill>
                  <a:latin typeface="Calibri" pitchFamily="34" charset="0"/>
                  <a:cs typeface="Times New Roman" pitchFamily="18" charset="0"/>
                </a:rPr>
                <a:t>signal in Hz x 10</a:t>
              </a:r>
              <a:r>
                <a:rPr lang="en-US" sz="2400" u="sng" baseline="30000">
                  <a:solidFill>
                    <a:srgbClr val="C00000"/>
                  </a:solidFill>
                  <a:latin typeface="Calibri" pitchFamily="34" charset="0"/>
                  <a:cs typeface="Times New Roman" pitchFamily="18" charset="0"/>
                </a:rPr>
                <a:t>6   </a:t>
              </a:r>
            </a:p>
            <a:p>
              <a:r>
                <a:rPr lang="en-US" sz="2400">
                  <a:solidFill>
                    <a:srgbClr val="C00000"/>
                  </a:solidFill>
                  <a:latin typeface="Calibri" pitchFamily="34" charset="0"/>
                  <a:cs typeface="Times New Roman" pitchFamily="18" charset="0"/>
                </a:rPr>
                <a:t>oscillator freq. in Hz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1717</Words>
  <Application>Microsoft Office PowerPoint</Application>
  <PresentationFormat>On-screen Show (4:3)</PresentationFormat>
  <Paragraphs>402</Paragraphs>
  <Slides>50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52" baseType="lpstr">
      <vt:lpstr>Office Theme</vt:lpstr>
      <vt:lpstr>CS ChemDraw Drawing</vt:lpstr>
      <vt:lpstr>TOPIC : NMR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Aromatic Protons, 7-8 </vt:lpstr>
      <vt:lpstr>Vinyl Protons, 5-6</vt:lpstr>
      <vt:lpstr>Acetylenic Protons, 2.5</vt:lpstr>
      <vt:lpstr>Slide 29</vt:lpstr>
      <vt:lpstr>Slide 30</vt:lpstr>
      <vt:lpstr>Slide 31</vt:lpstr>
      <vt:lpstr>Slide 32</vt:lpstr>
      <vt:lpstr>Slide 33</vt:lpstr>
      <vt:lpstr>Slide 34</vt:lpstr>
      <vt:lpstr>Advanced NMR Techniques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TOPIC : NMR</dc:title>
  <dc:creator>KKB</dc:creator>
  <cp:lastModifiedBy>KKB</cp:lastModifiedBy>
  <cp:revision>1</cp:revision>
  <dcterms:created xsi:type="dcterms:W3CDTF">2017-12-03T16:43:21Z</dcterms:created>
  <dcterms:modified xsi:type="dcterms:W3CDTF">2017-12-03T16:44:01Z</dcterms:modified>
</cp:coreProperties>
</file>