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1" r:id="rId3"/>
    <p:sldId id="302" r:id="rId4"/>
    <p:sldId id="258" r:id="rId5"/>
    <p:sldId id="259" r:id="rId6"/>
    <p:sldId id="260" r:id="rId7"/>
    <p:sldId id="261" r:id="rId8"/>
    <p:sldId id="262" r:id="rId9"/>
    <p:sldId id="263" r:id="rId10"/>
    <p:sldId id="264" r:id="rId11"/>
    <p:sldId id="265" r:id="rId12"/>
    <p:sldId id="267" r:id="rId13"/>
    <p:sldId id="268"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27" autoAdjust="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F9215-F5C6-4DA1-8DF1-B94C27D57A34}"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F9215-F5C6-4DA1-8DF1-B94C27D57A34}"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F9215-F5C6-4DA1-8DF1-B94C27D57A34}"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F9215-F5C6-4DA1-8DF1-B94C27D57A34}"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F9215-F5C6-4DA1-8DF1-B94C27D57A34}"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F9215-F5C6-4DA1-8DF1-B94C27D57A34}"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F9215-F5C6-4DA1-8DF1-B94C27D57A34}" type="datetimeFigureOut">
              <a:rPr lang="en-US" smtClean="0"/>
              <a:pPr/>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F9215-F5C6-4DA1-8DF1-B94C27D57A34}" type="datetimeFigureOut">
              <a:rPr lang="en-US" smtClean="0"/>
              <a:pPr/>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F9215-F5C6-4DA1-8DF1-B94C27D57A34}" type="datetimeFigureOut">
              <a:rPr lang="en-US" smtClean="0"/>
              <a:pPr/>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F9215-F5C6-4DA1-8DF1-B94C27D57A34}"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F9215-F5C6-4DA1-8DF1-B94C27D57A34}"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9DE93-6935-40CE-A983-B5EDA41B0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F9215-F5C6-4DA1-8DF1-B94C27D57A34}" type="datetimeFigureOut">
              <a:rPr lang="en-US" smtClean="0"/>
              <a:pPr/>
              <a:t>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9DE93-6935-40CE-A983-B5EDA41B0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ologydiscussion.com/wp-content/uploads/2016/09/clip_image006-38.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iologydiscussion.com/wp-content/uploads/2016/09/clip_image008-32.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ologydiscussion.com/wp-content/uploads/2016/09/clip_image010-30.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ologydiscussion.com/wp-content/uploads/2016/09/clip_image012-27.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biologydiscussion.com/wp-content/uploads/2016/09/clip_image014-23.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iologydiscussion.com/wp-content/uploads/2016/09/clip_image016-23.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biologydiscussion.com/wp-content/uploads/2016/09/clip_image018-14.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ologydiscussion.com/wp-content/uploads/2016/09/clip_image020-11.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iologydiscussion.com/wp-content/uploads/2016/09/clip_image022-12.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iologydiscussion.com/wp-content/uploads/2016/09/clip_image024-13.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biologydiscussion.com/wp-content/uploads/2016/09/clip_image026-15.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biologydiscussion.com/wp-content/uploads/2016/09/clip_image028-12.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iologydiscussion.com/wp-content/uploads/2016/09/clip_image030-12.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ologydiscussion.com/wp-content/uploads/2016/09/clip_image032-10.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ologydiscussion.com/wp-content/uploads/2016/09/clip_image004-46.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smtClean="0"/>
          </a:p>
          <a:p>
            <a:endParaRPr lang="en-US" dirty="0" smtClean="0"/>
          </a:p>
          <a:p>
            <a:endParaRPr lang="en-US" sz="4400" dirty="0" smtClean="0">
              <a:solidFill>
                <a:srgbClr val="C00000"/>
              </a:solidFill>
            </a:endParaRPr>
          </a:p>
          <a:p>
            <a:endParaRPr lang="en-US" sz="4400" dirty="0" smtClean="0">
              <a:solidFill>
                <a:srgbClr val="C00000"/>
              </a:solidFill>
            </a:endParaRPr>
          </a:p>
          <a:p>
            <a:r>
              <a:rPr lang="en-US" dirty="0" smtClean="0">
                <a:solidFill>
                  <a:srgbClr val="C00000"/>
                </a:solidFill>
              </a:rPr>
              <a:t>Dr </a:t>
            </a:r>
            <a:r>
              <a:rPr lang="en-US" dirty="0" err="1" smtClean="0">
                <a:solidFill>
                  <a:srgbClr val="C00000"/>
                </a:solidFill>
              </a:rPr>
              <a:t>Sahabuddin</a:t>
            </a:r>
            <a:r>
              <a:rPr lang="en-US" dirty="0" smtClean="0">
                <a:solidFill>
                  <a:srgbClr val="C00000"/>
                </a:solidFill>
              </a:rPr>
              <a:t> Ahmed</a:t>
            </a:r>
          </a:p>
          <a:p>
            <a:r>
              <a:rPr lang="en-US" dirty="0" smtClean="0">
                <a:solidFill>
                  <a:srgbClr val="C00000"/>
                </a:solidFill>
              </a:rPr>
              <a:t>Associate Professor ,</a:t>
            </a:r>
          </a:p>
          <a:p>
            <a:r>
              <a:rPr lang="en-US" dirty="0" smtClean="0">
                <a:solidFill>
                  <a:srgbClr val="C00000"/>
                </a:solidFill>
              </a:rPr>
              <a:t>Dept. of </a:t>
            </a:r>
            <a:r>
              <a:rPr lang="en-US" dirty="0" err="1" smtClean="0">
                <a:solidFill>
                  <a:srgbClr val="C00000"/>
                </a:solidFill>
              </a:rPr>
              <a:t>Botanty</a:t>
            </a:r>
            <a:endParaRPr lang="en-US" dirty="0" smtClean="0">
              <a:solidFill>
                <a:srgbClr val="C00000"/>
              </a:solidFill>
            </a:endParaRPr>
          </a:p>
          <a:p>
            <a:r>
              <a:rPr lang="en-US" dirty="0" err="1" smtClean="0">
                <a:solidFill>
                  <a:srgbClr val="C00000"/>
                </a:solidFill>
              </a:rPr>
              <a:t>Mangaldai</a:t>
            </a:r>
            <a:r>
              <a:rPr lang="en-US" dirty="0" smtClean="0">
                <a:solidFill>
                  <a:srgbClr val="C00000"/>
                </a:solidFill>
              </a:rPr>
              <a:t> College </a:t>
            </a:r>
            <a:endParaRPr lang="en-US" dirty="0" smtClean="0">
              <a:solidFill>
                <a:srgbClr val="C00000"/>
              </a:solidFill>
            </a:endParaRPr>
          </a:p>
          <a:p>
            <a:pPr algn="l"/>
            <a:endParaRPr lang="en-US" dirty="0"/>
          </a:p>
        </p:txBody>
      </p:sp>
      <p:sp>
        <p:nvSpPr>
          <p:cNvPr id="4" name="TextBox 3"/>
          <p:cNvSpPr txBox="1"/>
          <p:nvPr/>
        </p:nvSpPr>
        <p:spPr>
          <a:xfrm>
            <a:off x="228600" y="914400"/>
            <a:ext cx="8641596" cy="923330"/>
          </a:xfrm>
          <a:prstGeom prst="rect">
            <a:avLst/>
          </a:prstGeom>
          <a:noFill/>
        </p:spPr>
        <p:txBody>
          <a:bodyPr wrap="none" rtlCol="0">
            <a:spAutoFit/>
          </a:bodyPr>
          <a:lstStyle/>
          <a:p>
            <a:r>
              <a:rPr lang="en-US" sz="5400" dirty="0" smtClean="0"/>
              <a:t>LIFE CYCLE OF </a:t>
            </a:r>
            <a:r>
              <a:rPr lang="en-US" sz="5400" i="1" dirty="0" err="1" smtClean="0"/>
              <a:t>Marchantia</a:t>
            </a:r>
            <a:r>
              <a:rPr lang="en-US" sz="5400" i="1" dirty="0" smtClean="0"/>
              <a:t> </a:t>
            </a:r>
            <a:r>
              <a:rPr lang="en-US" sz="5400" dirty="0" smtClean="0"/>
              <a:t>sp.</a:t>
            </a:r>
            <a:r>
              <a:rPr lang="en-US" sz="5400" i="1" dirty="0" smtClean="0"/>
              <a:t> </a:t>
            </a:r>
            <a:endParaRPr lang="en-US" sz="54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nal Structure of the Thallus">
            <a:hlinkClick r:id="rId2"/>
          </p:cNvPr>
          <p:cNvPicPr/>
          <p:nvPr/>
        </p:nvPicPr>
        <p:blipFill>
          <a:blip r:embed="rId3" cstate="print"/>
          <a:srcRect/>
          <a:stretch>
            <a:fillRect/>
          </a:stretch>
        </p:blipFill>
        <p:spPr bwMode="auto">
          <a:xfrm>
            <a:off x="228600" y="0"/>
            <a:ext cx="8915400" cy="655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fontAlgn="base"/>
            <a:r>
              <a:rPr lang="en-US" b="1" dirty="0"/>
              <a:t>Upper Photosynthetic zone:</a:t>
            </a:r>
            <a:endParaRPr lang="en-US" dirty="0"/>
          </a:p>
          <a:p>
            <a:pPr fontAlgn="base"/>
            <a:r>
              <a:rPr lang="en-US" dirty="0"/>
              <a:t>The outermost layer is upper epidermis. Its cells are thin walled square, compactly arranged and contain few </a:t>
            </a:r>
            <a:r>
              <a:rPr lang="en-US" dirty="0" smtClean="0"/>
              <a:t>chloroplasts. Each air pore </a:t>
            </a:r>
            <a:r>
              <a:rPr lang="en-US" dirty="0"/>
              <a:t>is surrounded by four to eight superimposed tiers of concentric rings. </a:t>
            </a:r>
            <a:r>
              <a:rPr lang="en-US" dirty="0" smtClean="0"/>
              <a:t> </a:t>
            </a:r>
            <a:r>
              <a:rPr lang="en-US" dirty="0"/>
              <a:t>with </a:t>
            </a:r>
            <a:r>
              <a:rPr lang="en-US" dirty="0" smtClean="0"/>
              <a:t>3-4 cells </a:t>
            </a:r>
            <a:r>
              <a:rPr lang="en-US" dirty="0"/>
              <a:t>in each </a:t>
            </a:r>
            <a:r>
              <a:rPr lang="en-US" dirty="0" smtClean="0"/>
              <a:t>tier.</a:t>
            </a:r>
            <a:endParaRPr lang="en-US" dirty="0"/>
          </a:p>
          <a:p>
            <a:r>
              <a:rPr lang="en-US" dirty="0"/>
              <a:t>Just below the upper epidermis photosynthetic chambers are present in a horizontal layer .Each air pore opens inside the air chamber and helps in exchange of gases during photosynthesis.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943600"/>
          </a:xfrm>
        </p:spPr>
        <p:txBody>
          <a:bodyPr/>
          <a:lstStyle/>
          <a:p>
            <a:pPr fontAlgn="base"/>
            <a:r>
              <a:rPr lang="en-US" dirty="0"/>
              <a:t>These </a:t>
            </a:r>
            <a:r>
              <a:rPr lang="en-US" dirty="0" smtClean="0"/>
              <a:t> </a:t>
            </a:r>
            <a:r>
              <a:rPr lang="en-US" dirty="0"/>
              <a:t>chambers develop </a:t>
            </a:r>
            <a:r>
              <a:rPr lang="en-US" dirty="0" err="1"/>
              <a:t>schizogenously</a:t>
            </a:r>
            <a:r>
              <a:rPr lang="en-US" dirty="0"/>
              <a:t> (Vocalized separation of cells to form a cavity) and are separated from each other by single layered partition walls. </a:t>
            </a:r>
            <a:endParaRPr lang="en-US" dirty="0" smtClean="0"/>
          </a:p>
          <a:p>
            <a:pPr fontAlgn="base"/>
            <a:r>
              <a:rPr lang="en-US" dirty="0" smtClean="0"/>
              <a:t>The partition walls are </a:t>
            </a:r>
            <a:r>
              <a:rPr lang="en-US" b="1" dirty="0" smtClean="0"/>
              <a:t>2</a:t>
            </a:r>
            <a:r>
              <a:rPr lang="en-US" dirty="0" smtClean="0"/>
              <a:t>  to </a:t>
            </a:r>
            <a:r>
              <a:rPr lang="en-US" b="1" dirty="0" smtClean="0"/>
              <a:t>4</a:t>
            </a:r>
            <a:r>
              <a:rPr lang="en-US" dirty="0" smtClean="0"/>
              <a:t> cells in height. Cells contain chloroplast. Many simple or branched photosynthetic filaments arise from the base of the air chambers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10000"/>
          </a:bodyPr>
          <a:lstStyle/>
          <a:p>
            <a:pPr fontAlgn="base"/>
            <a:r>
              <a:rPr lang="en-US" b="1" dirty="0"/>
              <a:t>Storage zone:</a:t>
            </a:r>
            <a:endParaRPr lang="en-US" dirty="0"/>
          </a:p>
          <a:p>
            <a:pPr fontAlgn="base"/>
            <a:r>
              <a:rPr lang="en-US" dirty="0"/>
              <a:t>It lies below the air chambers</a:t>
            </a:r>
            <a:r>
              <a:rPr lang="en-US" dirty="0" smtClean="0"/>
              <a:t>.</a:t>
            </a:r>
          </a:p>
          <a:p>
            <a:pPr fontAlgn="base"/>
            <a:r>
              <a:rPr lang="en-US" dirty="0" smtClean="0"/>
              <a:t> </a:t>
            </a:r>
            <a:r>
              <a:rPr lang="en-US" dirty="0"/>
              <a:t>It is more thickened in the centre and gradually tapers towards the margins</a:t>
            </a:r>
            <a:r>
              <a:rPr lang="en-US" dirty="0" smtClean="0"/>
              <a:t>.</a:t>
            </a:r>
          </a:p>
          <a:p>
            <a:pPr fontAlgn="base"/>
            <a:r>
              <a:rPr lang="en-US" dirty="0" smtClean="0"/>
              <a:t> </a:t>
            </a:r>
            <a:r>
              <a:rPr lang="en-US" dirty="0"/>
              <a:t>It consists of several lasers of compactly arranged, thin walled </a:t>
            </a:r>
            <a:r>
              <a:rPr lang="en-US" dirty="0" err="1"/>
              <a:t>parenchymatous</a:t>
            </a:r>
            <a:r>
              <a:rPr lang="en-US" dirty="0"/>
              <a:t> </a:t>
            </a:r>
            <a:r>
              <a:rPr lang="en-US" dirty="0" err="1"/>
              <a:t>isodiametric</a:t>
            </a:r>
            <a:r>
              <a:rPr lang="en-US" dirty="0"/>
              <a:t> cells. </a:t>
            </a:r>
            <a:r>
              <a:rPr lang="en-US" dirty="0">
                <a:solidFill>
                  <a:srgbClr val="FF0000"/>
                </a:solidFill>
              </a:rPr>
              <a:t>Intercellular spaces are absent.</a:t>
            </a:r>
          </a:p>
          <a:p>
            <a:pPr fontAlgn="base"/>
            <a:r>
              <a:rPr lang="en-US" dirty="0"/>
              <a:t>The cells </a:t>
            </a:r>
            <a:r>
              <a:rPr lang="en-US" dirty="0" smtClean="0"/>
              <a:t>contain</a:t>
            </a:r>
            <a:r>
              <a:rPr lang="en-US" b="1" dirty="0" smtClean="0"/>
              <a:t> </a:t>
            </a:r>
            <a:r>
              <a:rPr lang="en-US" b="1" dirty="0"/>
              <a:t>starch</a:t>
            </a:r>
            <a:r>
              <a:rPr lang="en-US" dirty="0"/>
              <a:t>. Some cells contain a single large oil body or filled with mucilage. </a:t>
            </a:r>
            <a:endParaRPr lang="en-US" dirty="0" smtClean="0"/>
          </a:p>
          <a:p>
            <a:pPr fontAlgn="base"/>
            <a:r>
              <a:rPr lang="en-US" dirty="0" smtClean="0"/>
              <a:t>The </a:t>
            </a:r>
            <a:r>
              <a:rPr lang="en-US" dirty="0"/>
              <a:t>lower most cell layer of the zone forms the lower epidermis. </a:t>
            </a:r>
            <a:endParaRPr lang="en-US" dirty="0" smtClean="0"/>
          </a:p>
          <a:p>
            <a:pPr fontAlgn="base"/>
            <a:r>
              <a:rPr lang="en-US" dirty="0" smtClean="0"/>
              <a:t>Some </a:t>
            </a:r>
            <a:r>
              <a:rPr lang="en-US" dirty="0"/>
              <a:t>cells </a:t>
            </a:r>
            <a:r>
              <a:rPr lang="en-US" dirty="0" smtClean="0"/>
              <a:t>of </a:t>
            </a:r>
            <a:r>
              <a:rPr lang="en-US" dirty="0"/>
              <a:t>lower epidermis extend to form both types of</a:t>
            </a:r>
            <a:r>
              <a:rPr lang="en-US" b="1" dirty="0"/>
              <a:t> scales </a:t>
            </a:r>
            <a:r>
              <a:rPr lang="en-US" dirty="0"/>
              <a:t>and </a:t>
            </a:r>
            <a:r>
              <a:rPr lang="en-US" b="1" dirty="0" smtClean="0"/>
              <a:t>rhizoids</a:t>
            </a:r>
            <a:r>
              <a:rPr lang="en-US" dirty="0" smtClean="0"/>
              <a:t>.</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77500" lnSpcReduction="20000"/>
          </a:bodyPr>
          <a:lstStyle/>
          <a:p>
            <a:pPr fontAlgn="base"/>
            <a:r>
              <a:rPr lang="en-US" b="1" dirty="0"/>
              <a:t>Reproduction in </a:t>
            </a:r>
            <a:r>
              <a:rPr lang="en-US" b="1" dirty="0" err="1"/>
              <a:t>Marchantia</a:t>
            </a:r>
            <a:r>
              <a:rPr lang="en-US" b="1" dirty="0"/>
              <a:t>:</a:t>
            </a:r>
          </a:p>
          <a:p>
            <a:pPr fontAlgn="base"/>
            <a:r>
              <a:rPr lang="en-US" b="1" dirty="0" err="1"/>
              <a:t>Marchantia</a:t>
            </a:r>
            <a:r>
              <a:rPr lang="en-US" b="1" dirty="0"/>
              <a:t> reproduces by vegetative and sexual methods.</a:t>
            </a:r>
            <a:endParaRPr lang="en-US" dirty="0"/>
          </a:p>
          <a:p>
            <a:pPr fontAlgn="base"/>
            <a:r>
              <a:rPr lang="en-US" b="1" dirty="0"/>
              <a:t>(</a:t>
            </a:r>
            <a:r>
              <a:rPr lang="en-US" b="1" dirty="0" err="1"/>
              <a:t>i</a:t>
            </a:r>
            <a:r>
              <a:rPr lang="en-US" b="1" dirty="0"/>
              <a:t>) Vegetative Reproduction:</a:t>
            </a:r>
          </a:p>
          <a:p>
            <a:pPr fontAlgn="base"/>
            <a:r>
              <a:rPr lang="en-US" b="1" dirty="0" smtClean="0"/>
              <a:t>1</a:t>
            </a:r>
            <a:r>
              <a:rPr lang="en-US" b="1" dirty="0"/>
              <a:t>. By </a:t>
            </a:r>
            <a:r>
              <a:rPr lang="en-US" b="1" dirty="0" err="1"/>
              <a:t>Gemmae</a:t>
            </a:r>
            <a:r>
              <a:rPr lang="en-US" b="1" dirty="0"/>
              <a:t>:</a:t>
            </a:r>
            <a:endParaRPr lang="en-US" dirty="0"/>
          </a:p>
          <a:p>
            <a:pPr fontAlgn="base"/>
            <a:r>
              <a:rPr lang="en-US" dirty="0" err="1"/>
              <a:t>Gemmae</a:t>
            </a:r>
            <a:r>
              <a:rPr lang="en-US" dirty="0"/>
              <a:t> are produced in the </a:t>
            </a:r>
            <a:r>
              <a:rPr lang="en-US" dirty="0" err="1"/>
              <a:t>gemma</a:t>
            </a:r>
            <a:r>
              <a:rPr lang="en-US" dirty="0"/>
              <a:t> cups </a:t>
            </a:r>
            <a:r>
              <a:rPr lang="en-US" dirty="0" smtClean="0"/>
              <a:t>,on </a:t>
            </a:r>
            <a:r>
              <a:rPr lang="en-US" dirty="0"/>
              <a:t>the dorsal surface of the </a:t>
            </a:r>
            <a:r>
              <a:rPr lang="en-US" dirty="0" err="1"/>
              <a:t>thallus</a:t>
            </a:r>
            <a:r>
              <a:rPr lang="en-US" dirty="0"/>
              <a:t> </a:t>
            </a:r>
            <a:r>
              <a:rPr lang="en-US" dirty="0" smtClean="0"/>
              <a:t>. </a:t>
            </a:r>
            <a:r>
              <a:rPr lang="en-US" dirty="0" err="1"/>
              <a:t>Gemma</a:t>
            </a:r>
            <a:r>
              <a:rPr lang="en-US" dirty="0"/>
              <a:t> cups are crescent shaped, 3 </a:t>
            </a:r>
            <a:r>
              <a:rPr lang="en-US" dirty="0" err="1"/>
              <a:t>m.m</a:t>
            </a:r>
            <a:r>
              <a:rPr lang="en-US" dirty="0"/>
              <a:t>. in diameter with smooth, spiny or </a:t>
            </a:r>
            <a:r>
              <a:rPr lang="en-US" dirty="0" err="1"/>
              <a:t>fimbriate</a:t>
            </a:r>
            <a:r>
              <a:rPr lang="en-US" dirty="0"/>
              <a:t> margins .</a:t>
            </a:r>
          </a:p>
          <a:p>
            <a:pPr fontAlgn="base"/>
            <a:r>
              <a:rPr lang="en-US" b="1" dirty="0"/>
              <a:t>V. S. of the </a:t>
            </a:r>
            <a:r>
              <a:rPr lang="en-US" b="1" dirty="0" err="1"/>
              <a:t>gemma</a:t>
            </a:r>
            <a:r>
              <a:rPr lang="en-US" b="1" dirty="0"/>
              <a:t> cup shows that it is well differentiated into two regions:</a:t>
            </a:r>
            <a:endParaRPr lang="en-US" dirty="0"/>
          </a:p>
          <a:p>
            <a:pPr fontAlgn="base"/>
            <a:r>
              <a:rPr lang="en-US" b="1" dirty="0"/>
              <a:t>Upper photosynthetic region and inner storage region </a:t>
            </a:r>
            <a:r>
              <a:rPr lang="en-US" dirty="0" smtClean="0"/>
              <a:t>.The </a:t>
            </a:r>
            <a:r>
              <a:rPr lang="en-US" dirty="0"/>
              <a:t>structure of both the zones is similar to that of the </a:t>
            </a:r>
            <a:r>
              <a:rPr lang="en-US" dirty="0" err="1"/>
              <a:t>thallus</a:t>
            </a:r>
            <a:r>
              <a:rPr lang="en-US" dirty="0"/>
              <a:t>. Mature </a:t>
            </a:r>
            <a:r>
              <a:rPr lang="en-US" dirty="0" err="1"/>
              <a:t>gemmae</a:t>
            </a:r>
            <a:r>
              <a:rPr lang="en-US" dirty="0"/>
              <a:t> are found to be attached at the base of the </a:t>
            </a:r>
            <a:r>
              <a:rPr lang="en-US" dirty="0" err="1"/>
              <a:t>gemma</a:t>
            </a:r>
            <a:r>
              <a:rPr lang="en-US" dirty="0"/>
              <a:t> cup by a single celled stalk.</a:t>
            </a:r>
          </a:p>
          <a:p>
            <a:pPr fontAlgn="base"/>
            <a:r>
              <a:rPr lang="en-US" dirty="0"/>
              <a:t>Intermingled with </a:t>
            </a:r>
            <a:r>
              <a:rPr lang="en-US" dirty="0" err="1"/>
              <a:t>gemmae</a:t>
            </a:r>
            <a:r>
              <a:rPr lang="en-US" dirty="0"/>
              <a:t> are many mucilage hairs. Each </a:t>
            </a:r>
            <a:r>
              <a:rPr lang="en-US" dirty="0" err="1"/>
              <a:t>gemma</a:t>
            </a:r>
            <a:r>
              <a:rPr lang="en-US" dirty="0"/>
              <a:t> is autotrophic, </a:t>
            </a:r>
            <a:r>
              <a:rPr lang="en-US" dirty="0" err="1"/>
              <a:t>multicellular</a:t>
            </a:r>
            <a:r>
              <a:rPr lang="en-US" dirty="0"/>
              <a:t>, bilaterally symmetrical, thick in the centre and thin at the apex. It consists </a:t>
            </a:r>
            <a:r>
              <a:rPr lang="en-US" dirty="0" err="1"/>
              <a:t>parenchymatous</a:t>
            </a:r>
            <a:r>
              <a:rPr lang="en-US" dirty="0"/>
              <a:t> cells, oil cells and rhizoidal cells. It is notched on two sides in which lies the growing point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mma Cup">
            <a:hlinkClick r:id="rId2"/>
          </p:cNvPr>
          <p:cNvPicPr>
            <a:picLocks noGrp="1"/>
          </p:cNvPicPr>
          <p:nvPr>
            <p:ph idx="1"/>
          </p:nvPr>
        </p:nvPicPr>
        <p:blipFill>
          <a:blip r:embed="rId3" cstate="print"/>
          <a:srcRect/>
          <a:stretch>
            <a:fillRect/>
          </a:stretch>
        </p:blipFill>
        <p:spPr bwMode="auto">
          <a:xfrm>
            <a:off x="685800" y="0"/>
            <a:ext cx="7772400" cy="4800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r>
              <a:rPr lang="en-US" b="1" dirty="0"/>
              <a:t>Dissemination of </a:t>
            </a:r>
            <a:r>
              <a:rPr lang="en-US" b="1" dirty="0" err="1"/>
              <a:t>Gemmae</a:t>
            </a:r>
            <a:r>
              <a:rPr lang="en-US" b="1" dirty="0"/>
              <a:t>:</a:t>
            </a:r>
            <a:endParaRPr lang="en-US" dirty="0"/>
          </a:p>
          <a:p>
            <a:r>
              <a:rPr lang="en-US" dirty="0"/>
              <a:t>They may also be detached from the stalk due to the pressure exerted by the growth of the young </a:t>
            </a:r>
            <a:r>
              <a:rPr lang="en-US" dirty="0" err="1"/>
              <a:t>gemmae</a:t>
            </a:r>
            <a:r>
              <a:rPr lang="en-US" dirty="0"/>
              <a:t>. The </a:t>
            </a:r>
            <a:r>
              <a:rPr lang="en-US" dirty="0" err="1"/>
              <a:t>gemmae</a:t>
            </a:r>
            <a:r>
              <a:rPr lang="en-US" dirty="0"/>
              <a:t> are dispersed over long distances by water currents.</a:t>
            </a:r>
          </a:p>
          <a:p>
            <a:pPr fontAlgn="base"/>
            <a:r>
              <a:rPr lang="en-US" b="1" dirty="0"/>
              <a:t>Germination of </a:t>
            </a:r>
            <a:r>
              <a:rPr lang="en-US" b="1" dirty="0" err="1"/>
              <a:t>Gemmae</a:t>
            </a:r>
            <a:r>
              <a:rPr lang="en-US" b="1" dirty="0"/>
              <a:t>:</a:t>
            </a:r>
            <a:endParaRPr lang="en-US" dirty="0"/>
          </a:p>
          <a:p>
            <a:pPr fontAlgn="base"/>
            <a:r>
              <a:rPr lang="en-US" dirty="0" smtClean="0"/>
              <a:t>After falling on a suitable substratum </a:t>
            </a:r>
            <a:r>
              <a:rPr lang="en-US" dirty="0" err="1" smtClean="0"/>
              <a:t>gemmae</a:t>
            </a:r>
            <a:r>
              <a:rPr lang="en-US" dirty="0" smtClean="0"/>
              <a:t> germinate.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fontAlgn="base"/>
            <a:r>
              <a:rPr lang="en-US" b="1" dirty="0"/>
              <a:t>Development of </a:t>
            </a:r>
            <a:r>
              <a:rPr lang="en-US" b="1" dirty="0" err="1"/>
              <a:t>Gemma</a:t>
            </a:r>
            <a:r>
              <a:rPr lang="en-US" b="1" dirty="0"/>
              <a:t>:</a:t>
            </a:r>
            <a:endParaRPr lang="en-US" dirty="0"/>
          </a:p>
          <a:p>
            <a:pPr fontAlgn="base"/>
            <a:r>
              <a:rPr lang="en-US" dirty="0"/>
              <a:t>The </a:t>
            </a:r>
            <a:r>
              <a:rPr lang="en-US" dirty="0" err="1"/>
              <a:t>gemma</a:t>
            </a:r>
            <a:r>
              <a:rPr lang="en-US" dirty="0"/>
              <a:t> develops from a single superficial cell. It develops on the floor of a </a:t>
            </a:r>
            <a:r>
              <a:rPr lang="en-US" dirty="0" err="1"/>
              <a:t>gemma</a:t>
            </a:r>
            <a:r>
              <a:rPr lang="en-US" dirty="0"/>
              <a:t> cup. It is </a:t>
            </a:r>
            <a:r>
              <a:rPr lang="en-US" dirty="0" smtClean="0"/>
              <a:t>pap</a:t>
            </a:r>
            <a:r>
              <a:rPr lang="en-US" b="1" u="sng" dirty="0"/>
              <a:t> </a:t>
            </a:r>
            <a:endParaRPr lang="en-US" b="1" u="sng" dirty="0" smtClean="0"/>
          </a:p>
          <a:p>
            <a:pPr fontAlgn="base">
              <a:buNone/>
            </a:pPr>
            <a:r>
              <a:rPr lang="en-US" b="1" dirty="0" smtClean="0"/>
              <a:t>2.</a:t>
            </a:r>
            <a:r>
              <a:rPr lang="en-US" b="1" dirty="0"/>
              <a:t> Death and decay of the older portion of the </a:t>
            </a:r>
            <a:r>
              <a:rPr lang="en-US" b="1" dirty="0" err="1"/>
              <a:t>thallus</a:t>
            </a:r>
            <a:r>
              <a:rPr lang="en-US" b="1" dirty="0"/>
              <a:t> or fragmentation:</a:t>
            </a:r>
            <a:endParaRPr lang="en-US" dirty="0"/>
          </a:p>
          <a:p>
            <a:r>
              <a:rPr lang="en-US" dirty="0"/>
              <a:t>The </a:t>
            </a:r>
            <a:r>
              <a:rPr lang="en-US" dirty="0" err="1"/>
              <a:t>thallus</a:t>
            </a:r>
            <a:r>
              <a:rPr lang="en-US" dirty="0"/>
              <a:t> is dichotomously branched. The basal part of the </a:t>
            </a:r>
            <a:r>
              <a:rPr lang="en-US" dirty="0" err="1"/>
              <a:t>thallus</a:t>
            </a:r>
            <a:r>
              <a:rPr lang="en-US" dirty="0"/>
              <a:t> rots and disintegrates due to ageing. </a:t>
            </a:r>
            <a:r>
              <a:rPr lang="en-US" dirty="0" err="1" smtClean="0"/>
              <a:t>illate</a:t>
            </a:r>
            <a:r>
              <a:rPr lang="en-US" dirty="0" smtClean="0"/>
              <a:t> </a:t>
            </a:r>
            <a:r>
              <a:rPr lang="en-US" dirty="0"/>
              <a:t>and called </a:t>
            </a:r>
            <a:r>
              <a:rPr lang="en-US" dirty="0" err="1"/>
              <a:t>gemma</a:t>
            </a:r>
            <a:r>
              <a:rPr lang="en-US" dirty="0"/>
              <a:t> initial.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791200"/>
          </a:xfrm>
        </p:spPr>
        <p:txBody>
          <a:bodyPr/>
          <a:lstStyle/>
          <a:p>
            <a:pPr fontAlgn="base"/>
            <a:r>
              <a:rPr lang="en-US" b="1" dirty="0"/>
              <a:t>3. By adventitious branches:</a:t>
            </a:r>
            <a:endParaRPr lang="en-US" dirty="0"/>
          </a:p>
          <a:p>
            <a:pPr fontAlgn="base"/>
            <a:r>
              <a:rPr lang="en-US" dirty="0"/>
              <a:t>The adventitious branches develop from any part of the </a:t>
            </a:r>
            <a:r>
              <a:rPr lang="en-US" dirty="0" err="1"/>
              <a:t>thallus</a:t>
            </a:r>
            <a:r>
              <a:rPr lang="en-US" dirty="0"/>
              <a:t> or the ventral surface of the </a:t>
            </a:r>
            <a:r>
              <a:rPr lang="en-US" dirty="0" err="1"/>
              <a:t>thallus</a:t>
            </a:r>
            <a:r>
              <a:rPr lang="en-US" dirty="0"/>
              <a:t> or rarely from the stalk and disc of the </a:t>
            </a:r>
            <a:r>
              <a:rPr lang="en-US" dirty="0" err="1"/>
              <a:t>archegoniophore</a:t>
            </a:r>
            <a:r>
              <a:rPr lang="en-US" dirty="0"/>
              <a:t> in species like M. </a:t>
            </a:r>
            <a:r>
              <a:rPr lang="en-US" dirty="0" err="1"/>
              <a:t>palmata</a:t>
            </a:r>
            <a:r>
              <a:rPr lang="en-US" dirty="0"/>
              <a:t> (</a:t>
            </a:r>
            <a:r>
              <a:rPr lang="en-US" dirty="0" err="1"/>
              <a:t>Kashyap</a:t>
            </a:r>
            <a:r>
              <a:rPr lang="en-US" dirty="0"/>
              <a:t>, 1919). On being detached, these branches develop into new </a:t>
            </a:r>
            <a:r>
              <a:rPr lang="en-US" dirty="0" err="1" smtClean="0"/>
              <a:t>thalli</a:t>
            </a:r>
            <a:r>
              <a:rPr lang="en-US" dirty="0" smtClean="0"/>
              <a:t>.</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getative Reproduction">
            <a:hlinkClick r:id="rId2"/>
          </p:cNvPr>
          <p:cNvPicPr>
            <a:picLocks noGrp="1"/>
          </p:cNvPicPr>
          <p:nvPr>
            <p:ph idx="1"/>
          </p:nvPr>
        </p:nvPicPr>
        <p:blipFill>
          <a:blip r:embed="rId3" cstate="print"/>
          <a:srcRect/>
          <a:stretch>
            <a:fillRect/>
          </a:stretch>
        </p:blipFill>
        <p:spPr bwMode="auto">
          <a:xfrm>
            <a:off x="457200" y="381000"/>
            <a:ext cx="8001000" cy="579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4525963"/>
          </a:xfrm>
        </p:spPr>
        <p:txBody>
          <a:bodyPr/>
          <a:lstStyle/>
          <a:p>
            <a:r>
              <a:rPr lang="en-US" dirty="0" smtClean="0"/>
              <a:t>Classification of </a:t>
            </a:r>
            <a:r>
              <a:rPr lang="en-US" dirty="0" err="1" smtClean="0"/>
              <a:t>Marchantia</a:t>
            </a:r>
            <a:endParaRPr lang="en-US" dirty="0" smtClean="0"/>
          </a:p>
          <a:p>
            <a:r>
              <a:rPr lang="en-US" dirty="0" smtClean="0"/>
              <a:t>Div –</a:t>
            </a:r>
            <a:r>
              <a:rPr lang="en-US" dirty="0" err="1" smtClean="0"/>
              <a:t>Bryophyta</a:t>
            </a:r>
            <a:endParaRPr lang="en-US" dirty="0" smtClean="0"/>
          </a:p>
          <a:p>
            <a:r>
              <a:rPr lang="en-US" dirty="0" smtClean="0"/>
              <a:t>Class- </a:t>
            </a:r>
            <a:r>
              <a:rPr lang="en-US" dirty="0" err="1" smtClean="0"/>
              <a:t>Hepaticopsida</a:t>
            </a:r>
            <a:endParaRPr lang="en-US" dirty="0" smtClean="0"/>
          </a:p>
          <a:p>
            <a:r>
              <a:rPr lang="en-US" dirty="0" smtClean="0"/>
              <a:t>Order –</a:t>
            </a:r>
            <a:r>
              <a:rPr lang="en-US" dirty="0" err="1" smtClean="0"/>
              <a:t>Marchantiales</a:t>
            </a:r>
            <a:endParaRPr lang="en-US" dirty="0" smtClean="0"/>
          </a:p>
          <a:p>
            <a:r>
              <a:rPr lang="en-US" dirty="0" smtClean="0"/>
              <a:t>Family– </a:t>
            </a:r>
            <a:r>
              <a:rPr lang="en-US" dirty="0" err="1" smtClean="0"/>
              <a:t>Marchantiaceae</a:t>
            </a:r>
            <a:endParaRPr lang="en-US" dirty="0" smtClean="0"/>
          </a:p>
          <a:p>
            <a:r>
              <a:rPr lang="en-US" dirty="0" smtClean="0"/>
              <a:t>Genus--</a:t>
            </a:r>
            <a:r>
              <a:rPr lang="en-US" dirty="0" err="1" smtClean="0"/>
              <a:t>Marchantia</a:t>
            </a:r>
            <a:endParaRPr lang="en-US" dirty="0"/>
          </a:p>
        </p:txBody>
      </p:sp>
      <p:sp>
        <p:nvSpPr>
          <p:cNvPr id="4" name="Content Placeholder 2"/>
          <p:cNvSpPr txBox="1">
            <a:spLocks/>
          </p:cNvSpPr>
          <p:nvPr/>
        </p:nvSpPr>
        <p:spPr>
          <a:xfrm>
            <a:off x="914400" y="18288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fontAlgn="base"/>
            <a:r>
              <a:rPr lang="en-US" b="1" dirty="0"/>
              <a:t>(ii) Sexual Reproduction:</a:t>
            </a:r>
          </a:p>
          <a:p>
            <a:r>
              <a:rPr lang="en-US" dirty="0"/>
              <a:t>Sexual reproduction in </a:t>
            </a:r>
            <a:r>
              <a:rPr lang="en-US" dirty="0" err="1"/>
              <a:t>Marchantia</a:t>
            </a:r>
            <a:r>
              <a:rPr lang="en-US" dirty="0"/>
              <a:t> is </a:t>
            </a:r>
            <a:r>
              <a:rPr lang="en-US" dirty="0" err="1"/>
              <a:t>oogamous</a:t>
            </a:r>
            <a:r>
              <a:rPr lang="en-US" dirty="0"/>
              <a:t>. All species are </a:t>
            </a:r>
            <a:r>
              <a:rPr lang="en-US" dirty="0" err="1"/>
              <a:t>dioecious</a:t>
            </a:r>
            <a:r>
              <a:rPr lang="en-US" dirty="0"/>
              <a:t>. Male reproductive bodies are known as antheridia and female as archegonia. Antheridia and archegonia are produced an special, erect modified lateral branches of </a:t>
            </a:r>
            <a:r>
              <a:rPr lang="en-US" dirty="0" err="1"/>
              <a:t>thallus</a:t>
            </a:r>
            <a:r>
              <a:rPr lang="en-US" dirty="0"/>
              <a:t> called </a:t>
            </a:r>
            <a:r>
              <a:rPr lang="en-US" dirty="0" err="1"/>
              <a:t>antheridiophore</a:t>
            </a:r>
            <a:r>
              <a:rPr lang="en-US" dirty="0"/>
              <a:t> and </a:t>
            </a:r>
            <a:r>
              <a:rPr lang="en-US" dirty="0" err="1"/>
              <a:t>archegoniophore</a:t>
            </a:r>
            <a:r>
              <a:rPr lang="en-US" dirty="0"/>
              <a:t> </a:t>
            </a:r>
            <a:r>
              <a:rPr lang="en-US" dirty="0" err="1"/>
              <a:t>arpocephalum</a:t>
            </a:r>
            <a:r>
              <a:rPr lang="en-US" dirty="0"/>
              <a:t>) respectively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304800"/>
            <a:ext cx="8229600" cy="5821363"/>
          </a:xfrm>
        </p:spPr>
        <p:style>
          <a:lnRef idx="2">
            <a:schemeClr val="dk1"/>
          </a:lnRef>
          <a:fillRef idx="1">
            <a:schemeClr val="lt1"/>
          </a:fillRef>
          <a:effectRef idx="0">
            <a:schemeClr val="dk1"/>
          </a:effectRef>
          <a:fontRef idx="minor">
            <a:schemeClr val="dk1"/>
          </a:fontRef>
        </p:style>
        <p:txBody>
          <a:bodyPr>
            <a:normAutofit/>
          </a:bodyPr>
          <a:lstStyle/>
          <a:p>
            <a:pPr marL="0" lvl="0" indent="0" fontAlgn="base">
              <a:spcBef>
                <a:spcPct val="0"/>
              </a:spcBef>
              <a:spcAft>
                <a:spcPct val="0"/>
              </a:spcAft>
              <a:buNone/>
            </a:pPr>
            <a:r>
              <a:rPr kumimoji="0" lang="en-US" b="1" i="0" strike="noStrike" cap="none" normalizeH="0" baseline="0" dirty="0" smtClean="0">
                <a:ln>
                  <a:noFill/>
                </a:ln>
                <a:solidFill>
                  <a:schemeClr val="tx1"/>
                </a:solidFill>
                <a:effectLst/>
                <a:latin typeface="Georgia" pitchFamily="18" charset="0"/>
                <a:ea typeface="Times New Roman" pitchFamily="18" charset="0"/>
                <a:cs typeface="Arial" pitchFamily="34" charset="0"/>
              </a:rPr>
              <a:t>Internal structure of </a:t>
            </a:r>
            <a:r>
              <a:rPr kumimoji="0" lang="en-US" b="1" i="0"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Antheridiophore</a:t>
            </a:r>
            <a:r>
              <a:rPr kumimoji="0" lang="en-US" b="1" i="0" strike="noStrike" cap="none" normalizeH="0" baseline="0" dirty="0" smtClean="0">
                <a:ln>
                  <a:noFill/>
                </a:ln>
                <a:solidFill>
                  <a:schemeClr val="tx1"/>
                </a:solidFill>
                <a:effectLst/>
                <a:latin typeface="Georgia" pitchFamily="18" charset="0"/>
                <a:ea typeface="Times New Roman" pitchFamily="18" charset="0"/>
                <a:cs typeface="Arial" pitchFamily="34" charset="0"/>
              </a:rPr>
              <a:t> or </a:t>
            </a:r>
            <a:r>
              <a:rPr kumimoji="0" lang="en-US" b="1" i="0" strike="noStrike" cap="none" normalizeH="0" baseline="0" dirty="0" err="1" smtClean="0">
                <a:ln>
                  <a:noFill/>
                </a:ln>
                <a:solidFill>
                  <a:schemeClr val="tx1"/>
                </a:solidFill>
                <a:effectLst/>
                <a:latin typeface="Georgia" pitchFamily="18" charset="0"/>
                <a:ea typeface="Times New Roman" pitchFamily="18" charset="0"/>
                <a:cs typeface="Arial" pitchFamily="34" charset="0"/>
              </a:rPr>
              <a:t>Archcgoniophore</a:t>
            </a:r>
            <a:r>
              <a:rPr kumimoji="0" lang="en-US" b="1" i="0" strike="noStrike" cap="none" normalizeH="0" baseline="0" dirty="0" smtClean="0">
                <a:ln>
                  <a:noFill/>
                </a:ln>
                <a:solidFill>
                  <a:schemeClr val="tx1"/>
                </a:solidFill>
                <a:effectLst/>
                <a:latin typeface="Georgia" pitchFamily="18" charset="0"/>
                <a:ea typeface="Times New Roman" pitchFamily="18" charset="0"/>
                <a:cs typeface="Arial" pitchFamily="34" charset="0"/>
              </a:rPr>
              <a:t>:</a:t>
            </a:r>
            <a:endParaRPr kumimoji="0" lang="en-US" b="1" i="0"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lvl="0" indent="0" eaLnBrk="0" fontAlgn="base" hangingPunct="0">
              <a:spcBef>
                <a:spcPct val="0"/>
              </a:spcBef>
              <a:spcAft>
                <a:spcPct val="0"/>
              </a:spcAft>
              <a:buNone/>
            </a:pPr>
            <a:r>
              <a:rPr kumimoji="0" lang="en-US" b="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Its transverse section shows that can be differentiated into two sides: ventral side and dorsal side. Ventral side has two longitudinal tows with scales and rhizoids. These grooves, run longitudinally through the entire length of the stalk. Dorsal side shows an internal differentiation of air chambers</a:t>
            </a:r>
            <a:r>
              <a:rPr kumimoji="0" lang="en-US" sz="2400" b="0"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6000" b="0" strike="noStrike" cap="none" normalizeH="0" baseline="0" dirty="0" smtClean="0">
              <a:ln>
                <a:noFill/>
              </a:ln>
              <a:solidFill>
                <a:schemeClr val="tx1"/>
              </a:solidFill>
              <a:effectLst/>
              <a:latin typeface="Times New Roman" pitchFamily="18" charset="0"/>
              <a:cs typeface="Times New Roman" pitchFamily="18" charset="0"/>
            </a:endParaRPr>
          </a:p>
          <a:p>
            <a:endParaRPr lang="en-US"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metophores">
            <a:hlinkClick r:id="rId2"/>
          </p:cNvPr>
          <p:cNvPicPr>
            <a:picLocks noGrp="1"/>
          </p:cNvPicPr>
          <p:nvPr>
            <p:ph idx="1"/>
          </p:nvPr>
        </p:nvPicPr>
        <p:blipFill>
          <a:blip r:embed="rId3" cstate="print"/>
          <a:srcRect/>
          <a:stretch>
            <a:fillRect/>
          </a:stretch>
        </p:blipFill>
        <p:spPr bwMode="auto">
          <a:xfrm>
            <a:off x="0" y="152400"/>
            <a:ext cx="9144000" cy="64150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marL="0" lvl="0" indent="0" fontAlgn="base">
              <a:spcBef>
                <a:spcPct val="0"/>
              </a:spcBef>
              <a:spcAft>
                <a:spcPct val="0"/>
              </a:spcAft>
              <a:buNone/>
            </a:pPr>
            <a:r>
              <a:rPr kumimoji="0" lang="en-US" b="1" i="0" strike="noStrike" cap="none" normalizeH="0" baseline="0" dirty="0" err="1" smtClean="0">
                <a:ln>
                  <a:noFill/>
                </a:ln>
                <a:solidFill>
                  <a:schemeClr val="tx1">
                    <a:lumMod val="65000"/>
                    <a:lumOff val="35000"/>
                  </a:schemeClr>
                </a:solidFill>
                <a:effectLst/>
                <a:latin typeface="Georgia" pitchFamily="18" charset="0"/>
                <a:ea typeface="Times New Roman" pitchFamily="18" charset="0"/>
                <a:cs typeface="Arial" pitchFamily="34" charset="0"/>
              </a:rPr>
              <a:t>Antheridiophore</a:t>
            </a:r>
            <a:r>
              <a:rPr kumimoji="0" lang="en-US" b="1" i="0" strike="noStrike" cap="none" normalizeH="0" baseline="0" dirty="0" smtClean="0">
                <a:ln>
                  <a:noFill/>
                </a:ln>
                <a:solidFill>
                  <a:schemeClr val="tx1">
                    <a:lumMod val="65000"/>
                    <a:lumOff val="35000"/>
                  </a:schemeClr>
                </a:solidFill>
                <a:effectLst/>
                <a:latin typeface="Georgia" pitchFamily="18" charset="0"/>
                <a:ea typeface="Times New Roman" pitchFamily="18" charset="0"/>
                <a:cs typeface="Arial" pitchFamily="34" charset="0"/>
              </a:rPr>
              <a:t>:</a:t>
            </a:r>
            <a:endParaRPr kumimoji="0" lang="en-US" sz="4400" b="0" i="0" strike="noStrike" cap="none" normalizeH="0" baseline="0" dirty="0" smtClean="0">
              <a:ln>
                <a:noFill/>
              </a:ln>
              <a:solidFill>
                <a:schemeClr val="tx1">
                  <a:lumMod val="65000"/>
                  <a:lumOff val="35000"/>
                </a:schemeClr>
              </a:solidFill>
              <a:effectLst/>
              <a:latin typeface="Arial" pitchFamily="34" charset="0"/>
              <a:ea typeface="Times New Roman" pitchFamily="18" charset="0"/>
              <a:cs typeface="Arial" pitchFamily="34" charset="0"/>
            </a:endParaRPr>
          </a:p>
          <a:p>
            <a:pPr marL="0" lvl="0" indent="0" eaLnBrk="0" fontAlgn="base" hangingPunct="0">
              <a:spcBef>
                <a:spcPct val="0"/>
              </a:spcBef>
              <a:spcAft>
                <a:spcPct val="0"/>
              </a:spcAft>
              <a:buNone/>
            </a:pPr>
            <a:r>
              <a:rPr kumimoji="0" lang="en-US" b="0" i="0" strike="noStrike" cap="none" normalizeH="0" baseline="0" dirty="0" smtClean="0">
                <a:ln>
                  <a:noFill/>
                </a:ln>
                <a:solidFill>
                  <a:schemeClr val="tx1">
                    <a:lumMod val="65000"/>
                    <a:lumOff val="35000"/>
                  </a:schemeClr>
                </a:solidFill>
                <a:effectLst/>
                <a:latin typeface="Georgia" pitchFamily="18" charset="0"/>
                <a:ea typeface="Times New Roman" pitchFamily="18" charset="0"/>
                <a:cs typeface="Arial" pitchFamily="34" charset="0"/>
              </a:rPr>
              <a:t>    It consists of 1-3 </a:t>
            </a:r>
            <a:r>
              <a:rPr kumimoji="0" lang="en-US" b="0" i="0" strike="noStrike" cap="none" normalizeH="0" baseline="0" dirty="0" err="1" smtClean="0">
                <a:ln>
                  <a:noFill/>
                </a:ln>
                <a:solidFill>
                  <a:schemeClr val="tx1">
                    <a:lumMod val="65000"/>
                    <a:lumOff val="35000"/>
                  </a:schemeClr>
                </a:solidFill>
                <a:effectLst/>
                <a:latin typeface="Georgia" pitchFamily="18" charset="0"/>
                <a:ea typeface="Times New Roman" pitchFamily="18" charset="0"/>
                <a:cs typeface="Arial" pitchFamily="34" charset="0"/>
              </a:rPr>
              <a:t>centimetre</a:t>
            </a:r>
            <a:r>
              <a:rPr kumimoji="0" lang="en-US" b="0" i="0" strike="noStrike" cap="none" normalizeH="0" baseline="0" dirty="0" smtClean="0">
                <a:ln>
                  <a:noFill/>
                </a:ln>
                <a:solidFill>
                  <a:schemeClr val="tx1">
                    <a:lumMod val="65000"/>
                    <a:lumOff val="35000"/>
                  </a:schemeClr>
                </a:solidFill>
                <a:effectLst/>
                <a:latin typeface="Georgia" pitchFamily="18" charset="0"/>
                <a:ea typeface="Times New Roman" pitchFamily="18" charset="0"/>
                <a:cs typeface="Arial" pitchFamily="34" charset="0"/>
              </a:rPr>
              <a:t> long stalk and a         lobed disc at the apex. The disc is usually eight    lobed but in </a:t>
            </a:r>
            <a:r>
              <a:rPr kumimoji="0" lang="en-US" b="0" i="1" strike="noStrike" cap="none" normalizeH="0" baseline="0" dirty="0" smtClean="0">
                <a:ln>
                  <a:noFill/>
                </a:ln>
                <a:solidFill>
                  <a:schemeClr val="tx1">
                    <a:lumMod val="65000"/>
                    <a:lumOff val="35000"/>
                  </a:schemeClr>
                </a:solidFill>
                <a:effectLst/>
                <a:latin typeface="Georgia" pitchFamily="18" charset="0"/>
                <a:ea typeface="Times New Roman" pitchFamily="18" charset="0"/>
                <a:cs typeface="Arial" pitchFamily="34" charset="0"/>
              </a:rPr>
              <a:t>M. </a:t>
            </a:r>
            <a:r>
              <a:rPr kumimoji="0" lang="en-US" b="0" i="1" strike="noStrike" cap="none" normalizeH="0" baseline="0" dirty="0" err="1" smtClean="0">
                <a:ln>
                  <a:noFill/>
                </a:ln>
                <a:solidFill>
                  <a:schemeClr val="tx1">
                    <a:lumMod val="65000"/>
                    <a:lumOff val="35000"/>
                  </a:schemeClr>
                </a:solidFill>
                <a:effectLst/>
                <a:latin typeface="Georgia" pitchFamily="18" charset="0"/>
                <a:ea typeface="Times New Roman" pitchFamily="18" charset="0"/>
                <a:cs typeface="Arial" pitchFamily="34" charset="0"/>
              </a:rPr>
              <a:t>geminata</a:t>
            </a:r>
            <a:r>
              <a:rPr kumimoji="0" lang="en-US" b="0" i="1" strike="noStrike" cap="none" normalizeH="0" baseline="0" dirty="0" smtClean="0">
                <a:ln>
                  <a:noFill/>
                </a:ln>
                <a:solidFill>
                  <a:schemeClr val="tx1">
                    <a:lumMod val="65000"/>
                    <a:lumOff val="35000"/>
                  </a:schemeClr>
                </a:solidFill>
                <a:effectLst/>
                <a:latin typeface="Georgia" pitchFamily="18" charset="0"/>
                <a:ea typeface="Times New Roman" pitchFamily="18" charset="0"/>
                <a:cs typeface="Arial" pitchFamily="34" charset="0"/>
              </a:rPr>
              <a:t> </a:t>
            </a:r>
            <a:r>
              <a:rPr kumimoji="0" lang="en-US" b="0" i="0" strike="noStrike" cap="none" normalizeH="0" baseline="0" dirty="0" smtClean="0">
                <a:ln>
                  <a:noFill/>
                </a:ln>
                <a:solidFill>
                  <a:schemeClr val="tx1">
                    <a:lumMod val="65000"/>
                    <a:lumOff val="35000"/>
                  </a:schemeClr>
                </a:solidFill>
                <a:effectLst/>
                <a:latin typeface="Georgia" pitchFamily="18" charset="0"/>
                <a:ea typeface="Times New Roman" pitchFamily="18" charset="0"/>
                <a:cs typeface="Arial" pitchFamily="34" charset="0"/>
              </a:rPr>
              <a:t>it is four lobed. The       lobed disc is a result of created dichotomies.</a:t>
            </a:r>
            <a:endParaRPr kumimoji="0" lang="en-US" sz="6000" b="0" i="0" strike="noStrike" cap="none" normalizeH="0" baseline="0" dirty="0" smtClean="0">
              <a:ln>
                <a:noFill/>
              </a:ln>
              <a:solidFill>
                <a:schemeClr val="tx1">
                  <a:lumMod val="65000"/>
                  <a:lumOff val="35000"/>
                </a:schemeClr>
              </a:solidFill>
              <a:effectLst/>
              <a:latin typeface="Arial" pitchFamily="34" charset="0"/>
              <a:cs typeface="Arial" pitchFamily="34" charset="0"/>
            </a:endParaRPr>
          </a:p>
          <a:p>
            <a:pPr fontAlgn="base"/>
            <a:r>
              <a:rPr lang="en-US" b="1" dirty="0"/>
              <a:t>L.S. through disc of </a:t>
            </a:r>
            <a:r>
              <a:rPr lang="en-US" b="1" dirty="0" err="1"/>
              <a:t>Antheridiophore</a:t>
            </a:r>
            <a:r>
              <a:rPr lang="en-US" b="1" dirty="0"/>
              <a:t>:</a:t>
            </a:r>
            <a:endParaRPr lang="en-US" dirty="0"/>
          </a:p>
          <a:p>
            <a:r>
              <a:rPr lang="en-US" dirty="0" smtClean="0"/>
              <a:t>Air </a:t>
            </a:r>
            <a:r>
              <a:rPr lang="en-US" dirty="0"/>
              <a:t>chambers are more or less triangular and open on upper surface by n pore Called </a:t>
            </a:r>
            <a:r>
              <a:rPr lang="en-US" dirty="0" err="1"/>
              <a:t>ostiole</a:t>
            </a:r>
            <a:r>
              <a:rPr lang="en-US" dirty="0"/>
              <a:t>. Antheridia arise in </a:t>
            </a:r>
            <a:r>
              <a:rPr lang="en-US" dirty="0" err="1"/>
              <a:t>acropetal</a:t>
            </a:r>
            <a:r>
              <a:rPr lang="en-US" dirty="0"/>
              <a:t> succession i.e., the older near the center and youngest at the margins. </a:t>
            </a:r>
            <a:endParaRPr lang="en-US" dirty="0">
              <a:solidFill>
                <a:schemeClr val="tx1">
                  <a:lumMod val="65000"/>
                  <a:lumOff val="3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chantia Antheridia">
            <a:hlinkClick r:id="rId2"/>
          </p:cNvPr>
          <p:cNvPicPr>
            <a:picLocks noGrp="1"/>
          </p:cNvPicPr>
          <p:nvPr>
            <p:ph idx="1"/>
          </p:nvPr>
        </p:nvPicPr>
        <p:blipFill>
          <a:blip r:embed="rId3" cstate="print"/>
          <a:srcRect/>
          <a:stretch>
            <a:fillRect/>
          </a:stretch>
        </p:blipFill>
        <p:spPr bwMode="auto">
          <a:xfrm>
            <a:off x="304800" y="228600"/>
            <a:ext cx="8839200" cy="6324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fontAlgn="base"/>
            <a:r>
              <a:rPr lang="en-US" b="1" dirty="0"/>
              <a:t>Mature </a:t>
            </a:r>
            <a:r>
              <a:rPr lang="en-US" b="1" dirty="0" err="1" smtClean="0"/>
              <a:t>Antheridium:</a:t>
            </a:r>
            <a:r>
              <a:rPr lang="en-US" dirty="0" err="1"/>
              <a:t>A</a:t>
            </a:r>
            <a:r>
              <a:rPr lang="en-US" dirty="0"/>
              <a:t> mature</a:t>
            </a:r>
            <a:r>
              <a:rPr lang="en-US" baseline="30000" dirty="0"/>
              <a:t> </a:t>
            </a:r>
            <a:r>
              <a:rPr lang="en-US" dirty="0" err="1"/>
              <a:t>antheridium</a:t>
            </a:r>
            <a:r>
              <a:rPr lang="en-US" dirty="0"/>
              <a:t> is globular in shape and can be differentiated into two parts </a:t>
            </a:r>
            <a:r>
              <a:rPr lang="en-US" dirty="0">
                <a:solidFill>
                  <a:srgbClr val="FF0000"/>
                </a:solidFill>
              </a:rPr>
              <a:t>stalk and </a:t>
            </a:r>
            <a:r>
              <a:rPr lang="en-US" dirty="0" smtClean="0">
                <a:solidFill>
                  <a:srgbClr val="FF0000"/>
                </a:solidFill>
              </a:rPr>
              <a:t>body</a:t>
            </a:r>
          </a:p>
          <a:p>
            <a:pPr fontAlgn="base"/>
            <a:r>
              <a:rPr lang="en-US" b="1" dirty="0" smtClean="0"/>
              <a:t>Development </a:t>
            </a:r>
            <a:r>
              <a:rPr lang="en-US" b="1" dirty="0"/>
              <a:t>of </a:t>
            </a:r>
            <a:r>
              <a:rPr lang="en-US" b="1" dirty="0" err="1"/>
              <a:t>Antheridium</a:t>
            </a:r>
            <a:r>
              <a:rPr lang="en-US" b="1" dirty="0"/>
              <a:t>:</a:t>
            </a:r>
            <a:endParaRPr lang="en-US" dirty="0"/>
          </a:p>
          <a:p>
            <a:pPr fontAlgn="base"/>
            <a:r>
              <a:rPr lang="en-US" dirty="0"/>
              <a:t>The development of the </a:t>
            </a:r>
            <a:r>
              <a:rPr lang="en-US" dirty="0" err="1"/>
              <a:t>antheridium</a:t>
            </a:r>
            <a:r>
              <a:rPr lang="en-US" dirty="0"/>
              <a:t> starts by a single superficial cell which is situated on the dorsal surface of the disc, 2-3 cells behind the growing point. </a:t>
            </a:r>
            <a:r>
              <a:rPr lang="en-US" dirty="0">
                <a:solidFill>
                  <a:srgbClr val="FF0000"/>
                </a:solidFill>
              </a:rPr>
              <a:t>This cell is called </a:t>
            </a:r>
            <a:r>
              <a:rPr lang="en-US" dirty="0" err="1">
                <a:solidFill>
                  <a:srgbClr val="FF0000"/>
                </a:solidFill>
              </a:rPr>
              <a:t>antheridial</a:t>
            </a:r>
            <a:r>
              <a:rPr lang="en-US" dirty="0">
                <a:solidFill>
                  <a:srgbClr val="FF0000"/>
                </a:solidFill>
              </a:rPr>
              <a:t> initial</a:t>
            </a:r>
            <a:r>
              <a:rPr lang="en-US" dirty="0"/>
              <a:t> </a:t>
            </a:r>
            <a:r>
              <a:rPr lang="en-US" dirty="0" smtClean="0"/>
              <a:t>. </a:t>
            </a:r>
            <a:r>
              <a:rPr lang="en-US" dirty="0"/>
              <a:t>The </a:t>
            </a:r>
            <a:r>
              <a:rPr lang="en-US" dirty="0" err="1"/>
              <a:t>antheridial</a:t>
            </a:r>
            <a:r>
              <a:rPr lang="en-US" dirty="0"/>
              <a:t> initial increases in size and divides by a transverse division to form an outer upper cell and a lower basal cell </a:t>
            </a:r>
            <a:r>
              <a:rPr lang="en-US" dirty="0" smtClean="0"/>
              <a:t>.</a:t>
            </a:r>
            <a:endParaRPr lang="en-US" dirty="0"/>
          </a:p>
          <a:p>
            <a:pPr fontAlgn="base"/>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20000"/>
          </a:bodyPr>
          <a:lstStyle/>
          <a:p>
            <a:pPr lvl="0"/>
            <a:r>
              <a:rPr kumimoji="0" lang="en-US" b="0" i="0" strike="noStrike" cap="none" normalizeH="0" baseline="0" dirty="0" smtClean="0">
                <a:ln>
                  <a:noFill/>
                </a:ln>
                <a:effectLst/>
                <a:latin typeface="Georgia" pitchFamily="18" charset="0"/>
                <a:ea typeface="Calibri" pitchFamily="34" charset="0"/>
                <a:cs typeface="Times New Roman" pitchFamily="18" charset="0"/>
              </a:rPr>
              <a:t>A </a:t>
            </a:r>
            <a:r>
              <a:rPr kumimoji="0" lang="en-US" b="0" i="0" strike="noStrike" cap="none" normalizeH="0" baseline="0" dirty="0" err="1" smtClean="0">
                <a:ln>
                  <a:noFill/>
                </a:ln>
                <a:effectLst/>
                <a:latin typeface="Georgia" pitchFamily="18" charset="0"/>
                <a:ea typeface="Calibri" pitchFamily="34" charset="0"/>
                <a:cs typeface="Times New Roman" pitchFamily="18" charset="0"/>
              </a:rPr>
              <a:t>periclinal</a:t>
            </a:r>
            <a:r>
              <a:rPr kumimoji="0" lang="en-US" b="0" i="0" strike="noStrike" cap="none" normalizeH="0" baseline="0" dirty="0" smtClean="0">
                <a:ln>
                  <a:noFill/>
                </a:ln>
                <a:effectLst/>
                <a:latin typeface="Georgia" pitchFamily="18" charset="0"/>
                <a:ea typeface="Calibri" pitchFamily="34" charset="0"/>
                <a:cs typeface="Times New Roman" pitchFamily="18" charset="0"/>
              </a:rPr>
              <a:t> division is laid down in both the tiers of four cells and there is formation of eight outer sterile jacket initials and eight inner primary </a:t>
            </a:r>
            <a:r>
              <a:rPr kumimoji="0" lang="en-US" b="0" i="0" strike="noStrike" cap="none" normalizeH="0" baseline="0" dirty="0" err="1" smtClean="0">
                <a:ln>
                  <a:noFill/>
                </a:ln>
                <a:effectLst/>
                <a:latin typeface="Georgia" pitchFamily="18" charset="0"/>
                <a:ea typeface="Calibri" pitchFamily="34" charset="0"/>
                <a:cs typeface="Times New Roman" pitchFamily="18" charset="0"/>
              </a:rPr>
              <a:t>androgonial</a:t>
            </a:r>
            <a:r>
              <a:rPr kumimoji="0" lang="en-US" b="0" i="0" strike="noStrike" cap="none" normalizeH="0" baseline="0" dirty="0" smtClean="0">
                <a:ln>
                  <a:noFill/>
                </a:ln>
                <a:effectLst/>
                <a:latin typeface="Georgia" pitchFamily="18" charset="0"/>
                <a:ea typeface="Calibri" pitchFamily="34" charset="0"/>
                <a:cs typeface="Times New Roman" pitchFamily="18" charset="0"/>
              </a:rPr>
              <a:t> cells .</a:t>
            </a:r>
            <a:endParaRPr kumimoji="0" lang="en-US" sz="6000" b="0" i="0" strike="noStrike" cap="none" normalizeH="0" baseline="0" dirty="0" smtClean="0">
              <a:ln>
                <a:noFill/>
              </a:ln>
              <a:effectLst/>
              <a:latin typeface="Arial" pitchFamily="34" charset="0"/>
              <a:cs typeface="Arial" pitchFamily="34" charset="0"/>
            </a:endParaRPr>
          </a:p>
          <a:p>
            <a:pPr fontAlgn="base"/>
            <a:r>
              <a:rPr lang="en-US" dirty="0"/>
              <a:t>Jacket initials divide by several </a:t>
            </a:r>
            <a:r>
              <a:rPr lang="en-US" dirty="0" err="1"/>
              <a:t>anticlinal</a:t>
            </a:r>
            <a:r>
              <a:rPr lang="en-US" dirty="0"/>
              <a:t> divisions to form a single layer of sterile </a:t>
            </a:r>
            <a:r>
              <a:rPr lang="en-US" dirty="0" err="1"/>
              <a:t>antheridial</a:t>
            </a:r>
            <a:r>
              <a:rPr lang="en-US" dirty="0"/>
              <a:t> jacket. Primary </a:t>
            </a:r>
            <a:r>
              <a:rPr lang="en-US" dirty="0" err="1"/>
              <a:t>androgonial</a:t>
            </a:r>
            <a:r>
              <a:rPr lang="en-US" dirty="0"/>
              <a:t> cells divide by several repeated transverse and vertical divisions resulting in the formation of large number of small </a:t>
            </a:r>
            <a:r>
              <a:rPr lang="en-US" dirty="0" err="1"/>
              <a:t>androgonial</a:t>
            </a:r>
            <a:r>
              <a:rPr lang="en-US" dirty="0"/>
              <a:t> cells .</a:t>
            </a:r>
          </a:p>
          <a:p>
            <a:pPr fontAlgn="base"/>
            <a:r>
              <a:rPr lang="en-US" dirty="0"/>
              <a:t>The last generation of the </a:t>
            </a:r>
            <a:r>
              <a:rPr lang="en-US" dirty="0" err="1"/>
              <a:t>androgonial</a:t>
            </a:r>
            <a:r>
              <a:rPr lang="en-US" dirty="0"/>
              <a:t> cells is known as </a:t>
            </a:r>
            <a:r>
              <a:rPr lang="en-US" dirty="0" err="1"/>
              <a:t>androcyte</a:t>
            </a:r>
            <a:r>
              <a:rPr lang="en-US" dirty="0"/>
              <a:t> mother cells </a:t>
            </a:r>
            <a:r>
              <a:rPr lang="en-US" dirty="0" smtClean="0"/>
              <a:t>. </a:t>
            </a:r>
            <a:r>
              <a:rPr lang="en-US" dirty="0"/>
              <a:t>Each </a:t>
            </a:r>
            <a:r>
              <a:rPr lang="en-US" dirty="0" err="1"/>
              <a:t>androcyte</a:t>
            </a:r>
            <a:r>
              <a:rPr lang="en-US" dirty="0"/>
              <a:t> mother cells divides by a diagonal mitotic division to form two triangular cells called </a:t>
            </a:r>
            <a:r>
              <a:rPr lang="en-US" dirty="0" err="1"/>
              <a:t>androcytes</a:t>
            </a:r>
            <a:r>
              <a:rPr lang="en-US" dirty="0"/>
              <a:t>. Each </a:t>
            </a:r>
            <a:r>
              <a:rPr lang="en-US" dirty="0" err="1"/>
              <a:t>androcyte</a:t>
            </a:r>
            <a:r>
              <a:rPr lang="en-US" dirty="0"/>
              <a:t> cell metamorphosis into an </a:t>
            </a:r>
            <a:r>
              <a:rPr lang="en-US" dirty="0" err="1" smtClean="0"/>
              <a:t>antheozoid</a:t>
            </a:r>
            <a:r>
              <a:rPr lang="en-US" dirty="0" smtClean="0"/>
              <a:t>.</a:t>
            </a:r>
            <a:endParaRPr lang="en-US" dirty="0"/>
          </a:p>
          <a:p>
            <a:endParaRPr lang="en-US" dirty="0"/>
          </a:p>
        </p:txBody>
      </p:sp>
      <p:sp>
        <p:nvSpPr>
          <p:cNvPr id="35843" name="Rectangle 3"/>
          <p:cNvSpPr>
            <a:spLocks noChangeArrowheads="1"/>
          </p:cNvSpPr>
          <p:nvPr/>
        </p:nvSpPr>
        <p:spPr bwMode="auto">
          <a:xfrm>
            <a:off x="0" y="3133725"/>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sng" strike="noStrike" cap="none" normalizeH="0" baseline="0" smtClean="0">
                <a:ln>
                  <a:noFill/>
                </a:ln>
                <a:effectLst/>
                <a:latin typeface="Arial" pitchFamily="34" charset="0"/>
                <a:cs typeface="Arial" pitchFamily="34" charset="0"/>
              </a:rPr>
              <a:t> </a:t>
            </a:r>
            <a:endParaRPr kumimoji="0" lang="en-US" sz="1800" b="0" i="0" u="sng" strike="noStrike" cap="none" normalizeH="0" baseline="0" smtClean="0">
              <a:ln>
                <a:noFill/>
              </a:ln>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Development of Antheridium">
            <a:hlinkClick r:id="rId2"/>
          </p:cNvPr>
          <p:cNvPicPr>
            <a:picLocks noGrp="1" noChangeAspect="1" noChangeArrowheads="1"/>
          </p:cNvPicPr>
          <p:nvPr>
            <p:ph idx="1"/>
          </p:nvPr>
        </p:nvPicPr>
        <p:blipFill>
          <a:blip r:embed="rId3" cstate="print"/>
          <a:srcRect/>
          <a:stretch>
            <a:fillRect/>
          </a:stretch>
        </p:blipFill>
        <p:spPr bwMode="auto">
          <a:xfrm>
            <a:off x="609600" y="533400"/>
            <a:ext cx="8077199" cy="586739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20000"/>
          </a:bodyPr>
          <a:lstStyle/>
          <a:p>
            <a:pPr fontAlgn="base"/>
            <a:r>
              <a:rPr lang="en-US" b="1" dirty="0"/>
              <a:t>Spermatogenesis:</a:t>
            </a:r>
            <a:endParaRPr lang="en-US" dirty="0"/>
          </a:p>
          <a:p>
            <a:pPr fontAlgn="base"/>
            <a:r>
              <a:rPr lang="en-US" dirty="0"/>
              <a:t>The process of metamorphosis of </a:t>
            </a:r>
            <a:r>
              <a:rPr lang="en-US" dirty="0" err="1"/>
              <a:t>androcyte</a:t>
            </a:r>
            <a:r>
              <a:rPr lang="en-US" dirty="0"/>
              <a:t> mother cells into </a:t>
            </a:r>
            <a:r>
              <a:rPr lang="en-US" dirty="0" err="1"/>
              <a:t>antherozoids</a:t>
            </a:r>
            <a:r>
              <a:rPr lang="en-US" dirty="0"/>
              <a:t> is called spermatogenesis.</a:t>
            </a:r>
          </a:p>
          <a:p>
            <a:pPr fontAlgn="base"/>
            <a:r>
              <a:rPr lang="en-US" b="1" dirty="0"/>
              <a:t>It is completed in two phases:</a:t>
            </a:r>
            <a:endParaRPr lang="en-US" dirty="0"/>
          </a:p>
          <a:p>
            <a:pPr fontAlgn="base"/>
            <a:r>
              <a:rPr lang="en-US" dirty="0"/>
              <a:t>(1) Development of </a:t>
            </a:r>
            <a:r>
              <a:rPr lang="en-US" dirty="0" err="1"/>
              <a:t>blepharoplast</a:t>
            </a:r>
            <a:r>
              <a:rPr lang="en-US" dirty="0"/>
              <a:t>.</a:t>
            </a:r>
          </a:p>
          <a:p>
            <a:pPr fontAlgn="base"/>
            <a:r>
              <a:rPr lang="en-US" dirty="0"/>
              <a:t>(2) Elongation of </a:t>
            </a:r>
            <a:r>
              <a:rPr lang="en-US" dirty="0" err="1"/>
              <a:t>androcyte</a:t>
            </a:r>
            <a:r>
              <a:rPr lang="en-US" dirty="0"/>
              <a:t> nucleus</a:t>
            </a:r>
            <a:r>
              <a:rPr lang="en-US" dirty="0" smtClean="0"/>
              <a:t>.</a:t>
            </a:r>
            <a:r>
              <a:rPr lang="en-US" b="1" dirty="0"/>
              <a:t> 1. Development of </a:t>
            </a:r>
            <a:r>
              <a:rPr lang="en-US" b="1" dirty="0" err="1"/>
              <a:t>Blepharoplasty</a:t>
            </a:r>
            <a:r>
              <a:rPr lang="en-US" b="1" dirty="0"/>
              <a:t>:</a:t>
            </a:r>
            <a:endParaRPr lang="en-US" dirty="0"/>
          </a:p>
          <a:p>
            <a:pPr fontAlgn="base"/>
            <a:r>
              <a:rPr lang="en-US" dirty="0"/>
              <a:t>In the young triangular </a:t>
            </a:r>
            <a:r>
              <a:rPr lang="en-US" dirty="0" err="1"/>
              <a:t>androcyte</a:t>
            </a:r>
            <a:r>
              <a:rPr lang="en-US" dirty="0"/>
              <a:t> </a:t>
            </a:r>
            <a:r>
              <a:rPr lang="en-US" dirty="0" err="1" smtClean="0"/>
              <a:t>blepharoplast</a:t>
            </a:r>
            <a:r>
              <a:rPr lang="en-US" dirty="0" smtClean="0"/>
              <a:t> </a:t>
            </a:r>
            <a:r>
              <a:rPr lang="en-US" dirty="0"/>
              <a:t>appears as a dense granule in one of the acute angles. It elongates to some extent and puts its whole body in close contact with the inner contour of </a:t>
            </a:r>
            <a:r>
              <a:rPr lang="en-US" dirty="0" err="1"/>
              <a:t>androcyte</a:t>
            </a:r>
            <a:r>
              <a:rPr lang="en-US" dirty="0"/>
              <a:t>. From the elongated </a:t>
            </a:r>
            <a:r>
              <a:rPr lang="en-US" dirty="0" err="1"/>
              <a:t>blepharoplast</a:t>
            </a:r>
            <a:r>
              <a:rPr lang="en-US" dirty="0"/>
              <a:t> emerge the flagella.</a:t>
            </a:r>
          </a:p>
          <a:p>
            <a:pPr fontAlgn="base"/>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ermatogenesis">
            <a:hlinkClick r:id="rId2"/>
          </p:cNvPr>
          <p:cNvPicPr>
            <a:picLocks noGrp="1"/>
          </p:cNvPicPr>
          <p:nvPr>
            <p:ph idx="1"/>
          </p:nvPr>
        </p:nvPicPr>
        <p:blipFill>
          <a:blip r:embed="rId3" cstate="print"/>
          <a:srcRect/>
          <a:stretch>
            <a:fillRect/>
          </a:stretch>
        </p:blipFill>
        <p:spPr bwMode="auto">
          <a:xfrm>
            <a:off x="304800" y="152400"/>
            <a:ext cx="8686800" cy="6400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a:buNone/>
            </a:pPr>
            <a:r>
              <a:rPr lang="en-US" dirty="0" smtClean="0"/>
              <a:t> </a:t>
            </a:r>
            <a:endParaRPr lang="en-US" dirty="0"/>
          </a:p>
        </p:txBody>
      </p:sp>
      <p:graphicFrame>
        <p:nvGraphicFramePr>
          <p:cNvPr id="1026" name="Object 2"/>
          <p:cNvGraphicFramePr>
            <a:graphicFrameLocks noChangeAspect="1"/>
          </p:cNvGraphicFramePr>
          <p:nvPr/>
        </p:nvGraphicFramePr>
        <p:xfrm>
          <a:off x="304800" y="1066800"/>
          <a:ext cx="8229600" cy="4648200"/>
        </p:xfrm>
        <a:graphic>
          <a:graphicData uri="http://schemas.openxmlformats.org/presentationml/2006/ole">
            <p:oleObj spid="_x0000_s1026" name="Presentation" r:id="rId3" imgW="4570603" imgH="3427427" progId="PowerPoint.Show.12">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fontAlgn="base"/>
            <a:r>
              <a:rPr lang="en-US" b="1" dirty="0" err="1"/>
              <a:t>Archegoniophore</a:t>
            </a:r>
            <a:r>
              <a:rPr lang="en-US" b="1" dirty="0"/>
              <a:t> or </a:t>
            </a:r>
            <a:r>
              <a:rPr lang="en-US" b="1" dirty="0" err="1"/>
              <a:t>Carpocephalum</a:t>
            </a:r>
            <a:r>
              <a:rPr lang="en-US" b="1" dirty="0"/>
              <a:t>:</a:t>
            </a:r>
            <a:endParaRPr lang="en-US" dirty="0"/>
          </a:p>
          <a:p>
            <a:pPr fontAlgn="base"/>
            <a:r>
              <a:rPr lang="en-US" dirty="0"/>
              <a:t>It arises at the apical notch and consists of a stalk and terminal disc. It is slightly longer than the </a:t>
            </a:r>
            <a:r>
              <a:rPr lang="en-US" dirty="0" err="1"/>
              <a:t>antheridiophore</a:t>
            </a:r>
            <a:r>
              <a:rPr lang="en-US" dirty="0"/>
              <a:t>. It may be five to seven cm. long. The young apex of the </a:t>
            </a:r>
            <a:r>
              <a:rPr lang="en-US" dirty="0" err="1"/>
              <a:t>archegoniophore</a:t>
            </a:r>
            <a:r>
              <a:rPr lang="en-US" dirty="0"/>
              <a:t> divides by three successive dichotomies to form eight lobed rosette like disc.</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Each lobe of the disc contains a growing point. The archegonia begin to develop in each lobe in </a:t>
            </a:r>
            <a:r>
              <a:rPr lang="en-US" dirty="0" err="1"/>
              <a:t>acropetal</a:t>
            </a:r>
            <a:r>
              <a:rPr lang="en-US" dirty="0"/>
              <a:t> succession, i.e., the oldest </a:t>
            </a:r>
            <a:r>
              <a:rPr lang="en-US" dirty="0" err="1"/>
              <a:t>archegonium</a:t>
            </a:r>
            <a:r>
              <a:rPr lang="en-US" dirty="0"/>
              <a:t> near the centre and the young </a:t>
            </a:r>
            <a:r>
              <a:rPr lang="en-US" dirty="0" err="1"/>
              <a:t>archegonium</a:t>
            </a:r>
            <a:r>
              <a:rPr lang="en-US" dirty="0"/>
              <a:t> near the apex of the </a:t>
            </a:r>
            <a:r>
              <a:rPr lang="en-US" dirty="0" smtClean="0"/>
              <a:t>disc. </a:t>
            </a:r>
            <a:r>
              <a:rPr lang="en-US" dirty="0"/>
              <a:t>Thus, eight groups of archegonia develop on the upper surface of the disc. There are twelve to fourteen archegonia in a single row in each lobe of the disc.</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fontAlgn="base"/>
            <a:r>
              <a:rPr lang="en-US" b="1" dirty="0"/>
              <a:t>Development:</a:t>
            </a:r>
            <a:endParaRPr lang="en-US" dirty="0"/>
          </a:p>
          <a:p>
            <a:r>
              <a:rPr lang="en-US" dirty="0"/>
              <a:t>The development of the </a:t>
            </a:r>
            <a:r>
              <a:rPr lang="en-US" dirty="0" err="1"/>
              <a:t>archegonium</a:t>
            </a:r>
            <a:r>
              <a:rPr lang="en-US" dirty="0"/>
              <a:t> starts on the dorsal surface of the young receptacle in </a:t>
            </a:r>
            <a:r>
              <a:rPr lang="en-US" dirty="0" err="1"/>
              <a:t>acropetal</a:t>
            </a:r>
            <a:r>
              <a:rPr lang="en-US" dirty="0"/>
              <a:t> succession. A single superficial cell which acts as </a:t>
            </a:r>
            <a:r>
              <a:rPr lang="en-US" dirty="0" err="1"/>
              <a:t>archegonial</a:t>
            </a:r>
            <a:r>
              <a:rPr lang="en-US" dirty="0"/>
              <a:t> initial enlarges and divides by transverse division to form a basal cell or primary stalk cell and an outer cell or primary </a:t>
            </a:r>
            <a:r>
              <a:rPr lang="en-US" dirty="0" err="1"/>
              <a:t>archegonial</a:t>
            </a:r>
            <a:r>
              <a:rPr lang="en-US" dirty="0"/>
              <a:t> </a:t>
            </a:r>
            <a:r>
              <a:rPr lang="en-US" dirty="0" smtClean="0"/>
              <a:t>cell.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velopment of Archegonium">
            <a:hlinkClick r:id="rId2"/>
          </p:cNvPr>
          <p:cNvPicPr>
            <a:picLocks noGrp="1"/>
          </p:cNvPicPr>
          <p:nvPr>
            <p:ph idx="1"/>
          </p:nvPr>
        </p:nvPicPr>
        <p:blipFill>
          <a:blip r:embed="rId3" cstate="print"/>
          <a:srcRect/>
          <a:stretch>
            <a:fillRect/>
          </a:stretch>
        </p:blipFill>
        <p:spPr bwMode="auto">
          <a:xfrm>
            <a:off x="381000" y="0"/>
            <a:ext cx="8763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lvl="0" fontAlgn="base">
              <a:spcBef>
                <a:spcPct val="0"/>
              </a:spcBef>
              <a:spcAft>
                <a:spcPct val="0"/>
              </a:spcAft>
            </a:pPr>
            <a:r>
              <a:rPr kumimoji="0" lang="en-US" b="1" i="0" strike="noStrike" cap="none" normalizeH="0" baseline="0" dirty="0" smtClean="0">
                <a:ln>
                  <a:noFill/>
                </a:ln>
                <a:effectLst/>
                <a:latin typeface="Georgia" pitchFamily="18" charset="0"/>
                <a:ea typeface="Times New Roman" pitchFamily="18" charset="0"/>
                <a:cs typeface="Arial" pitchFamily="34" charset="0"/>
              </a:rPr>
              <a:t>Mature </a:t>
            </a:r>
            <a:r>
              <a:rPr kumimoji="0" lang="en-US" b="1" i="0" strike="noStrike" cap="none" normalizeH="0" baseline="0" dirty="0" err="1" smtClean="0">
                <a:ln>
                  <a:noFill/>
                </a:ln>
                <a:effectLst/>
                <a:latin typeface="Georgia" pitchFamily="18" charset="0"/>
                <a:ea typeface="Times New Roman" pitchFamily="18" charset="0"/>
                <a:cs typeface="Arial" pitchFamily="34" charset="0"/>
              </a:rPr>
              <a:t>Archegonium</a:t>
            </a:r>
            <a:r>
              <a:rPr kumimoji="0" lang="en-US" b="1" i="0" strike="noStrike" cap="none" normalizeH="0" baseline="0" dirty="0" smtClean="0">
                <a:ln>
                  <a:noFill/>
                </a:ln>
                <a:effectLst/>
                <a:latin typeface="Georgia" pitchFamily="18" charset="0"/>
                <a:ea typeface="Times New Roman" pitchFamily="18" charset="0"/>
                <a:cs typeface="Arial" pitchFamily="34" charset="0"/>
              </a:rPr>
              <a:t>:</a:t>
            </a:r>
            <a:endParaRPr kumimoji="0" lang="en-US" sz="4400" b="0" i="0" strike="noStrike" cap="none" normalizeH="0" baseline="0" dirty="0" smtClean="0">
              <a:ln>
                <a:noFill/>
              </a:ln>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b="0" i="0" strike="noStrike" cap="none" normalizeH="0" baseline="0" dirty="0" smtClean="0">
                <a:ln>
                  <a:noFill/>
                </a:ln>
                <a:effectLst/>
                <a:latin typeface="Georgia" pitchFamily="18" charset="0"/>
                <a:ea typeface="Times New Roman" pitchFamily="18" charset="0"/>
                <a:cs typeface="Arial" pitchFamily="34" charset="0"/>
              </a:rPr>
              <a:t>A mature </a:t>
            </a:r>
            <a:r>
              <a:rPr kumimoji="0" lang="en-US" b="0" i="0" strike="noStrike" cap="none" normalizeH="0" baseline="0" dirty="0" err="1" smtClean="0">
                <a:ln>
                  <a:noFill/>
                </a:ln>
                <a:effectLst/>
                <a:latin typeface="Georgia" pitchFamily="18" charset="0"/>
                <a:ea typeface="Times New Roman" pitchFamily="18" charset="0"/>
                <a:cs typeface="Arial" pitchFamily="34" charset="0"/>
              </a:rPr>
              <a:t>archegonium</a:t>
            </a:r>
            <a:r>
              <a:rPr kumimoji="0" lang="en-US" b="0" i="0" strike="noStrike" cap="none" normalizeH="0" baseline="0" dirty="0" smtClean="0">
                <a:ln>
                  <a:noFill/>
                </a:ln>
                <a:effectLst/>
                <a:latin typeface="Georgia" pitchFamily="18" charset="0"/>
                <a:ea typeface="Times New Roman" pitchFamily="18" charset="0"/>
                <a:cs typeface="Arial" pitchFamily="34" charset="0"/>
              </a:rPr>
              <a:t> is a flask shaped structure. It remains attached to the </a:t>
            </a:r>
            <a:r>
              <a:rPr kumimoji="0" lang="en-US" b="0" i="0" strike="noStrike" cap="none" normalizeH="0" baseline="0" dirty="0" err="1" smtClean="0">
                <a:ln>
                  <a:noFill/>
                </a:ln>
                <a:effectLst/>
                <a:latin typeface="Georgia" pitchFamily="18" charset="0"/>
                <a:ea typeface="Times New Roman" pitchFamily="18" charset="0"/>
                <a:cs typeface="Arial" pitchFamily="34" charset="0"/>
              </a:rPr>
              <a:t>archegonial</a:t>
            </a:r>
            <a:r>
              <a:rPr kumimoji="0" lang="en-US" b="0" i="0" strike="noStrike" cap="none" normalizeH="0" baseline="0" dirty="0" smtClean="0">
                <a:ln>
                  <a:noFill/>
                </a:ln>
                <a:effectLst/>
                <a:latin typeface="Georgia" pitchFamily="18" charset="0"/>
                <a:ea typeface="Times New Roman" pitchFamily="18" charset="0"/>
                <a:cs typeface="Arial" pitchFamily="34" charset="0"/>
              </a:rPr>
              <a:t> disc by a short stalk. It consists upper elongated slender neck and basal globular portion called </a:t>
            </a:r>
            <a:r>
              <a:rPr kumimoji="0" lang="en-US" b="0" i="0" strike="noStrike" cap="none" normalizeH="0" baseline="0" dirty="0" err="1" smtClean="0">
                <a:ln>
                  <a:noFill/>
                </a:ln>
                <a:effectLst/>
                <a:latin typeface="Georgia" pitchFamily="18" charset="0"/>
                <a:ea typeface="Times New Roman" pitchFamily="18" charset="0"/>
                <a:cs typeface="Arial" pitchFamily="34" charset="0"/>
              </a:rPr>
              <a:t>venter</a:t>
            </a:r>
            <a:r>
              <a:rPr kumimoji="0" lang="en-US" b="0" i="0" strike="noStrike" cap="none" normalizeH="0" baseline="0" dirty="0" smtClean="0">
                <a:ln>
                  <a:noFill/>
                </a:ln>
                <a:effectLst/>
                <a:latin typeface="Georgia" pitchFamily="18" charset="0"/>
                <a:ea typeface="Times New Roman" pitchFamily="18" charset="0"/>
                <a:cs typeface="Arial" pitchFamily="34" charset="0"/>
              </a:rPr>
              <a:t>. The neck consists of six vertical rows enclosing eight neck canal cells and large egg. Four cover cells are present at the top of the neck. </a:t>
            </a:r>
            <a:endParaRPr kumimoji="0" lang="en-US" sz="6000" b="0" i="0" strike="noStrike" cap="none" normalizeH="0" baseline="0" dirty="0" smtClean="0">
              <a:ln>
                <a:noFill/>
              </a:ln>
              <a:effectLst/>
              <a:latin typeface="Arial" pitchFamily="34" charset="0"/>
              <a:cs typeface="Arial" pitchFamily="34" charset="0"/>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a:bodyPr>
          <a:lstStyle/>
          <a:p>
            <a:r>
              <a:rPr lang="en-US" b="1" dirty="0"/>
              <a:t>Fertilization in </a:t>
            </a:r>
            <a:r>
              <a:rPr lang="en-US" b="1" dirty="0" err="1"/>
              <a:t>Marchantia</a:t>
            </a:r>
            <a:r>
              <a:rPr lang="en-US" b="1" dirty="0"/>
              <a:t>:</a:t>
            </a:r>
          </a:p>
          <a:p>
            <a:r>
              <a:rPr lang="en-US" dirty="0" err="1"/>
              <a:t>Marchantia</a:t>
            </a:r>
            <a:r>
              <a:rPr lang="en-US" dirty="0"/>
              <a:t> is </a:t>
            </a:r>
            <a:r>
              <a:rPr lang="en-US" dirty="0" err="1"/>
              <a:t>dioecious</a:t>
            </a:r>
            <a:r>
              <a:rPr lang="en-US" dirty="0"/>
              <a:t>. Fertilization takes place when male and female </a:t>
            </a:r>
            <a:r>
              <a:rPr lang="en-US" dirty="0" err="1"/>
              <a:t>thalli</a:t>
            </a:r>
            <a:r>
              <a:rPr lang="en-US" dirty="0"/>
              <a:t> grow near each other. </a:t>
            </a:r>
            <a:r>
              <a:rPr lang="en-US" dirty="0">
                <a:solidFill>
                  <a:srgbClr val="FF0000"/>
                </a:solidFill>
              </a:rPr>
              <a:t>Water is essential for fertilization</a:t>
            </a:r>
            <a:r>
              <a:rPr lang="en-US" dirty="0"/>
              <a:t>. The neck of the </a:t>
            </a:r>
            <a:r>
              <a:rPr lang="en-US" dirty="0" err="1"/>
              <a:t>archegonium</a:t>
            </a:r>
            <a:r>
              <a:rPr lang="en-US" dirty="0"/>
              <a:t> is directed upwards on the dorsal surface of the disc of the </a:t>
            </a:r>
            <a:r>
              <a:rPr lang="en-US" dirty="0" err="1"/>
              <a:t>archegoniophore</a:t>
            </a:r>
            <a:r>
              <a:rPr lang="en-US" dirty="0"/>
              <a:t>.</a:t>
            </a:r>
          </a:p>
          <a:p>
            <a:r>
              <a:rPr lang="en-US" dirty="0"/>
              <a:t>The </a:t>
            </a:r>
            <a:r>
              <a:rPr lang="en-US" dirty="0" err="1"/>
              <a:t>antherozoids</a:t>
            </a:r>
            <a:r>
              <a:rPr lang="en-US" dirty="0"/>
              <a:t> are splashed by rain drops. They may fall on the nearby female receptacle or swim the whole way by female receptacle. It is only possible if both the male and female receptacles are surrounded by water</a:t>
            </a:r>
            <a:r>
              <a:rPr lang="en-US" dirty="0" smtClean="0"/>
              <a:t>.</a:t>
            </a:r>
            <a:r>
              <a:rPr lang="en-US" dirty="0"/>
              <a:t> </a:t>
            </a:r>
            <a:r>
              <a:rPr lang="en-US" dirty="0" smtClean="0"/>
              <a:t> </a:t>
            </a:r>
            <a:r>
              <a:rPr lang="en-US" dirty="0"/>
              <a:t>One of the </a:t>
            </a:r>
            <a:r>
              <a:rPr lang="en-US" dirty="0" err="1"/>
              <a:t>antherozoids</a:t>
            </a:r>
            <a:r>
              <a:rPr lang="en-US" dirty="0"/>
              <a:t> penetrates the egg and fertilization is effected.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fontAlgn="base"/>
            <a:r>
              <a:rPr lang="en-US" b="1" dirty="0" err="1"/>
              <a:t>Sporophytic</a:t>
            </a:r>
            <a:r>
              <a:rPr lang="en-US" b="1" dirty="0"/>
              <a:t> Phase:</a:t>
            </a:r>
          </a:p>
          <a:p>
            <a:pPr fontAlgn="base"/>
            <a:r>
              <a:rPr lang="en-US" b="1" dirty="0"/>
              <a:t>Post Fertilization Changes:</a:t>
            </a:r>
            <a:endParaRPr lang="en-US" dirty="0"/>
          </a:p>
          <a:p>
            <a:pPr fontAlgn="base"/>
            <a:r>
              <a:rPr lang="en-US" b="1" dirty="0"/>
              <a:t>After Fertilization the following changes occur simultaneously:</a:t>
            </a:r>
            <a:endParaRPr lang="en-US" dirty="0"/>
          </a:p>
          <a:p>
            <a:pPr fontAlgn="base"/>
            <a:r>
              <a:rPr lang="en-US" dirty="0"/>
              <a:t>1. Stalk of the </a:t>
            </a:r>
            <a:r>
              <a:rPr lang="en-US" dirty="0" err="1"/>
              <a:t>archegoniophore</a:t>
            </a:r>
            <a:r>
              <a:rPr lang="en-US" dirty="0"/>
              <a:t> elongates.</a:t>
            </a:r>
          </a:p>
          <a:p>
            <a:r>
              <a:rPr lang="en-US" dirty="0"/>
              <a:t>2. Remarkable over-growth takes place in the central part of the disc. As a result of this growth the marginal region of the disc bearing archegonia is pushed downward and inward. The archegonia are now hanging towards the lower side with their neck pointing downwards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chantia">
            <a:hlinkClick r:id="rId2"/>
          </p:cNvPr>
          <p:cNvPicPr>
            <a:picLocks noGrp="1"/>
          </p:cNvPicPr>
          <p:nvPr>
            <p:ph idx="1"/>
          </p:nvPr>
        </p:nvPicPr>
        <p:blipFill>
          <a:blip r:embed="rId3" cstate="print"/>
          <a:srcRect/>
          <a:stretch>
            <a:fillRect/>
          </a:stretch>
        </p:blipFill>
        <p:spPr bwMode="auto">
          <a:xfrm>
            <a:off x="533400" y="0"/>
            <a:ext cx="8229600" cy="6629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pPr fontAlgn="base"/>
            <a:r>
              <a:rPr lang="en-US" dirty="0"/>
              <a:t>3. Wall of the </a:t>
            </a:r>
            <a:r>
              <a:rPr lang="en-US" dirty="0" err="1"/>
              <a:t>venter</a:t>
            </a:r>
            <a:r>
              <a:rPr lang="en-US" dirty="0"/>
              <a:t> divides to form two to three layered </a:t>
            </a:r>
            <a:r>
              <a:rPr lang="en-US" dirty="0" err="1"/>
              <a:t>calyptra</a:t>
            </a:r>
            <a:r>
              <a:rPr lang="en-US" dirty="0"/>
              <a:t>.</a:t>
            </a:r>
          </a:p>
          <a:p>
            <a:pPr fontAlgn="base"/>
            <a:r>
              <a:rPr lang="en-US" dirty="0"/>
              <a:t>4. A ring of cells at the base of </a:t>
            </a:r>
            <a:r>
              <a:rPr lang="en-US" dirty="0" err="1"/>
              <a:t>venter</a:t>
            </a:r>
            <a:r>
              <a:rPr lang="en-US" dirty="0"/>
              <a:t> divides and re-divides to form a one cell thick collar around </a:t>
            </a:r>
            <a:r>
              <a:rPr lang="en-US" dirty="0" err="1"/>
              <a:t>archegonium</a:t>
            </a:r>
            <a:r>
              <a:rPr lang="en-US" dirty="0"/>
              <a:t> called </a:t>
            </a:r>
            <a:r>
              <a:rPr lang="en-US" dirty="0" err="1"/>
              <a:t>perigynium</a:t>
            </a:r>
            <a:r>
              <a:rPr lang="en-US" dirty="0"/>
              <a:t> (</a:t>
            </a:r>
            <a:r>
              <a:rPr lang="en-US" dirty="0" err="1"/>
              <a:t>Pseudoperianth</a:t>
            </a:r>
            <a:r>
              <a:rPr lang="en-US" dirty="0"/>
              <a:t>).</a:t>
            </a:r>
          </a:p>
          <a:p>
            <a:pPr fontAlgn="base"/>
            <a:r>
              <a:rPr lang="en-US" dirty="0"/>
              <a:t>5. A one celled thick, fringed sheath develops on both sides of the </a:t>
            </a:r>
            <a:r>
              <a:rPr lang="en-US" dirty="0" err="1"/>
              <a:t>archegonial</a:t>
            </a:r>
            <a:r>
              <a:rPr lang="en-US" dirty="0"/>
              <a:t> row. It is called </a:t>
            </a:r>
            <a:r>
              <a:rPr lang="en-US" dirty="0" err="1"/>
              <a:t>perichaetium</a:t>
            </a:r>
            <a:r>
              <a:rPr lang="en-US" dirty="0"/>
              <a:t> or </a:t>
            </a:r>
            <a:r>
              <a:rPr lang="en-US" dirty="0" err="1"/>
              <a:t>involucre</a:t>
            </a:r>
            <a:r>
              <a:rPr lang="en-US" dirty="0"/>
              <a:t>. Thus, the developing </a:t>
            </a:r>
            <a:r>
              <a:rPr lang="en-US" dirty="0" err="1"/>
              <a:t>sporophyte</a:t>
            </a:r>
            <a:r>
              <a:rPr lang="en-US" dirty="0"/>
              <a:t> is surrounded by three protective layers of </a:t>
            </a:r>
            <a:r>
              <a:rPr lang="en-US" dirty="0" err="1"/>
              <a:t>gametophytic</a:t>
            </a:r>
            <a:r>
              <a:rPr lang="en-US" dirty="0"/>
              <a:t> origin i.e., </a:t>
            </a:r>
            <a:r>
              <a:rPr lang="en-US" dirty="0" err="1"/>
              <a:t>calyptra</a:t>
            </a:r>
            <a:r>
              <a:rPr lang="en-US" dirty="0"/>
              <a:t>, </a:t>
            </a:r>
            <a:r>
              <a:rPr lang="en-US" dirty="0" err="1"/>
              <a:t>perigynium</a:t>
            </a:r>
            <a:r>
              <a:rPr lang="en-US" dirty="0"/>
              <a:t> and </a:t>
            </a:r>
            <a:r>
              <a:rPr lang="en-US" dirty="0" err="1"/>
              <a:t>perichaetium</a:t>
            </a:r>
            <a:r>
              <a:rPr lang="en-US" dirty="0"/>
              <a:t> </a:t>
            </a:r>
            <a:r>
              <a:rPr lang="en-US" dirty="0" smtClean="0"/>
              <a:t>.The </a:t>
            </a:r>
            <a:r>
              <a:rPr lang="en-US" dirty="0"/>
              <a:t>main function of these layers is to provide protection, against drought, to young </a:t>
            </a:r>
            <a:r>
              <a:rPr lang="en-US" dirty="0" err="1"/>
              <a:t>sporophyte</a:t>
            </a:r>
            <a:r>
              <a:rPr lang="en-US" dirty="0"/>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rtical Longitudinal Section of Archegoniophore">
            <a:hlinkClick r:id="rId2"/>
          </p:cNvPr>
          <p:cNvPicPr>
            <a:picLocks noGrp="1"/>
          </p:cNvPicPr>
          <p:nvPr>
            <p:ph idx="1"/>
          </p:nvPr>
        </p:nvPicPr>
        <p:blipFill>
          <a:blip r:embed="rId3" cstate="print"/>
          <a:srcRect/>
          <a:stretch>
            <a:fillRect/>
          </a:stretch>
        </p:blipFill>
        <p:spPr bwMode="auto">
          <a:xfrm>
            <a:off x="304800" y="152400"/>
            <a:ext cx="8839199" cy="6477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5821363"/>
          </a:xfrm>
        </p:spPr>
        <p:txBody>
          <a:bodyPr>
            <a:normAutofit lnSpcReduction="10000"/>
          </a:bodyPr>
          <a:lstStyle/>
          <a:p>
            <a:pPr fontAlgn="base"/>
            <a:r>
              <a:rPr lang="en-US" b="1" dirty="0" err="1"/>
              <a:t>Gametophytic</a:t>
            </a:r>
            <a:r>
              <a:rPr lang="en-US" b="1" dirty="0"/>
              <a:t> Phase of </a:t>
            </a:r>
            <a:r>
              <a:rPr lang="en-US" b="1" dirty="0" err="1"/>
              <a:t>Marchantia</a:t>
            </a:r>
            <a:r>
              <a:rPr lang="en-US" b="1" dirty="0"/>
              <a:t>:</a:t>
            </a:r>
          </a:p>
          <a:p>
            <a:pPr fontAlgn="base"/>
            <a:r>
              <a:rPr lang="en-US" b="1" dirty="0"/>
              <a:t>External Features of Gametophyte:</a:t>
            </a:r>
          </a:p>
          <a:p>
            <a:pPr fontAlgn="base"/>
            <a:r>
              <a:rPr lang="en-US" b="1" dirty="0"/>
              <a:t>Dorsal surface:</a:t>
            </a:r>
          </a:p>
          <a:p>
            <a:pPr fontAlgn="base"/>
            <a:r>
              <a:rPr lang="en-US" dirty="0"/>
              <a:t>Dorsal surface is dark </a:t>
            </a:r>
            <a:r>
              <a:rPr lang="en-US" dirty="0" smtClean="0"/>
              <a:t>green, conspicuous midrib. The </a:t>
            </a:r>
            <a:r>
              <a:rPr lang="en-US" dirty="0"/>
              <a:t>midrib is marked on the dorsal surface by a shallow groove and on the ventral surface by a low ridge. Each polygonal area re-presents the underlying air chamber</a:t>
            </a:r>
            <a:r>
              <a:rPr lang="en-US" dirty="0" smtClean="0"/>
              <a:t>.</a:t>
            </a:r>
          </a:p>
          <a:p>
            <a:pPr fontAlgn="base"/>
            <a:r>
              <a:rPr lang="en-US" dirty="0"/>
              <a:t>The midrib ends in a depression at the apical region forming an apical notch in which growing point is situated</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20000"/>
          </a:bodyPr>
          <a:lstStyle/>
          <a:p>
            <a:pPr fontAlgn="base"/>
            <a:r>
              <a:rPr lang="en-US" dirty="0"/>
              <a:t>6. Between the groups of archegonia, long, cylindrical processes develop from the periphery of disc. These are called rays. They radiate outward, curve downwards and give the disc a </a:t>
            </a:r>
            <a:r>
              <a:rPr lang="en-US" dirty="0" err="1"/>
              <a:t>stellate</a:t>
            </a:r>
            <a:r>
              <a:rPr lang="en-US" dirty="0"/>
              <a:t> form. In </a:t>
            </a:r>
            <a:r>
              <a:rPr lang="en-US" i="1" dirty="0"/>
              <a:t>M. </a:t>
            </a:r>
            <a:r>
              <a:rPr lang="en-US" i="1" dirty="0" err="1"/>
              <a:t>polymorpha</a:t>
            </a:r>
            <a:r>
              <a:rPr lang="en-US" i="1" dirty="0"/>
              <a:t> </a:t>
            </a:r>
            <a:r>
              <a:rPr lang="en-US" dirty="0"/>
              <a:t>these are nine in number.</a:t>
            </a:r>
          </a:p>
          <a:p>
            <a:pPr fontAlgn="base"/>
            <a:r>
              <a:rPr lang="en-US" dirty="0"/>
              <a:t>7. Zygote develops into </a:t>
            </a:r>
            <a:r>
              <a:rPr lang="en-US" dirty="0" err="1"/>
              <a:t>sporogonium</a:t>
            </a:r>
            <a:r>
              <a:rPr lang="en-US" dirty="0"/>
              <a:t>.</a:t>
            </a:r>
          </a:p>
          <a:p>
            <a:pPr fontAlgn="base"/>
            <a:r>
              <a:rPr lang="en-US" b="1" dirty="0"/>
              <a:t>Development of </a:t>
            </a:r>
            <a:r>
              <a:rPr lang="en-US" b="1" dirty="0" err="1"/>
              <a:t>Sporogonium</a:t>
            </a:r>
            <a:r>
              <a:rPr lang="en-US" b="1" dirty="0"/>
              <a:t>:</a:t>
            </a:r>
          </a:p>
          <a:p>
            <a:pPr fontAlgn="base"/>
            <a:r>
              <a:rPr lang="en-US" dirty="0"/>
              <a:t>After fertilization the diploid zygote or </a:t>
            </a:r>
            <a:r>
              <a:rPr lang="en-US" dirty="0" err="1"/>
              <a:t>oospore</a:t>
            </a:r>
            <a:r>
              <a:rPr lang="en-US" dirty="0"/>
              <a:t> enlarges and it completely fills the cavity of the </a:t>
            </a:r>
            <a:r>
              <a:rPr lang="en-US" dirty="0" err="1"/>
              <a:t>archegonium</a:t>
            </a:r>
            <a:r>
              <a:rPr lang="en-US" dirty="0"/>
              <a:t>. It first divides by transverse division (at right angle to the </a:t>
            </a:r>
            <a:r>
              <a:rPr lang="en-US" dirty="0" err="1"/>
              <a:t>archegonium</a:t>
            </a:r>
            <a:r>
              <a:rPr lang="en-US" dirty="0"/>
              <a:t> axis) to form an outer </a:t>
            </a:r>
            <a:r>
              <a:rPr lang="en-US" dirty="0" err="1"/>
              <a:t>epibasal</a:t>
            </a:r>
            <a:r>
              <a:rPr lang="en-US" dirty="0"/>
              <a:t> cell and inner hypo basal cell </a:t>
            </a:r>
            <a:r>
              <a:rPr lang="en-US" dirty="0" smtClean="0"/>
              <a:t>.</a:t>
            </a: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velopment of Sporophyt">
            <a:hlinkClick r:id="rId2"/>
          </p:cNvPr>
          <p:cNvPicPr>
            <a:picLocks noGrp="1"/>
          </p:cNvPicPr>
          <p:nvPr>
            <p:ph idx="1"/>
          </p:nvPr>
        </p:nvPicPr>
        <p:blipFill>
          <a:blip r:embed="rId3" cstate="print"/>
          <a:srcRect/>
          <a:stretch>
            <a:fillRect/>
          </a:stretch>
        </p:blipFill>
        <p:spPr bwMode="auto">
          <a:xfrm>
            <a:off x="838200" y="457200"/>
            <a:ext cx="7772400" cy="6019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10000"/>
          </a:bodyPr>
          <a:lstStyle/>
          <a:p>
            <a:pPr fontAlgn="base"/>
            <a:r>
              <a:rPr lang="en-US" b="1" dirty="0"/>
              <a:t>Mature </a:t>
            </a:r>
            <a:r>
              <a:rPr lang="en-US" b="1" dirty="0" err="1"/>
              <a:t>Sporogonium</a:t>
            </a:r>
            <a:r>
              <a:rPr lang="en-US" b="1" dirty="0"/>
              <a:t>:</a:t>
            </a:r>
          </a:p>
          <a:p>
            <a:pPr fontAlgn="base"/>
            <a:r>
              <a:rPr lang="en-US" dirty="0"/>
              <a:t>A mature </a:t>
            </a:r>
            <a:r>
              <a:rPr lang="en-US" dirty="0" err="1"/>
              <a:t>sporogonium</a:t>
            </a:r>
            <a:r>
              <a:rPr lang="en-US" dirty="0"/>
              <a:t> can be differentiated into three parts, viz., the foot, seta and capsule (Fig. 13 H). Foot. It is bulbous and </a:t>
            </a:r>
            <a:r>
              <a:rPr lang="en-US" dirty="0" err="1"/>
              <a:t>multicellular</a:t>
            </a:r>
            <a:r>
              <a:rPr lang="en-US" dirty="0"/>
              <a:t>. It is composed of </a:t>
            </a:r>
            <a:r>
              <a:rPr lang="en-US" dirty="0" err="1"/>
              <a:t>parenchymatous</a:t>
            </a:r>
            <a:r>
              <a:rPr lang="en-US" dirty="0"/>
              <a:t> cells. It acts as anchoring and absorbing organ. It absorbs the food from the adjoining </a:t>
            </a:r>
            <a:r>
              <a:rPr lang="en-US" dirty="0" err="1"/>
              <a:t>gametophytic</a:t>
            </a:r>
            <a:r>
              <a:rPr lang="en-US" dirty="0"/>
              <a:t> cells for the developing </a:t>
            </a:r>
            <a:r>
              <a:rPr lang="en-US" dirty="0" err="1"/>
              <a:t>sporophyte</a:t>
            </a:r>
            <a:r>
              <a:rPr lang="en-US" dirty="0"/>
              <a:t>.</a:t>
            </a:r>
          </a:p>
          <a:p>
            <a:pPr fontAlgn="base"/>
            <a:r>
              <a:rPr lang="en-US" b="1" dirty="0"/>
              <a:t>Seta:</a:t>
            </a:r>
            <a:endParaRPr lang="en-US" dirty="0"/>
          </a:p>
          <a:p>
            <a:pPr fontAlgn="base"/>
            <a:r>
              <a:rPr lang="en-US" dirty="0"/>
              <a:t>It connects the foot and the capsule. At maturity, due to many transverse divisions it elongates and pushes the capsule through three protective layers viz., </a:t>
            </a:r>
            <a:r>
              <a:rPr lang="en-US" dirty="0" err="1"/>
              <a:t>calyptra</a:t>
            </a:r>
            <a:r>
              <a:rPr lang="en-US" dirty="0"/>
              <a:t>, </a:t>
            </a:r>
            <a:r>
              <a:rPr lang="en-US" dirty="0" err="1"/>
              <a:t>perigynium</a:t>
            </a:r>
            <a:r>
              <a:rPr lang="en-US" dirty="0"/>
              <a:t> and </a:t>
            </a:r>
            <a:r>
              <a:rPr lang="en-US" dirty="0" err="1"/>
              <a:t>perichaetium</a:t>
            </a:r>
            <a:r>
              <a:rPr lang="en-US" dirty="0"/>
              <a:t>.</a:t>
            </a:r>
          </a:p>
          <a:p>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fontAlgn="base"/>
            <a:r>
              <a:rPr lang="en-US" b="1" dirty="0"/>
              <a:t>Capsule:</a:t>
            </a:r>
            <a:endParaRPr lang="en-US" dirty="0"/>
          </a:p>
          <a:p>
            <a:pPr fontAlgn="base"/>
            <a:r>
              <a:rPr lang="en-US" dirty="0"/>
              <a:t>It is oval in shape and has a single layered wall which encloses spores and elaters. It has been estimated that as many as 3, 00,000 spores may be produced in single </a:t>
            </a:r>
            <a:r>
              <a:rPr lang="en-US" dirty="0" err="1"/>
              <a:t>sporogonium</a:t>
            </a:r>
            <a:r>
              <a:rPr lang="en-US" dirty="0"/>
              <a:t> and there are 128 spores in relation to one </a:t>
            </a:r>
            <a:r>
              <a:rPr lang="en-US" dirty="0" err="1"/>
              <a:t>elater</a:t>
            </a:r>
            <a:r>
              <a:rPr lang="en-US" dirty="0"/>
              <a:t>.</a:t>
            </a:r>
          </a:p>
          <a:p>
            <a:pPr fontAlgn="base"/>
            <a:r>
              <a:rPr lang="en-US" b="1" dirty="0"/>
              <a:t>Dispersal of Spores:</a:t>
            </a:r>
          </a:p>
          <a:p>
            <a:pPr fontAlgn="base"/>
            <a:r>
              <a:rPr lang="en-US" dirty="0"/>
              <a:t>As the </a:t>
            </a:r>
            <a:r>
              <a:rPr lang="en-US" dirty="0" err="1"/>
              <a:t>sporogonium</a:t>
            </a:r>
            <a:r>
              <a:rPr lang="en-US" dirty="0"/>
              <a:t> matures, seta elongates rapidly and pushes the capsule in the air through the protective </a:t>
            </a:r>
            <a:r>
              <a:rPr lang="en-US" dirty="0" smtClean="0"/>
              <a:t>layers. </a:t>
            </a:r>
            <a:r>
              <a:rPr lang="en-US" dirty="0"/>
              <a:t>The ripe capsule wall dehisces from apex to middle by four to six irregular teeth or valves. The annular thickening in the cells of the capsule wall causes the valves to roll backward exposing the spores and elaters.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hiscence of Capsule">
            <a:hlinkClick r:id="rId2"/>
          </p:cNvPr>
          <p:cNvPicPr>
            <a:picLocks noGrp="1"/>
          </p:cNvPicPr>
          <p:nvPr>
            <p:ph idx="1"/>
          </p:nvPr>
        </p:nvPicPr>
        <p:blipFill>
          <a:blip r:embed="rId3" cstate="print"/>
          <a:srcRect/>
          <a:stretch>
            <a:fillRect/>
          </a:stretch>
        </p:blipFill>
        <p:spPr bwMode="auto">
          <a:xfrm>
            <a:off x="381000" y="304800"/>
            <a:ext cx="8077199" cy="601979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b="1" u="sng" dirty="0"/>
              <a:t>Germination of Spores and Development of Gametophyte:</a:t>
            </a:r>
            <a:endParaRPr lang="en-US" b="1" dirty="0"/>
          </a:p>
          <a:p>
            <a:endParaRPr lang="en-US" dirty="0"/>
          </a:p>
        </p:txBody>
      </p:sp>
      <p:pic>
        <p:nvPicPr>
          <p:cNvPr id="4" name="Picture 3" descr="Successive Stages in the Germination of Spore and Development">
            <a:hlinkClick r:id="rId2"/>
          </p:cNvPr>
          <p:cNvPicPr/>
          <p:nvPr/>
        </p:nvPicPr>
        <p:blipFill>
          <a:blip r:embed="rId3" cstate="print"/>
          <a:srcRect/>
          <a:stretch>
            <a:fillRect/>
          </a:stretch>
        </p:blipFill>
        <p:spPr bwMode="auto">
          <a:xfrm>
            <a:off x="457200" y="990600"/>
            <a:ext cx="8458200" cy="5867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matic Representation of the Sexual Life Cycle">
            <a:hlinkClick r:id="rId2"/>
          </p:cNvPr>
          <p:cNvPicPr>
            <a:picLocks noGrp="1"/>
          </p:cNvPicPr>
          <p:nvPr>
            <p:ph idx="1"/>
          </p:nvPr>
        </p:nvPicPr>
        <p:blipFill>
          <a:blip r:embed="rId3" cstate="print"/>
          <a:srcRect/>
          <a:stretch>
            <a:fillRect/>
          </a:stretch>
        </p:blipFill>
        <p:spPr bwMode="auto">
          <a:xfrm>
            <a:off x="609600" y="381000"/>
            <a:ext cx="79248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t>Dorsal surface also bears the vegetative and sexual reproductive structures. The vegetative reproductive structures are </a:t>
            </a:r>
            <a:r>
              <a:rPr lang="en-US" dirty="0" err="1"/>
              <a:t>gemma</a:t>
            </a:r>
            <a:r>
              <a:rPr lang="en-US" dirty="0"/>
              <a:t> cup and develop along the </a:t>
            </a:r>
            <a:r>
              <a:rPr lang="en-US" dirty="0" smtClean="0"/>
              <a:t>midrib.</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fontAlgn="base"/>
            <a:r>
              <a:rPr lang="en-US" b="1" dirty="0"/>
              <a:t>Ventral surface:</a:t>
            </a:r>
            <a:endParaRPr lang="en-US" dirty="0"/>
          </a:p>
          <a:p>
            <a:pPr fontAlgn="base"/>
            <a:r>
              <a:rPr lang="en-US" b="1" dirty="0"/>
              <a:t>The ventral surface of the </a:t>
            </a:r>
            <a:r>
              <a:rPr lang="en-US" b="1" dirty="0" err="1"/>
              <a:t>thallus</a:t>
            </a:r>
            <a:r>
              <a:rPr lang="en-US" b="1" dirty="0"/>
              <a:t> bears scales and rhizoids along the midrib. Scales are violet </a:t>
            </a:r>
            <a:r>
              <a:rPr lang="en-US" b="1" dirty="0" err="1"/>
              <a:t>coloured</a:t>
            </a:r>
            <a:r>
              <a:rPr lang="en-US" b="1" dirty="0"/>
              <a:t>, </a:t>
            </a:r>
            <a:r>
              <a:rPr lang="en-US" b="1" dirty="0" err="1"/>
              <a:t>multicellular</a:t>
            </a:r>
            <a:r>
              <a:rPr lang="en-US" b="1" dirty="0"/>
              <a:t>, one cell thick and arranged in 2-4 rows (Fig. 1 C). Scales are of two types:</a:t>
            </a:r>
            <a:endParaRPr lang="en-US" dirty="0"/>
          </a:p>
          <a:p>
            <a:pPr fontAlgn="base"/>
            <a:r>
              <a:rPr lang="en-US" dirty="0"/>
              <a:t>(</a:t>
            </a:r>
            <a:r>
              <a:rPr lang="en-US" dirty="0" err="1"/>
              <a:t>i</a:t>
            </a:r>
            <a:r>
              <a:rPr lang="en-US" dirty="0"/>
              <a:t>) Simple or </a:t>
            </a:r>
            <a:r>
              <a:rPr lang="en-US" dirty="0" err="1"/>
              <a:t>ligulate</a:t>
            </a:r>
            <a:r>
              <a:rPr lang="en-US" dirty="0"/>
              <a:t> </a:t>
            </a:r>
          </a:p>
          <a:p>
            <a:pPr fontAlgn="base"/>
            <a:r>
              <a:rPr lang="en-US" dirty="0"/>
              <a:t>(ii) </a:t>
            </a:r>
            <a:r>
              <a:rPr lang="en-US" dirty="0" err="1"/>
              <a:t>Appendiculate</a:t>
            </a:r>
            <a:r>
              <a:rPr lang="en-US" dirty="0"/>
              <a:t>.</a:t>
            </a:r>
          </a:p>
          <a:p>
            <a:r>
              <a:rPr lang="en-US" dirty="0" err="1"/>
              <a:t>Appendiculate</a:t>
            </a:r>
            <a:r>
              <a:rPr lang="en-US" dirty="0"/>
              <a:t> (Fig- 1 C, D) scales form the inner row of the scales close with midrib. </a:t>
            </a:r>
            <a:r>
              <a:rPr lang="en-US" dirty="0" err="1"/>
              <a:t>Ligulate</a:t>
            </a:r>
            <a:r>
              <a:rPr lang="en-US" dirty="0"/>
              <a:t> scales form the outer or marginal row and are smaller than the </a:t>
            </a:r>
            <a:r>
              <a:rPr lang="en-US" dirty="0" err="1"/>
              <a:t>appendiculate</a:t>
            </a:r>
            <a:r>
              <a:rPr lang="en-US" dirty="0"/>
              <a:t> scales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6248400"/>
          </a:xfrm>
        </p:spPr>
        <p:txBody>
          <a:bodyPr>
            <a:normAutofit lnSpcReduction="10000"/>
          </a:bodyPr>
          <a:lstStyle/>
          <a:p>
            <a:pPr fontAlgn="base"/>
            <a:r>
              <a:rPr lang="en-US" b="1" dirty="0"/>
              <a:t>Ventral surface:</a:t>
            </a:r>
            <a:endParaRPr lang="en-US" dirty="0"/>
          </a:p>
          <a:p>
            <a:pPr fontAlgn="base"/>
            <a:r>
              <a:rPr lang="en-US" b="1" dirty="0"/>
              <a:t>The ventral surface of the </a:t>
            </a:r>
            <a:r>
              <a:rPr lang="en-US" b="1" dirty="0" err="1"/>
              <a:t>thallus</a:t>
            </a:r>
            <a:r>
              <a:rPr lang="en-US" b="1" dirty="0"/>
              <a:t> bears scales and rhizoids along the midrib. Scales are violet </a:t>
            </a:r>
            <a:r>
              <a:rPr lang="en-US" b="1" dirty="0" err="1"/>
              <a:t>coloured</a:t>
            </a:r>
            <a:r>
              <a:rPr lang="en-US" b="1" dirty="0"/>
              <a:t>, </a:t>
            </a:r>
            <a:r>
              <a:rPr lang="en-US" b="1" dirty="0" err="1"/>
              <a:t>multicellular</a:t>
            </a:r>
            <a:r>
              <a:rPr lang="en-US" b="1" dirty="0"/>
              <a:t>, one cell thick and arranged in 2-4 rows </a:t>
            </a:r>
            <a:r>
              <a:rPr lang="en-US" b="1" dirty="0" smtClean="0"/>
              <a:t>Scales </a:t>
            </a:r>
            <a:r>
              <a:rPr lang="en-US" b="1" dirty="0"/>
              <a:t>are of two types:</a:t>
            </a:r>
            <a:endParaRPr lang="en-US" dirty="0"/>
          </a:p>
          <a:p>
            <a:pPr fontAlgn="base"/>
            <a:r>
              <a:rPr lang="en-US" dirty="0"/>
              <a:t>(</a:t>
            </a:r>
            <a:r>
              <a:rPr lang="en-US" dirty="0" err="1"/>
              <a:t>i</a:t>
            </a:r>
            <a:r>
              <a:rPr lang="en-US" dirty="0"/>
              <a:t>) Simple or </a:t>
            </a:r>
            <a:r>
              <a:rPr lang="en-US" dirty="0" err="1"/>
              <a:t>ligulate</a:t>
            </a:r>
            <a:r>
              <a:rPr lang="en-US" dirty="0"/>
              <a:t> </a:t>
            </a:r>
          </a:p>
          <a:p>
            <a:pPr fontAlgn="base"/>
            <a:r>
              <a:rPr lang="en-US" dirty="0"/>
              <a:t>(ii) </a:t>
            </a:r>
            <a:r>
              <a:rPr lang="en-US" dirty="0" err="1"/>
              <a:t>Appendiculate</a:t>
            </a:r>
            <a:r>
              <a:rPr lang="en-US" dirty="0"/>
              <a:t>.</a:t>
            </a:r>
          </a:p>
          <a:p>
            <a:r>
              <a:rPr lang="en-US" dirty="0" err="1"/>
              <a:t>Appendiculate</a:t>
            </a:r>
            <a:r>
              <a:rPr lang="en-US" dirty="0"/>
              <a:t> </a:t>
            </a:r>
            <a:r>
              <a:rPr lang="en-US" dirty="0" smtClean="0"/>
              <a:t>scales </a:t>
            </a:r>
            <a:r>
              <a:rPr lang="en-US" dirty="0"/>
              <a:t>form the inner row of the scales close with midrib. </a:t>
            </a:r>
            <a:r>
              <a:rPr lang="en-US" dirty="0" err="1"/>
              <a:t>Ligulate</a:t>
            </a:r>
            <a:r>
              <a:rPr lang="en-US" dirty="0"/>
              <a:t> scales form the outer or marginal row and are smaller than the </a:t>
            </a:r>
            <a:r>
              <a:rPr lang="en-US" dirty="0" err="1"/>
              <a:t>appendiculate</a:t>
            </a:r>
            <a:r>
              <a:rPr lang="en-US" dirty="0"/>
              <a:t> scales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llus Structure">
            <a:hlinkClick r:id="rId2"/>
          </p:cNvPr>
          <p:cNvPicPr>
            <a:picLocks noGrp="1"/>
          </p:cNvPicPr>
          <p:nvPr>
            <p:ph idx="1"/>
          </p:nvPr>
        </p:nvPicPr>
        <p:blipFill>
          <a:blip r:embed="rId3" cstate="print"/>
          <a:srcRect/>
          <a:stretch>
            <a:fillRect/>
          </a:stretch>
        </p:blipFill>
        <p:spPr bwMode="auto">
          <a:xfrm>
            <a:off x="1066800" y="304800"/>
            <a:ext cx="69342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lstStyle/>
          <a:p>
            <a:pPr fontAlgn="base"/>
            <a:r>
              <a:rPr lang="en-US" b="1" dirty="0"/>
              <a:t>Anatomy of the Gametophyte:</a:t>
            </a:r>
            <a:endParaRPr lang="en-US" dirty="0"/>
          </a:p>
          <a:p>
            <a:r>
              <a:rPr lang="en-US" dirty="0"/>
              <a:t>A </a:t>
            </a:r>
            <a:r>
              <a:rPr lang="en-US" dirty="0" err="1" smtClean="0"/>
              <a:t>VSof</a:t>
            </a:r>
            <a:r>
              <a:rPr lang="en-US" dirty="0" smtClean="0"/>
              <a:t> </a:t>
            </a:r>
            <a:r>
              <a:rPr lang="en-US" dirty="0"/>
              <a:t>the </a:t>
            </a:r>
            <a:r>
              <a:rPr lang="en-US" dirty="0" err="1"/>
              <a:t>thallus</a:t>
            </a:r>
            <a:r>
              <a:rPr lang="en-US" dirty="0"/>
              <a:t> can be </a:t>
            </a:r>
            <a:r>
              <a:rPr lang="en-US" dirty="0" smtClean="0"/>
              <a:t>differentiated -- </a:t>
            </a:r>
            <a:r>
              <a:rPr lang="en-US" dirty="0"/>
              <a:t>photosynthetic zone and lower storage zone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1970</Words>
  <Application>Microsoft Office PowerPoint</Application>
  <PresentationFormat>On-screen Show (4:3)</PresentationFormat>
  <Paragraphs>116</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botany</cp:lastModifiedBy>
  <cp:revision>26</cp:revision>
  <dcterms:created xsi:type="dcterms:W3CDTF">2021-06-15T08:30:39Z</dcterms:created>
  <dcterms:modified xsi:type="dcterms:W3CDTF">2024-02-17T08:54:32Z</dcterms:modified>
</cp:coreProperties>
</file>