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chivo Black" charset="0"/>
      <p:regular r:id="rId17"/>
    </p:embeddedFont>
    <p:embeddedFont>
      <p:font typeface="Arial Black" pitchFamily="34" charset="0"/>
      <p:bold r:id="rId18"/>
    </p:embeddedFont>
    <p:embeddedFont>
      <p:font typeface="Canva Sans Bold" charset="0"/>
      <p:regular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56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18-Feb-24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5.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41099" y="6528960"/>
            <a:ext cx="10048856" cy="9672024"/>
          </a:xfrm>
          <a:custGeom>
            <a:avLst/>
            <a:gdLst/>
            <a:ahLst/>
            <a:cxnLst/>
            <a:rect l="l" t="t" r="r" b="b"/>
            <a:pathLst>
              <a:path w="10048856" h="9672024">
                <a:moveTo>
                  <a:pt x="0" y="0"/>
                </a:moveTo>
                <a:lnTo>
                  <a:pt x="10048857" y="0"/>
                </a:lnTo>
                <a:lnTo>
                  <a:pt x="10048857" y="9672025"/>
                </a:lnTo>
                <a:lnTo>
                  <a:pt x="0" y="9672025"/>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89665" y="4171621"/>
            <a:ext cx="2968663" cy="3454445"/>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775766" y="2314884"/>
            <a:ext cx="2027798" cy="2359620"/>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043668" y="7112436"/>
            <a:ext cx="1491995" cy="1736140"/>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1" name="TextBox 11"/>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5522882" y="8762851"/>
            <a:ext cx="1041571" cy="1212010"/>
            <a:chOff x="0" y="0"/>
            <a:chExt cx="698500" cy="812800"/>
          </a:xfrm>
        </p:grpSpPr>
        <p:sp>
          <p:nvSpPr>
            <p:cNvPr id="13" name="Freeform 1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4" name="TextBox 14"/>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1742714" y="902274"/>
            <a:ext cx="1357309" cy="1258595"/>
          </a:xfrm>
          <a:custGeom>
            <a:avLst/>
            <a:gdLst/>
            <a:ahLst/>
            <a:cxnLst/>
            <a:rect l="l" t="t" r="r" b="b"/>
            <a:pathLst>
              <a:path w="1357309" h="1258595">
                <a:moveTo>
                  <a:pt x="0" y="0"/>
                </a:moveTo>
                <a:lnTo>
                  <a:pt x="1357309" y="0"/>
                </a:lnTo>
                <a:lnTo>
                  <a:pt x="1357309" y="1258596"/>
                </a:lnTo>
                <a:lnTo>
                  <a:pt x="0" y="125859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116671" y="-298782"/>
            <a:ext cx="2853521" cy="3269659"/>
          </a:xfrm>
          <a:custGeom>
            <a:avLst/>
            <a:gdLst/>
            <a:ahLst/>
            <a:cxnLst/>
            <a:rect l="l" t="t" r="r" b="b"/>
            <a:pathLst>
              <a:path w="2853521" h="3269659">
                <a:moveTo>
                  <a:pt x="0" y="0"/>
                </a:moveTo>
                <a:lnTo>
                  <a:pt x="2853521" y="0"/>
                </a:lnTo>
                <a:lnTo>
                  <a:pt x="2853521" y="3269659"/>
                </a:lnTo>
                <a:lnTo>
                  <a:pt x="0" y="326965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TextBox 18"/>
          <p:cNvSpPr txBox="1"/>
          <p:nvPr/>
        </p:nvSpPr>
        <p:spPr>
          <a:xfrm>
            <a:off x="2631633" y="2316289"/>
            <a:ext cx="12891249" cy="6476132"/>
          </a:xfrm>
          <a:prstGeom prst="rect">
            <a:avLst/>
          </a:prstGeom>
        </p:spPr>
        <p:txBody>
          <a:bodyPr lIns="0" tIns="0" rIns="0" bIns="0" rtlCol="0" anchor="t">
            <a:spAutoFit/>
          </a:bodyPr>
          <a:lstStyle/>
          <a:p>
            <a:pPr algn="ctr">
              <a:lnSpc>
                <a:spcPts val="10051"/>
              </a:lnSpc>
            </a:pPr>
            <a:r>
              <a:rPr lang="en-US" sz="10051" b="1" dirty="0">
                <a:solidFill>
                  <a:srgbClr val="00B050"/>
                </a:solidFill>
                <a:effectLst>
                  <a:outerShdw blurRad="38100" dist="38100" dir="2700000" algn="tl">
                    <a:srgbClr val="000000">
                      <a:alpha val="43137"/>
                    </a:srgbClr>
                  </a:outerShdw>
                </a:effectLst>
                <a:latin typeface="Arial Black" pitchFamily="34" charset="0"/>
              </a:rPr>
              <a:t>ENVIRONMENTAL</a:t>
            </a:r>
            <a:r>
              <a:rPr lang="en-US" sz="10051" b="1" dirty="0">
                <a:solidFill>
                  <a:srgbClr val="000000"/>
                </a:solidFill>
                <a:effectLst>
                  <a:outerShdw blurRad="38100" dist="38100" dir="2700000" algn="tl">
                    <a:srgbClr val="000000">
                      <a:alpha val="43137"/>
                    </a:srgbClr>
                  </a:outerShdw>
                </a:effectLst>
                <a:latin typeface="Arial Black" pitchFamily="34" charset="0"/>
              </a:rPr>
              <a:t> </a:t>
            </a:r>
            <a:r>
              <a:rPr lang="en-US" sz="10051" b="1" dirty="0">
                <a:solidFill>
                  <a:srgbClr val="C00000"/>
                </a:solidFill>
                <a:effectLst>
                  <a:outerShdw blurRad="38100" dist="38100" dir="2700000" algn="tl">
                    <a:srgbClr val="000000">
                      <a:alpha val="43137"/>
                    </a:srgbClr>
                  </a:outerShdw>
                </a:effectLst>
                <a:latin typeface="Arial Black" pitchFamily="34" charset="0"/>
              </a:rPr>
              <a:t>IMPACT</a:t>
            </a:r>
            <a:r>
              <a:rPr lang="en-US" sz="10051" b="1" dirty="0">
                <a:solidFill>
                  <a:srgbClr val="000000"/>
                </a:solidFill>
                <a:effectLst>
                  <a:outerShdw blurRad="38100" dist="38100" dir="2700000" algn="tl">
                    <a:srgbClr val="000000">
                      <a:alpha val="43137"/>
                    </a:srgbClr>
                  </a:outerShdw>
                </a:effectLst>
                <a:latin typeface="Arial Black" pitchFamily="34" charset="0"/>
              </a:rPr>
              <a:t> </a:t>
            </a:r>
            <a:r>
              <a:rPr lang="en-US" sz="10051" b="1" dirty="0">
                <a:solidFill>
                  <a:schemeClr val="accent1">
                    <a:lumMod val="75000"/>
                  </a:schemeClr>
                </a:solidFill>
                <a:effectLst>
                  <a:outerShdw blurRad="38100" dist="38100" dir="2700000" algn="tl">
                    <a:srgbClr val="000000">
                      <a:alpha val="43137"/>
                    </a:srgbClr>
                  </a:outerShdw>
                </a:effectLst>
                <a:latin typeface="Arial Black" pitchFamily="34" charset="0"/>
              </a:rPr>
              <a:t>ASSESSMENT</a:t>
            </a:r>
            <a:r>
              <a:rPr lang="en-US" sz="10051" b="1" dirty="0">
                <a:solidFill>
                  <a:srgbClr val="000000"/>
                </a:solidFill>
                <a:effectLst>
                  <a:outerShdw blurRad="38100" dist="38100" dir="2700000" algn="tl">
                    <a:srgbClr val="000000">
                      <a:alpha val="43137"/>
                    </a:srgbClr>
                  </a:outerShdw>
                </a:effectLst>
                <a:latin typeface="Arial Black" pitchFamily="34" charset="0"/>
              </a:rPr>
              <a:t> (</a:t>
            </a:r>
            <a:r>
              <a:rPr lang="en-US" sz="10051" b="1" dirty="0">
                <a:solidFill>
                  <a:srgbClr val="00B050"/>
                </a:solidFill>
                <a:effectLst>
                  <a:outerShdw blurRad="38100" dist="38100" dir="2700000" algn="tl">
                    <a:srgbClr val="000000">
                      <a:alpha val="43137"/>
                    </a:srgbClr>
                  </a:outerShdw>
                </a:effectLst>
                <a:latin typeface="Arial Black" pitchFamily="34" charset="0"/>
              </a:rPr>
              <a:t>E</a:t>
            </a:r>
            <a:r>
              <a:rPr lang="en-US" sz="10051" b="1" dirty="0">
                <a:solidFill>
                  <a:srgbClr val="C00000"/>
                </a:solidFill>
                <a:effectLst>
                  <a:outerShdw blurRad="38100" dist="38100" dir="2700000" algn="tl">
                    <a:srgbClr val="000000">
                      <a:alpha val="43137"/>
                    </a:srgbClr>
                  </a:outerShdw>
                </a:effectLst>
                <a:latin typeface="Arial Black" pitchFamily="34" charset="0"/>
              </a:rPr>
              <a:t>I</a:t>
            </a:r>
            <a:r>
              <a:rPr lang="en-US" sz="10051" b="1" dirty="0">
                <a:solidFill>
                  <a:schemeClr val="tx2">
                    <a:lumMod val="75000"/>
                  </a:schemeClr>
                </a:solidFill>
                <a:effectLst>
                  <a:outerShdw blurRad="38100" dist="38100" dir="2700000" algn="tl">
                    <a:srgbClr val="000000">
                      <a:alpha val="43137"/>
                    </a:srgbClr>
                  </a:outerShdw>
                </a:effectLst>
                <a:latin typeface="Arial Black" pitchFamily="34" charset="0"/>
              </a:rPr>
              <a:t>A</a:t>
            </a:r>
            <a:r>
              <a:rPr lang="en-US" sz="10051" b="1" dirty="0">
                <a:solidFill>
                  <a:srgbClr val="000000"/>
                </a:solidFill>
                <a:effectLst>
                  <a:outerShdw blurRad="38100" dist="38100" dir="2700000" algn="tl">
                    <a:srgbClr val="000000">
                      <a:alpha val="43137"/>
                    </a:srgbClr>
                  </a:outerShdw>
                </a:effectLst>
                <a:latin typeface="Arial Black" pitchFamily="34" charset="0"/>
              </a:rPr>
              <a:t>)</a:t>
            </a:r>
          </a:p>
          <a:p>
            <a:pPr algn="ctr">
              <a:lnSpc>
                <a:spcPts val="10051"/>
              </a:lnSpc>
            </a:pPr>
            <a:endParaRPr dirty="0"/>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8671"/>
          <a:stretch/>
        </p:blipFill>
        <p:spPr bwMode="auto">
          <a:xfrm>
            <a:off x="235687" y="4063531"/>
            <a:ext cx="2895601" cy="248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7558448"/>
            <a:ext cx="10950881" cy="272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1386011" y="6247504"/>
            <a:ext cx="4657657" cy="1569660"/>
          </a:xfrm>
          <a:prstGeom prst="rect">
            <a:avLst/>
          </a:prstGeom>
          <a:noFill/>
        </p:spPr>
        <p:txBody>
          <a:bodyPr wrap="square" rtlCol="0">
            <a:spAutoFit/>
          </a:bodyPr>
          <a:lstStyle/>
          <a:p>
            <a:r>
              <a:rPr lang="en-US" sz="2400" b="1" dirty="0" smtClean="0"/>
              <a:t>RAHUL MALAKAR</a:t>
            </a:r>
          </a:p>
          <a:p>
            <a:r>
              <a:rPr lang="en-US" sz="2400" b="1" dirty="0" smtClean="0"/>
              <a:t>ASST. PROFESSOR</a:t>
            </a:r>
          </a:p>
          <a:p>
            <a:r>
              <a:rPr lang="en-US" sz="2400" b="1" dirty="0" smtClean="0"/>
              <a:t>DEPT .OF BOTANY</a:t>
            </a:r>
          </a:p>
          <a:p>
            <a:r>
              <a:rPr lang="en-US" sz="2400" b="1" dirty="0" smtClean="0"/>
              <a:t>MANGALDAI  COLLEGE</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64453" y="377326"/>
            <a:ext cx="1474304" cy="1302748"/>
          </a:xfrm>
          <a:custGeom>
            <a:avLst/>
            <a:gdLst/>
            <a:ahLst/>
            <a:cxnLst/>
            <a:rect l="l" t="t" r="r" b="b"/>
            <a:pathLst>
              <a:path w="1474304" h="1302748">
                <a:moveTo>
                  <a:pt x="0" y="0"/>
                </a:moveTo>
                <a:lnTo>
                  <a:pt x="1474304" y="0"/>
                </a:lnTo>
                <a:lnTo>
                  <a:pt x="1474304" y="1302748"/>
                </a:lnTo>
                <a:lnTo>
                  <a:pt x="0" y="13027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323494" y="7329454"/>
            <a:ext cx="8904894" cy="9291040"/>
          </a:xfrm>
          <a:custGeom>
            <a:avLst/>
            <a:gdLst/>
            <a:ahLst/>
            <a:cxnLst/>
            <a:rect l="l" t="t" r="r" b="b"/>
            <a:pathLst>
              <a:path w="10048856" h="9672024">
                <a:moveTo>
                  <a:pt x="0" y="0"/>
                </a:moveTo>
                <a:lnTo>
                  <a:pt x="10048856" y="0"/>
                </a:lnTo>
                <a:lnTo>
                  <a:pt x="10048856" y="9672024"/>
                </a:lnTo>
                <a:lnTo>
                  <a:pt x="0" y="9672024"/>
                </a:lnTo>
                <a:lnTo>
                  <a:pt x="0" y="0"/>
                </a:lnTo>
                <a:close/>
              </a:path>
            </a:pathLst>
          </a:custGeom>
          <a:blipFill>
            <a:blip r:embed="rId4">
              <a:alphaModFix amt="67000"/>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789665" y="4171621"/>
            <a:ext cx="2968663" cy="3454445"/>
            <a:chOff x="0" y="0"/>
            <a:chExt cx="698500" cy="812800"/>
          </a:xfrm>
        </p:grpSpPr>
        <p:sp>
          <p:nvSpPr>
            <p:cNvPr id="5" name="Freeform 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6" name="TextBox 6"/>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5775766" y="2314884"/>
            <a:ext cx="2027798" cy="2359620"/>
            <a:chOff x="0" y="0"/>
            <a:chExt cx="698500" cy="812800"/>
          </a:xfrm>
        </p:grpSpPr>
        <p:sp>
          <p:nvSpPr>
            <p:cNvPr id="8" name="Freeform 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9" name="TextBox 9"/>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6043668" y="7112436"/>
            <a:ext cx="1491995" cy="1736140"/>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2" name="TextBox 12"/>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522882" y="8762851"/>
            <a:ext cx="1041571" cy="1212010"/>
            <a:chOff x="0" y="0"/>
            <a:chExt cx="698500" cy="812800"/>
          </a:xfrm>
        </p:grpSpPr>
        <p:sp>
          <p:nvSpPr>
            <p:cNvPr id="14" name="Freeform 1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5" name="TextBox 1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62000" y="0"/>
            <a:ext cx="14760882" cy="10470943"/>
          </a:xfrm>
          <a:prstGeom prst="rect">
            <a:avLst/>
          </a:prstGeom>
        </p:spPr>
        <p:txBody>
          <a:bodyPr wrap="square" lIns="0" tIns="0" rIns="0" bIns="0" rtlCol="0" anchor="t">
            <a:spAutoFit/>
          </a:bodyPr>
          <a:lstStyle/>
          <a:p>
            <a:pPr algn="ctr">
              <a:lnSpc>
                <a:spcPts val="6579"/>
              </a:lnSpc>
              <a:spcBef>
                <a:spcPct val="0"/>
              </a:spcBef>
            </a:pPr>
            <a:r>
              <a:rPr lang="en-US" sz="4699" b="1" dirty="0">
                <a:solidFill>
                  <a:srgbClr val="5E17EB"/>
                </a:solidFill>
                <a:latin typeface="Arial Black" pitchFamily="34" charset="0"/>
              </a:rPr>
              <a:t>Current EIA Reports – India</a:t>
            </a:r>
          </a:p>
          <a:p>
            <a:pPr algn="ctr">
              <a:lnSpc>
                <a:spcPts val="4479"/>
              </a:lnSpc>
              <a:spcBef>
                <a:spcPct val="0"/>
              </a:spcBef>
            </a:pPr>
            <a:r>
              <a:rPr lang="en-US" sz="3199" b="1" dirty="0">
                <a:solidFill>
                  <a:srgbClr val="000000"/>
                </a:solidFill>
                <a:latin typeface="Arial Black" pitchFamily="34" charset="0"/>
              </a:rPr>
              <a:t>EIA Notification 2020 draft has been made public. Once the EIA Notification 2020 will be published in the Official Gazette, it will replace EIA notification 2006. EIA has been in the news following EIA notification 2020 was drafted as one of the amendments will be the removal of public consultation from several activities (Put under Category B2).</a:t>
            </a:r>
          </a:p>
          <a:p>
            <a:pPr algn="ctr">
              <a:lnSpc>
                <a:spcPts val="4479"/>
              </a:lnSpc>
              <a:spcBef>
                <a:spcPct val="0"/>
              </a:spcBef>
            </a:pPr>
            <a:endParaRPr b="1" dirty="0">
              <a:latin typeface="Arial Black" pitchFamily="34" charset="0"/>
            </a:endParaRPr>
          </a:p>
          <a:p>
            <a:pPr algn="ctr">
              <a:lnSpc>
                <a:spcPts val="4479"/>
              </a:lnSpc>
              <a:spcBef>
                <a:spcPct val="0"/>
              </a:spcBef>
            </a:pPr>
            <a:r>
              <a:rPr lang="en-US" sz="3199" b="1" dirty="0">
                <a:solidFill>
                  <a:srgbClr val="000000"/>
                </a:solidFill>
                <a:latin typeface="Arial Black" pitchFamily="34" charset="0"/>
              </a:rPr>
              <a:t>Here are a few important terms/agencies concerning EIA notification 2020 </a:t>
            </a:r>
            <a:r>
              <a:rPr lang="en-US" sz="3199" b="1" dirty="0" smtClean="0">
                <a:solidFill>
                  <a:srgbClr val="000000"/>
                </a:solidFill>
                <a:latin typeface="Arial Black" pitchFamily="34" charset="0"/>
              </a:rPr>
              <a:t>:</a:t>
            </a:r>
            <a:endParaRPr lang="en-US" sz="3199" b="1" dirty="0">
              <a:solidFill>
                <a:srgbClr val="000000"/>
              </a:solidFill>
              <a:latin typeface="Arial Black" pitchFamily="34" charset="0"/>
            </a:endParaRPr>
          </a:p>
          <a:p>
            <a:pPr algn="ctr">
              <a:lnSpc>
                <a:spcPct val="150000"/>
              </a:lnSpc>
              <a:spcBef>
                <a:spcPct val="0"/>
              </a:spcBef>
            </a:pPr>
            <a:r>
              <a:rPr lang="en-US" sz="3199" b="1" dirty="0">
                <a:solidFill>
                  <a:srgbClr val="00B050"/>
                </a:solidFill>
                <a:latin typeface="Arial Black" pitchFamily="34" charset="0"/>
              </a:rPr>
              <a:t>1.Accredited Environment Impact Assessment Consultant Organization (ACO)</a:t>
            </a:r>
          </a:p>
          <a:p>
            <a:pPr algn="ctr">
              <a:lnSpc>
                <a:spcPct val="150000"/>
              </a:lnSpc>
              <a:spcBef>
                <a:spcPct val="0"/>
              </a:spcBef>
            </a:pPr>
            <a:r>
              <a:rPr lang="en-US" sz="3199" b="1" dirty="0">
                <a:solidFill>
                  <a:srgbClr val="0070C0"/>
                </a:solidFill>
                <a:latin typeface="Arial Black" pitchFamily="34" charset="0"/>
              </a:rPr>
              <a:t>2.Central Pollution Control Board</a:t>
            </a:r>
          </a:p>
          <a:p>
            <a:pPr algn="ctr">
              <a:lnSpc>
                <a:spcPct val="150000"/>
              </a:lnSpc>
              <a:spcBef>
                <a:spcPct val="0"/>
              </a:spcBef>
            </a:pPr>
            <a:r>
              <a:rPr lang="en-US" sz="3199" b="1" dirty="0">
                <a:solidFill>
                  <a:srgbClr val="C00000"/>
                </a:solidFill>
                <a:latin typeface="Arial Black" pitchFamily="34" charset="0"/>
              </a:rPr>
              <a:t>3.Certificate of Green Building</a:t>
            </a:r>
          </a:p>
          <a:p>
            <a:pPr algn="ctr">
              <a:lnSpc>
                <a:spcPct val="150000"/>
              </a:lnSpc>
              <a:spcBef>
                <a:spcPct val="0"/>
              </a:spcBef>
            </a:pPr>
            <a:r>
              <a:rPr lang="en-US" sz="3199" b="1" dirty="0">
                <a:solidFill>
                  <a:schemeClr val="accent1">
                    <a:lumMod val="50000"/>
                  </a:schemeClr>
                </a:solidFill>
                <a:latin typeface="Arial Black" pitchFamily="34" charset="0"/>
              </a:rPr>
              <a:t>4.Corporate Environment Responsibility</a:t>
            </a:r>
          </a:p>
          <a:p>
            <a:pPr algn="ctr">
              <a:lnSpc>
                <a:spcPct val="150000"/>
              </a:lnSpc>
              <a:spcBef>
                <a:spcPct val="0"/>
              </a:spcBef>
            </a:pPr>
            <a:r>
              <a:rPr lang="en-US" sz="3199" b="1" dirty="0">
                <a:solidFill>
                  <a:srgbClr val="FF3131"/>
                </a:solidFill>
                <a:latin typeface="Arial Black" pitchFamily="34" charset="0"/>
              </a:rPr>
              <a:t>5.Eco-Sensitive Area/ Eco-Sensitive Zone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7994" y="103738"/>
            <a:ext cx="17960006" cy="9999030"/>
          </a:xfrm>
          <a:custGeom>
            <a:avLst/>
            <a:gdLst/>
            <a:ahLst/>
            <a:cxnLst/>
            <a:rect l="l" t="t" r="r" b="b"/>
            <a:pathLst>
              <a:path w="17960006" h="9999030">
                <a:moveTo>
                  <a:pt x="0" y="0"/>
                </a:moveTo>
                <a:lnTo>
                  <a:pt x="17960006" y="0"/>
                </a:lnTo>
                <a:lnTo>
                  <a:pt x="17960006" y="9999029"/>
                </a:lnTo>
                <a:lnTo>
                  <a:pt x="0" y="9999029"/>
                </a:lnTo>
                <a:lnTo>
                  <a:pt x="0" y="0"/>
                </a:lnTo>
                <a:close/>
              </a:path>
            </a:pathLst>
          </a:custGeom>
          <a:blipFill>
            <a:blip r:embed="rId2">
              <a:alphaModFix amt="13000"/>
            </a:blip>
            <a:stretch>
              <a:fillRect l="-7096" t="-13048" r="-7096"/>
            </a:stretch>
          </a:blipFill>
        </p:spPr>
      </p:sp>
      <p:sp>
        <p:nvSpPr>
          <p:cNvPr id="3" name="TextBox 3"/>
          <p:cNvSpPr txBox="1"/>
          <p:nvPr/>
        </p:nvSpPr>
        <p:spPr>
          <a:xfrm>
            <a:off x="327994" y="168218"/>
            <a:ext cx="17542559" cy="10097829"/>
          </a:xfrm>
          <a:prstGeom prst="rect">
            <a:avLst/>
          </a:prstGeom>
          <a:effectLst>
            <a:reflection blurRad="1041400" endPos="0" dist="1270000" dir="5400000" sy="-100000" algn="bl" rotWithShape="0"/>
          </a:effectLst>
        </p:spPr>
        <p:txBody>
          <a:bodyPr lIns="0" tIns="0" rIns="0" bIns="0" rtlCol="0" anchor="t">
            <a:spAutoFit/>
          </a:bodyPr>
          <a:lstStyle/>
          <a:p>
            <a:pPr algn="ctr">
              <a:lnSpc>
                <a:spcPts val="5879"/>
              </a:lnSpc>
              <a:spcBef>
                <a:spcPct val="0"/>
              </a:spcBef>
            </a:pPr>
            <a:r>
              <a:rPr lang="en-US" sz="4199" b="1" dirty="0">
                <a:solidFill>
                  <a:srgbClr val="5DAC81"/>
                </a:solidFill>
                <a:latin typeface="Arial Black" pitchFamily="34" charset="0"/>
              </a:rPr>
              <a:t>Environmental Impact Assessment In India</a:t>
            </a:r>
          </a:p>
          <a:p>
            <a:pPr algn="just">
              <a:lnSpc>
                <a:spcPts val="4339"/>
              </a:lnSpc>
              <a:spcBef>
                <a:spcPct val="0"/>
              </a:spcBef>
            </a:pPr>
            <a:r>
              <a:rPr lang="en-US" sz="3099" b="1" dirty="0">
                <a:solidFill>
                  <a:srgbClr val="000000"/>
                </a:solidFill>
                <a:latin typeface="Arial Black" pitchFamily="34" charset="0"/>
              </a:rPr>
              <a:t>EIA started in India in 1976-77 when the Planning Commission directed the Department of Science &amp; Technology to assess the river valley projects from the point of view of the environment. This was extended for all those projects that required approval from the Public Investment Board.</a:t>
            </a:r>
          </a:p>
          <a:p>
            <a:pPr algn="just">
              <a:lnSpc>
                <a:spcPts val="4339"/>
              </a:lnSpc>
              <a:spcBef>
                <a:spcPct val="0"/>
              </a:spcBef>
            </a:pPr>
            <a:endParaRPr b="1" dirty="0">
              <a:latin typeface="Arial Black" pitchFamily="34" charset="0"/>
            </a:endParaRPr>
          </a:p>
          <a:p>
            <a:pPr algn="just">
              <a:lnSpc>
                <a:spcPts val="4339"/>
              </a:lnSpc>
              <a:spcBef>
                <a:spcPct val="0"/>
              </a:spcBef>
            </a:pPr>
            <a:r>
              <a:rPr lang="en-US" sz="3099" b="1" dirty="0">
                <a:solidFill>
                  <a:srgbClr val="000000"/>
                </a:solidFill>
                <a:latin typeface="Arial Black" pitchFamily="34" charset="0"/>
              </a:rPr>
              <a:t>Then, in 1986, the government enacted the Environment (Protec­tion) Act which made EIA statutory. The other main laws in this regard are the Indian Wildlife (Protection) Act (1972), the Water Act (1974), the Air (Prevention and Control of Pollution) Act (1981), and the Biological Diversity Act (2002).</a:t>
            </a:r>
          </a:p>
          <a:p>
            <a:pPr algn="just">
              <a:lnSpc>
                <a:spcPts val="4339"/>
              </a:lnSpc>
              <a:spcBef>
                <a:spcPct val="0"/>
              </a:spcBef>
            </a:pPr>
            <a:endParaRPr b="1" dirty="0">
              <a:latin typeface="Arial Black" pitchFamily="34" charset="0"/>
            </a:endParaRPr>
          </a:p>
          <a:p>
            <a:pPr algn="just">
              <a:lnSpc>
                <a:spcPts val="4339"/>
              </a:lnSpc>
              <a:spcBef>
                <a:spcPct val="0"/>
              </a:spcBef>
            </a:pPr>
            <a:r>
              <a:rPr lang="en-US" sz="3099" b="1" dirty="0">
                <a:solidFill>
                  <a:srgbClr val="000000"/>
                </a:solidFill>
                <a:latin typeface="Arial Black" pitchFamily="34" charset="0"/>
              </a:rPr>
              <a:t>In 1982, the Ministry of Environment, Forest and Climate Change set up the Environmental Information System (ENVIS) to collect, collate, storing, retrieving and disseminating information related to the environment sector. This serves as a web-based distributed network of subject-specific databases. The chief purpose of the ENVIS is to integrate all countrywide efforts to collect, store, disseminate, and use environment-information for better managing environmental assessment activities.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63540">
            <a:off x="-2621825" y="-26336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0053" y="-2483073"/>
            <a:ext cx="5885312" cy="4114800"/>
          </a:xfrm>
          <a:custGeom>
            <a:avLst/>
            <a:gdLst/>
            <a:ahLst/>
            <a:cxnLst/>
            <a:rect l="l" t="t" r="r" b="b"/>
            <a:pathLst>
              <a:path w="5885312" h="4114800">
                <a:moveTo>
                  <a:pt x="0" y="0"/>
                </a:moveTo>
                <a:lnTo>
                  <a:pt x="5885311" y="0"/>
                </a:lnTo>
                <a:lnTo>
                  <a:pt x="5885311"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0581306" y="9514068"/>
            <a:ext cx="2204006" cy="2564662"/>
            <a:chOff x="0" y="0"/>
            <a:chExt cx="698500" cy="812800"/>
          </a:xfrm>
        </p:grpSpPr>
        <p:sp>
          <p:nvSpPr>
            <p:cNvPr id="5" name="Freeform 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6" name="TextBox 6"/>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517530" y="9990880"/>
            <a:ext cx="1794246" cy="2087850"/>
            <a:chOff x="0" y="0"/>
            <a:chExt cx="698500" cy="812800"/>
          </a:xfrm>
        </p:grpSpPr>
        <p:sp>
          <p:nvSpPr>
            <p:cNvPr id="8" name="Freeform 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9" name="TextBox 9"/>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888415" y="9652280"/>
            <a:ext cx="1090925" cy="1269440"/>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2" name="TextBox 12"/>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a:off x="12517530" y="4288982"/>
            <a:ext cx="4741770" cy="0"/>
          </a:xfrm>
          <a:prstGeom prst="line">
            <a:avLst/>
          </a:prstGeom>
          <a:ln w="38100" cap="flat">
            <a:solidFill>
              <a:srgbClr val="000000"/>
            </a:solidFill>
            <a:prstDash val="solid"/>
            <a:headEnd type="none" w="sm" len="sm"/>
            <a:tailEnd type="none" w="sm" len="sm"/>
          </a:ln>
        </p:spPr>
      </p:sp>
      <p:sp>
        <p:nvSpPr>
          <p:cNvPr id="14" name="Freeform 14"/>
          <p:cNvSpPr/>
          <p:nvPr/>
        </p:nvSpPr>
        <p:spPr>
          <a:xfrm>
            <a:off x="0" y="9514068"/>
            <a:ext cx="3725764" cy="4114800"/>
          </a:xfrm>
          <a:custGeom>
            <a:avLst/>
            <a:gdLst/>
            <a:ahLst/>
            <a:cxnLst/>
            <a:rect l="l" t="t" r="r" b="b"/>
            <a:pathLst>
              <a:path w="3725764" h="4114800">
                <a:moveTo>
                  <a:pt x="0" y="0"/>
                </a:moveTo>
                <a:lnTo>
                  <a:pt x="3725764" y="0"/>
                </a:lnTo>
                <a:lnTo>
                  <a:pt x="3725764"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TextBox 15"/>
          <p:cNvSpPr txBox="1"/>
          <p:nvPr/>
        </p:nvSpPr>
        <p:spPr>
          <a:xfrm>
            <a:off x="222452" y="174307"/>
            <a:ext cx="18065548" cy="9412833"/>
          </a:xfrm>
          <a:prstGeom prst="rect">
            <a:avLst/>
          </a:prstGeom>
        </p:spPr>
        <p:txBody>
          <a:bodyPr lIns="0" tIns="0" rIns="0" bIns="0" rtlCol="0" anchor="t">
            <a:spAutoFit/>
          </a:bodyPr>
          <a:lstStyle/>
          <a:p>
            <a:pPr algn="ctr">
              <a:lnSpc>
                <a:spcPts val="5599"/>
              </a:lnSpc>
              <a:spcBef>
                <a:spcPct val="0"/>
              </a:spcBef>
            </a:pPr>
            <a:r>
              <a:rPr lang="en-US" sz="4000" b="1" dirty="0">
                <a:solidFill>
                  <a:srgbClr val="AE516B"/>
                </a:solidFill>
                <a:latin typeface="Arial Black" pitchFamily="34" charset="0"/>
              </a:rPr>
              <a:t>Environment Impact Assessment (EIA) Notification, 2006</a:t>
            </a:r>
          </a:p>
          <a:p>
            <a:pPr algn="ctr">
              <a:lnSpc>
                <a:spcPts val="4479"/>
              </a:lnSpc>
              <a:spcBef>
                <a:spcPct val="0"/>
              </a:spcBef>
            </a:pPr>
            <a:r>
              <a:rPr lang="en-US" sz="2400" b="1" dirty="0" smtClean="0">
                <a:solidFill>
                  <a:srgbClr val="000000"/>
                </a:solidFill>
                <a:latin typeface="Arial Black" pitchFamily="34" charset="0"/>
              </a:rPr>
              <a:t>The </a:t>
            </a:r>
            <a:r>
              <a:rPr lang="en-US" sz="2400" b="1" dirty="0">
                <a:solidFill>
                  <a:srgbClr val="000000"/>
                </a:solidFill>
                <a:latin typeface="Arial Black" pitchFamily="34" charset="0"/>
              </a:rPr>
              <a:t>Environment Impact Assessment (EIA) Notification, 2006, is the governing legal instrument to grant green clearance for the establishment or expansion of an industry on the basis of the potential environmental impact of the project. The notification in recent times has been revised several times since its introduction in 1994. </a:t>
            </a:r>
          </a:p>
          <a:p>
            <a:pPr algn="ctr">
              <a:lnSpc>
                <a:spcPts val="4759"/>
              </a:lnSpc>
              <a:spcBef>
                <a:spcPct val="0"/>
              </a:spcBef>
            </a:pPr>
            <a:r>
              <a:rPr lang="en-US" sz="2400" b="1" dirty="0">
                <a:solidFill>
                  <a:srgbClr val="FF3131"/>
                </a:solidFill>
                <a:latin typeface="Arial Black" pitchFamily="34" charset="0"/>
              </a:rPr>
              <a:t>Background:</a:t>
            </a:r>
          </a:p>
          <a:p>
            <a:pPr algn="ctr">
              <a:lnSpc>
                <a:spcPts val="4479"/>
              </a:lnSpc>
              <a:spcBef>
                <a:spcPct val="0"/>
              </a:spcBef>
            </a:pPr>
            <a:endParaRPr sz="2400" b="1" dirty="0">
              <a:latin typeface="Arial Black" pitchFamily="34" charset="0"/>
            </a:endParaRPr>
          </a:p>
          <a:p>
            <a:pPr algn="ctr">
              <a:lnSpc>
                <a:spcPts val="4479"/>
              </a:lnSpc>
              <a:spcBef>
                <a:spcPct val="0"/>
              </a:spcBef>
            </a:pPr>
            <a:r>
              <a:rPr lang="en-US" sz="2400" b="1" dirty="0">
                <a:solidFill>
                  <a:srgbClr val="000000"/>
                </a:solidFill>
                <a:latin typeface="Arial Black" pitchFamily="34" charset="0"/>
              </a:rPr>
              <a:t>While the 2006 notification is flexible and can adjust to the changing times, it has been exploited by governments, who have made efforts to dilute its provisions and norms to make it easier to establish and expand industries that generate pollution. </a:t>
            </a:r>
          </a:p>
          <a:p>
            <a:pPr algn="ctr">
              <a:lnSpc>
                <a:spcPts val="4479"/>
              </a:lnSpc>
              <a:spcBef>
                <a:spcPct val="0"/>
              </a:spcBef>
            </a:pPr>
            <a:r>
              <a:rPr lang="en-US" sz="2400" b="1" dirty="0">
                <a:solidFill>
                  <a:srgbClr val="000000"/>
                </a:solidFill>
                <a:latin typeface="Arial Black" pitchFamily="34" charset="0"/>
              </a:rPr>
              <a:t>This has been achieved through the introduction of office memorandums, which are changes to the notification that do not require public consultation.</a:t>
            </a:r>
          </a:p>
          <a:p>
            <a:pPr algn="ctr">
              <a:lnSpc>
                <a:spcPts val="4479"/>
              </a:lnSpc>
              <a:spcBef>
                <a:spcPct val="0"/>
              </a:spcBef>
            </a:pPr>
            <a:r>
              <a:rPr lang="en-US" sz="2400" b="1" dirty="0">
                <a:solidFill>
                  <a:srgbClr val="000000"/>
                </a:solidFill>
                <a:latin typeface="Arial Black" pitchFamily="34" charset="0"/>
              </a:rPr>
              <a:t>In the past five years, 110 such changes have been introduced, some of which have been challenged in the National Green Tribunal.</a:t>
            </a:r>
          </a:p>
          <a:p>
            <a:pPr algn="ctr">
              <a:lnSpc>
                <a:spcPts val="4479"/>
              </a:lnSpc>
              <a:spcBef>
                <a:spcPct val="0"/>
              </a:spcBef>
            </a:pPr>
            <a:r>
              <a:rPr lang="en-US" sz="2400" b="1" dirty="0">
                <a:solidFill>
                  <a:srgbClr val="000000"/>
                </a:solidFill>
                <a:latin typeface="Arial Black" pitchFamily="34" charset="0"/>
              </a:rPr>
              <a:t>The year 2022-23 saw the highest number of changes introduced in the 2006 notification in the last five years.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9072" y="1531572"/>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755455" y="662311"/>
            <a:ext cx="2652117" cy="3086100"/>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8538" y="3620190"/>
            <a:ext cx="1436249" cy="1671272"/>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14787" y="3018504"/>
            <a:ext cx="730717" cy="850289"/>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1" name="TextBox 11"/>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021081" y="-494610"/>
            <a:ext cx="3591098" cy="4114800"/>
          </a:xfrm>
          <a:custGeom>
            <a:avLst/>
            <a:gdLst/>
            <a:ahLst/>
            <a:cxnLst/>
            <a:rect l="l" t="t" r="r" b="b"/>
            <a:pathLst>
              <a:path w="3591098" h="4114800">
                <a:moveTo>
                  <a:pt x="0" y="0"/>
                </a:moveTo>
                <a:lnTo>
                  <a:pt x="3591099" y="0"/>
                </a:lnTo>
                <a:lnTo>
                  <a:pt x="3591099"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AutoShape 13"/>
          <p:cNvSpPr/>
          <p:nvPr/>
        </p:nvSpPr>
        <p:spPr>
          <a:xfrm flipV="1">
            <a:off x="17278350" y="6180340"/>
            <a:ext cx="0" cy="3712457"/>
          </a:xfrm>
          <a:prstGeom prst="line">
            <a:avLst/>
          </a:prstGeom>
          <a:ln w="38100" cap="flat">
            <a:solidFill>
              <a:srgbClr val="000000"/>
            </a:solidFill>
            <a:prstDash val="solid"/>
            <a:headEnd type="none" w="sm" len="sm"/>
            <a:tailEnd type="none" w="sm" len="sm"/>
          </a:ln>
        </p:spPr>
      </p:sp>
      <p:sp>
        <p:nvSpPr>
          <p:cNvPr id="14" name="TextBox 14"/>
          <p:cNvSpPr txBox="1"/>
          <p:nvPr/>
        </p:nvSpPr>
        <p:spPr>
          <a:xfrm>
            <a:off x="813583" y="262896"/>
            <a:ext cx="16290578" cy="2051844"/>
          </a:xfrm>
          <a:prstGeom prst="rect">
            <a:avLst/>
          </a:prstGeom>
        </p:spPr>
        <p:txBody>
          <a:bodyPr lIns="0" tIns="0" rIns="0" bIns="0" rtlCol="0" anchor="t">
            <a:spAutoFit/>
          </a:bodyPr>
          <a:lstStyle/>
          <a:p>
            <a:pPr algn="ctr">
              <a:lnSpc>
                <a:spcPts val="7979"/>
              </a:lnSpc>
              <a:spcBef>
                <a:spcPct val="0"/>
              </a:spcBef>
            </a:pPr>
            <a:r>
              <a:rPr lang="en-US" sz="5699" dirty="0">
                <a:solidFill>
                  <a:srgbClr val="000000"/>
                </a:solidFill>
                <a:latin typeface="Arial Black" pitchFamily="34" charset="0"/>
              </a:rPr>
              <a:t>Some of the major changes over the years are:</a:t>
            </a:r>
          </a:p>
        </p:txBody>
      </p:sp>
      <p:sp>
        <p:nvSpPr>
          <p:cNvPr id="15" name="TextBox 15"/>
          <p:cNvSpPr txBox="1"/>
          <p:nvPr/>
        </p:nvSpPr>
        <p:spPr>
          <a:xfrm>
            <a:off x="1161021" y="2374710"/>
            <a:ext cx="15253692" cy="1179810"/>
          </a:xfrm>
          <a:prstGeom prst="rect">
            <a:avLst/>
          </a:prstGeom>
        </p:spPr>
        <p:txBody>
          <a:bodyPr lIns="0" tIns="0" rIns="0" bIns="0" rtlCol="0" anchor="t">
            <a:spAutoFit/>
          </a:bodyPr>
          <a:lstStyle/>
          <a:p>
            <a:pPr algn="ctr">
              <a:lnSpc>
                <a:spcPts val="4619"/>
              </a:lnSpc>
              <a:spcBef>
                <a:spcPct val="0"/>
              </a:spcBef>
            </a:pPr>
            <a:r>
              <a:rPr lang="en-US" sz="3299" b="1" dirty="0">
                <a:solidFill>
                  <a:srgbClr val="FF3131"/>
                </a:solidFill>
                <a:latin typeface="Arial Black" pitchFamily="34" charset="0"/>
              </a:rPr>
              <a:t>Rating system for state environment impact assessment authority (SEIAA</a:t>
            </a:r>
            <a:r>
              <a:rPr lang="en-US" sz="3299" b="1" dirty="0" smtClean="0">
                <a:solidFill>
                  <a:srgbClr val="FF3131"/>
                </a:solidFill>
                <a:latin typeface="Arial Black" pitchFamily="34" charset="0"/>
              </a:rPr>
              <a:t>)</a:t>
            </a:r>
            <a:endParaRPr lang="en-US" sz="3299" b="1" dirty="0">
              <a:solidFill>
                <a:srgbClr val="FF3131"/>
              </a:solidFill>
              <a:latin typeface="Arial Black" pitchFamily="34" charset="0"/>
            </a:endParaRPr>
          </a:p>
        </p:txBody>
      </p:sp>
      <p:sp>
        <p:nvSpPr>
          <p:cNvPr id="16" name="TextBox 16"/>
          <p:cNvSpPr txBox="1"/>
          <p:nvPr/>
        </p:nvSpPr>
        <p:spPr>
          <a:xfrm>
            <a:off x="3949983" y="3708339"/>
            <a:ext cx="8662245" cy="589905"/>
          </a:xfrm>
          <a:prstGeom prst="rect">
            <a:avLst/>
          </a:prstGeom>
        </p:spPr>
        <p:txBody>
          <a:bodyPr wrap="square" lIns="0" tIns="0" rIns="0" bIns="0" rtlCol="0" anchor="t">
            <a:spAutoFit/>
          </a:bodyPr>
          <a:lstStyle/>
          <a:p>
            <a:pPr algn="ctr">
              <a:lnSpc>
                <a:spcPts val="4619"/>
              </a:lnSpc>
              <a:spcBef>
                <a:spcPct val="0"/>
              </a:spcBef>
            </a:pPr>
            <a:r>
              <a:rPr lang="en-US" sz="3299" b="1" dirty="0">
                <a:solidFill>
                  <a:srgbClr val="AE516B"/>
                </a:solidFill>
                <a:latin typeface="Arial Black" pitchFamily="34" charset="0"/>
              </a:rPr>
              <a:t>The faulty compliance </a:t>
            </a:r>
            <a:r>
              <a:rPr lang="en-US" sz="3299" b="1" dirty="0" smtClean="0">
                <a:solidFill>
                  <a:srgbClr val="AE516B"/>
                </a:solidFill>
                <a:latin typeface="Arial Black" pitchFamily="34" charset="0"/>
              </a:rPr>
              <a:t>module </a:t>
            </a:r>
            <a:endParaRPr lang="en-US" sz="3299" b="1" dirty="0">
              <a:solidFill>
                <a:srgbClr val="AE516B"/>
              </a:solidFill>
              <a:latin typeface="Arial Black" pitchFamily="34" charset="0"/>
            </a:endParaRPr>
          </a:p>
        </p:txBody>
      </p:sp>
      <p:sp>
        <p:nvSpPr>
          <p:cNvPr id="17" name="TextBox 17"/>
          <p:cNvSpPr txBox="1"/>
          <p:nvPr/>
        </p:nvSpPr>
        <p:spPr>
          <a:xfrm>
            <a:off x="3581400" y="4709259"/>
            <a:ext cx="10134600" cy="589905"/>
          </a:xfrm>
          <a:prstGeom prst="rect">
            <a:avLst/>
          </a:prstGeom>
        </p:spPr>
        <p:txBody>
          <a:bodyPr wrap="square" lIns="0" tIns="0" rIns="0" bIns="0" rtlCol="0" anchor="t">
            <a:spAutoFit/>
          </a:bodyPr>
          <a:lstStyle/>
          <a:p>
            <a:pPr algn="ctr">
              <a:lnSpc>
                <a:spcPts val="4619"/>
              </a:lnSpc>
              <a:spcBef>
                <a:spcPct val="0"/>
              </a:spcBef>
            </a:pPr>
            <a:r>
              <a:rPr lang="en-US" sz="3299" dirty="0">
                <a:solidFill>
                  <a:srgbClr val="40773F"/>
                </a:solidFill>
                <a:latin typeface="Arial Black" pitchFamily="34" charset="0"/>
              </a:rPr>
              <a:t>Undermining</a:t>
            </a:r>
            <a:r>
              <a:rPr lang="en-US" sz="3299" dirty="0">
                <a:solidFill>
                  <a:srgbClr val="40773F"/>
                </a:solidFill>
                <a:latin typeface="Canva Sans Bold"/>
              </a:rPr>
              <a:t> </a:t>
            </a:r>
            <a:r>
              <a:rPr lang="en-US" sz="3299" dirty="0">
                <a:solidFill>
                  <a:srgbClr val="40773F"/>
                </a:solidFill>
                <a:latin typeface="Arial Black" pitchFamily="34" charset="0"/>
              </a:rPr>
              <a:t>the public hearing </a:t>
            </a:r>
            <a:r>
              <a:rPr lang="en-US" sz="3299" dirty="0" smtClean="0">
                <a:solidFill>
                  <a:srgbClr val="40773F"/>
                </a:solidFill>
                <a:latin typeface="Arial Black" pitchFamily="34" charset="0"/>
              </a:rPr>
              <a:t>process</a:t>
            </a:r>
            <a:endParaRPr lang="en-US" sz="3299" dirty="0">
              <a:solidFill>
                <a:srgbClr val="40773F"/>
              </a:solidFill>
              <a:latin typeface="Arial Black" pitchFamily="34" charset="0"/>
            </a:endParaRPr>
          </a:p>
        </p:txBody>
      </p:sp>
      <p:sp>
        <p:nvSpPr>
          <p:cNvPr id="18" name="TextBox 18"/>
          <p:cNvSpPr txBox="1"/>
          <p:nvPr/>
        </p:nvSpPr>
        <p:spPr>
          <a:xfrm>
            <a:off x="3611526" y="5874649"/>
            <a:ext cx="10134600" cy="589905"/>
          </a:xfrm>
          <a:prstGeom prst="rect">
            <a:avLst/>
          </a:prstGeom>
        </p:spPr>
        <p:txBody>
          <a:bodyPr wrap="square" lIns="0" tIns="0" rIns="0" bIns="0" rtlCol="0" anchor="t">
            <a:spAutoFit/>
          </a:bodyPr>
          <a:lstStyle/>
          <a:p>
            <a:pPr algn="ctr">
              <a:lnSpc>
                <a:spcPts val="4619"/>
              </a:lnSpc>
              <a:spcBef>
                <a:spcPct val="0"/>
              </a:spcBef>
            </a:pPr>
            <a:r>
              <a:rPr lang="en-US" sz="3299" dirty="0">
                <a:solidFill>
                  <a:srgbClr val="5E17EB"/>
                </a:solidFill>
                <a:latin typeface="Arial Black" pitchFamily="34" charset="0"/>
              </a:rPr>
              <a:t>Extra details sought viewed as a </a:t>
            </a:r>
            <a:r>
              <a:rPr lang="en-US" sz="3299" dirty="0" smtClean="0">
                <a:solidFill>
                  <a:srgbClr val="5E17EB"/>
                </a:solidFill>
                <a:latin typeface="Arial Black" pitchFamily="34" charset="0"/>
              </a:rPr>
              <a:t>burden</a:t>
            </a:r>
            <a:endParaRPr lang="en-US" sz="3299" dirty="0">
              <a:solidFill>
                <a:srgbClr val="5E17EB"/>
              </a:solidFill>
              <a:latin typeface="Arial Black" pitchFamily="34" charset="0"/>
            </a:endParaRPr>
          </a:p>
        </p:txBody>
      </p:sp>
      <p:sp>
        <p:nvSpPr>
          <p:cNvPr id="19" name="TextBox 19"/>
          <p:cNvSpPr txBox="1"/>
          <p:nvPr/>
        </p:nvSpPr>
        <p:spPr>
          <a:xfrm>
            <a:off x="3417409" y="6925149"/>
            <a:ext cx="10462581" cy="589905"/>
          </a:xfrm>
          <a:prstGeom prst="rect">
            <a:avLst/>
          </a:prstGeom>
        </p:spPr>
        <p:txBody>
          <a:bodyPr wrap="square" lIns="0" tIns="0" rIns="0" bIns="0" rtlCol="0" anchor="t">
            <a:spAutoFit/>
          </a:bodyPr>
          <a:lstStyle/>
          <a:p>
            <a:pPr algn="ctr">
              <a:lnSpc>
                <a:spcPts val="4619"/>
              </a:lnSpc>
              <a:spcBef>
                <a:spcPct val="0"/>
              </a:spcBef>
            </a:pPr>
            <a:r>
              <a:rPr lang="en-US" sz="3299" dirty="0">
                <a:solidFill>
                  <a:srgbClr val="A5593C"/>
                </a:solidFill>
                <a:latin typeface="Arial Black" pitchFamily="34" charset="0"/>
              </a:rPr>
              <a:t>Change in coal source without </a:t>
            </a:r>
            <a:r>
              <a:rPr lang="en-US" sz="3299" dirty="0" smtClean="0">
                <a:solidFill>
                  <a:srgbClr val="A5593C"/>
                </a:solidFill>
                <a:latin typeface="Arial Black" pitchFamily="34" charset="0"/>
              </a:rPr>
              <a:t>amendment</a:t>
            </a:r>
            <a:endParaRPr lang="en-US" sz="3299" dirty="0">
              <a:solidFill>
                <a:srgbClr val="A5593C"/>
              </a:solidFill>
              <a:latin typeface="Arial Black" pitchFamily="34" charset="0"/>
            </a:endParaRPr>
          </a:p>
        </p:txBody>
      </p:sp>
      <p:sp>
        <p:nvSpPr>
          <p:cNvPr id="20" name="TextBox 20"/>
          <p:cNvSpPr txBox="1"/>
          <p:nvPr/>
        </p:nvSpPr>
        <p:spPr>
          <a:xfrm>
            <a:off x="1598896" y="7969893"/>
            <a:ext cx="14642455" cy="589905"/>
          </a:xfrm>
          <a:prstGeom prst="rect">
            <a:avLst/>
          </a:prstGeom>
        </p:spPr>
        <p:txBody>
          <a:bodyPr wrap="square" lIns="0" tIns="0" rIns="0" bIns="0" rtlCol="0" anchor="t">
            <a:spAutoFit/>
          </a:bodyPr>
          <a:lstStyle/>
          <a:p>
            <a:pPr algn="ctr">
              <a:lnSpc>
                <a:spcPts val="4619"/>
              </a:lnSpc>
              <a:spcBef>
                <a:spcPct val="0"/>
              </a:spcBef>
            </a:pPr>
            <a:r>
              <a:rPr lang="en-US" sz="3299" dirty="0">
                <a:solidFill>
                  <a:srgbClr val="173412"/>
                </a:solidFill>
                <a:latin typeface="Arial Black" pitchFamily="34" charset="0"/>
              </a:rPr>
              <a:t>Violation cases get recognition under the 2006 EIA </a:t>
            </a:r>
            <a:r>
              <a:rPr lang="en-US" sz="3299" dirty="0" smtClean="0">
                <a:solidFill>
                  <a:srgbClr val="173412"/>
                </a:solidFill>
                <a:latin typeface="Arial Black" pitchFamily="34" charset="0"/>
              </a:rPr>
              <a:t>notification</a:t>
            </a:r>
            <a:endParaRPr lang="en-US" sz="3299" dirty="0">
              <a:solidFill>
                <a:srgbClr val="173412"/>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90149" y="738434"/>
            <a:ext cx="1474304" cy="1302748"/>
          </a:xfrm>
          <a:custGeom>
            <a:avLst/>
            <a:gdLst/>
            <a:ahLst/>
            <a:cxnLst/>
            <a:rect l="l" t="t" r="r" b="b"/>
            <a:pathLst>
              <a:path w="1474304" h="1302748">
                <a:moveTo>
                  <a:pt x="0" y="0"/>
                </a:moveTo>
                <a:lnTo>
                  <a:pt x="1474303" y="0"/>
                </a:lnTo>
                <a:lnTo>
                  <a:pt x="1474303" y="1302748"/>
                </a:lnTo>
                <a:lnTo>
                  <a:pt x="0" y="13027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323494" y="6948470"/>
            <a:ext cx="10048856" cy="9672024"/>
          </a:xfrm>
          <a:custGeom>
            <a:avLst/>
            <a:gdLst/>
            <a:ahLst/>
            <a:cxnLst/>
            <a:rect l="l" t="t" r="r" b="b"/>
            <a:pathLst>
              <a:path w="10048856" h="9672024">
                <a:moveTo>
                  <a:pt x="0" y="0"/>
                </a:moveTo>
                <a:lnTo>
                  <a:pt x="10048856" y="0"/>
                </a:lnTo>
                <a:lnTo>
                  <a:pt x="10048856" y="9672024"/>
                </a:lnTo>
                <a:lnTo>
                  <a:pt x="0" y="9672024"/>
                </a:lnTo>
                <a:lnTo>
                  <a:pt x="0" y="0"/>
                </a:lnTo>
                <a:close/>
              </a:path>
            </a:pathLst>
          </a:custGeom>
          <a:blipFill>
            <a:blip r:embed="rId4">
              <a:alphaModFix amt="67000"/>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504090" y="738433"/>
            <a:ext cx="12586059" cy="9028113"/>
          </a:xfrm>
          <a:prstGeom prst="rect">
            <a:avLst/>
          </a:prstGeom>
        </p:spPr>
        <p:txBody>
          <a:bodyPr lIns="0" tIns="0" rIns="0" bIns="0" rtlCol="0" anchor="t">
            <a:spAutoFit/>
          </a:bodyPr>
          <a:lstStyle/>
          <a:p>
            <a:pPr algn="ctr">
              <a:lnSpc>
                <a:spcPts val="6389"/>
              </a:lnSpc>
            </a:pPr>
            <a:r>
              <a:rPr lang="en-US" sz="4044" dirty="0">
                <a:solidFill>
                  <a:srgbClr val="000000"/>
                </a:solidFill>
                <a:latin typeface="Arial Black" pitchFamily="34" charset="0"/>
              </a:rPr>
              <a:t>THE RECENT DEVELOPMENTS IN THE ENVIRONMENTAL CLEARANCE PROCESS IN INDIA SEEM TO BE PUSHING FOR FASTER APPROVALS AT THE COST OF DUE DILIGENCE AND PUBLIC PARTICIPATION. IT IS IMPORTANT FOR THE GOVERNMENT TO STRIKE A BALANCE BETWEEN ECONOMIC DEVELOPMENT AND ENVIRONMENTAL PROTECTION WHILE ENSURING TRANSPARENCY, ACCOUNTABILITY AND PARTICIPATION IN THE PROCESS.</a:t>
            </a:r>
          </a:p>
        </p:txBody>
      </p:sp>
      <p:grpSp>
        <p:nvGrpSpPr>
          <p:cNvPr id="5" name="Group 5"/>
          <p:cNvGrpSpPr/>
          <p:nvPr/>
        </p:nvGrpSpPr>
        <p:grpSpPr>
          <a:xfrm>
            <a:off x="16789665" y="4171621"/>
            <a:ext cx="2968663" cy="3454445"/>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7" name="TextBox 7"/>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775766" y="2314884"/>
            <a:ext cx="2027798" cy="2359620"/>
            <a:chOff x="0" y="0"/>
            <a:chExt cx="698500" cy="812800"/>
          </a:xfrm>
        </p:grpSpPr>
        <p:sp>
          <p:nvSpPr>
            <p:cNvPr id="9" name="Freeform 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0" name="TextBox 10"/>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6043668" y="7112436"/>
            <a:ext cx="1491995" cy="1736140"/>
            <a:chOff x="0" y="0"/>
            <a:chExt cx="698500" cy="812800"/>
          </a:xfrm>
        </p:grpSpPr>
        <p:sp>
          <p:nvSpPr>
            <p:cNvPr id="12" name="Freeform 1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3" name="TextBox 13"/>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522882" y="8762851"/>
            <a:ext cx="1041571" cy="1212010"/>
            <a:chOff x="0" y="0"/>
            <a:chExt cx="698500" cy="812800"/>
          </a:xfrm>
        </p:grpSpPr>
        <p:sp>
          <p:nvSpPr>
            <p:cNvPr id="15" name="Freeform 1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6" name="TextBox 16"/>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3086097"/>
            <a:ext cx="11103874" cy="2400657"/>
          </a:xfrm>
          <a:prstGeom prst="rect">
            <a:avLst/>
          </a:prstGeom>
          <a:noFill/>
        </p:spPr>
        <p:txBody>
          <a:bodyPr wrap="none" rtlCol="0">
            <a:spAutoFit/>
          </a:bodyPr>
          <a:lstStyle/>
          <a:p>
            <a:r>
              <a:rPr lang="en-US" sz="15000" dirty="0" smtClean="0">
                <a:solidFill>
                  <a:srgbClr val="C00000"/>
                </a:solidFill>
                <a:effectLst>
                  <a:outerShdw blurRad="38100" dist="38100" dir="2700000" algn="tl">
                    <a:srgbClr val="000000">
                      <a:alpha val="43137"/>
                    </a:srgbClr>
                  </a:outerShdw>
                </a:effectLst>
                <a:latin typeface="Arial Black" pitchFamily="34" charset="0"/>
              </a:rPr>
              <a:t>Thank you</a:t>
            </a:r>
            <a:endParaRPr lang="en-US" sz="15000"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58857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5779">
            <a:off x="1607545" y="2802785"/>
            <a:ext cx="1921350" cy="820940"/>
          </a:xfrm>
          <a:custGeom>
            <a:avLst/>
            <a:gdLst/>
            <a:ahLst/>
            <a:cxnLst/>
            <a:rect l="l" t="t" r="r" b="b"/>
            <a:pathLst>
              <a:path w="1921350" h="820940">
                <a:moveTo>
                  <a:pt x="0" y="0"/>
                </a:moveTo>
                <a:lnTo>
                  <a:pt x="1921350" y="0"/>
                </a:lnTo>
                <a:lnTo>
                  <a:pt x="1921350" y="820941"/>
                </a:lnTo>
                <a:lnTo>
                  <a:pt x="0" y="8209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103950" y="7218316"/>
            <a:ext cx="2929715" cy="3409123"/>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257101" y="8683209"/>
            <a:ext cx="1271218" cy="1479236"/>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6583326" y="-940362"/>
            <a:ext cx="5252878" cy="5055895"/>
          </a:xfrm>
          <a:custGeom>
            <a:avLst/>
            <a:gdLst/>
            <a:ahLst/>
            <a:cxnLst/>
            <a:rect l="l" t="t" r="r" b="b"/>
            <a:pathLst>
              <a:path w="5252878" h="5055895">
                <a:moveTo>
                  <a:pt x="0" y="0"/>
                </a:moveTo>
                <a:lnTo>
                  <a:pt x="5252878" y="0"/>
                </a:lnTo>
                <a:lnTo>
                  <a:pt x="5252878" y="5055895"/>
                </a:lnTo>
                <a:lnTo>
                  <a:pt x="0" y="50558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0" name="Table 10"/>
          <p:cNvGraphicFramePr>
            <a:graphicFrameLocks noGrp="1"/>
          </p:cNvGraphicFramePr>
          <p:nvPr>
            <p:extLst>
              <p:ext uri="{D42A27DB-BD31-4B8C-83A1-F6EECF244321}">
                <p14:modId xmlns:p14="http://schemas.microsoft.com/office/powerpoint/2010/main" val="3177496225"/>
              </p:ext>
            </p:extLst>
          </p:nvPr>
        </p:nvGraphicFramePr>
        <p:xfrm>
          <a:off x="4225211" y="3034980"/>
          <a:ext cx="9958671" cy="6387847"/>
        </p:xfrm>
        <a:graphic>
          <a:graphicData uri="http://schemas.openxmlformats.org/drawingml/2006/table">
            <a:tbl>
              <a:tblPr/>
              <a:tblGrid>
                <a:gridCol w="9958671"/>
              </a:tblGrid>
              <a:tr h="1758811">
                <a:tc>
                  <a:txBody>
                    <a:bodyPr/>
                    <a:lstStyle/>
                    <a:p>
                      <a:pPr marL="755641" lvl="1" indent="-377820" algn="l">
                        <a:lnSpc>
                          <a:spcPts val="4899"/>
                        </a:lnSpc>
                        <a:buFont typeface="Arial"/>
                        <a:buChar char="•"/>
                        <a:defRPr/>
                      </a:pPr>
                      <a:r>
                        <a:rPr lang="en-US" sz="3499" dirty="0">
                          <a:solidFill>
                            <a:srgbClr val="000000"/>
                          </a:solidFill>
                          <a:latin typeface="Arial Black" pitchFamily="34" charset="0"/>
                        </a:rPr>
                        <a:t>What is Environmental Impact Assessment?</a:t>
                      </a:r>
                      <a:endParaRPr lang="en-US" sz="1100" dirty="0">
                        <a:latin typeface="Arial Black" pitchFamily="34" charset="0"/>
                      </a:endParaRPr>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r>
              <a:tr h="1134096">
                <a:tc>
                  <a:txBody>
                    <a:bodyPr/>
                    <a:lstStyle/>
                    <a:p>
                      <a:pPr marL="755641" lvl="1" indent="-377820" algn="l">
                        <a:lnSpc>
                          <a:spcPts val="4899"/>
                        </a:lnSpc>
                        <a:buFont typeface="Arial"/>
                        <a:buChar char="•"/>
                        <a:defRPr/>
                      </a:pPr>
                      <a:r>
                        <a:rPr lang="en-US" sz="3499" dirty="0">
                          <a:solidFill>
                            <a:srgbClr val="000000"/>
                          </a:solidFill>
                          <a:latin typeface="Arial Black" pitchFamily="34" charset="0"/>
                        </a:rPr>
                        <a:t>History of EIA</a:t>
                      </a:r>
                      <a:endParaRPr lang="en-US" sz="1100" dirty="0">
                        <a:latin typeface="Arial Black" pitchFamily="34" charset="0"/>
                      </a:endParaRPr>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r>
              <a:tr h="1952377">
                <a:tc>
                  <a:txBody>
                    <a:bodyPr/>
                    <a:lstStyle/>
                    <a:p>
                      <a:pPr marL="755641" lvl="1" indent="-377820" algn="l">
                        <a:lnSpc>
                          <a:spcPts val="4899"/>
                        </a:lnSpc>
                        <a:buFont typeface="Arial"/>
                        <a:buChar char="•"/>
                        <a:defRPr/>
                      </a:pPr>
                      <a:r>
                        <a:rPr lang="en-US" sz="3499" dirty="0">
                          <a:solidFill>
                            <a:srgbClr val="000000"/>
                          </a:solidFill>
                          <a:latin typeface="Arial Black" pitchFamily="34" charset="0"/>
                        </a:rPr>
                        <a:t>Process of EIA</a:t>
                      </a:r>
                      <a:endParaRPr lang="en-US" sz="1100" dirty="0">
                        <a:latin typeface="Arial Black" pitchFamily="34" charset="0"/>
                      </a:endParaRPr>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r>
              <a:tr h="1542563">
                <a:tc>
                  <a:txBody>
                    <a:bodyPr/>
                    <a:lstStyle/>
                    <a:p>
                      <a:pPr marL="755641" lvl="1" indent="-377820" algn="l">
                        <a:lnSpc>
                          <a:spcPts val="4899"/>
                        </a:lnSpc>
                        <a:buFont typeface="Arial"/>
                        <a:buChar char="•"/>
                        <a:defRPr/>
                      </a:pPr>
                      <a:r>
                        <a:rPr lang="en-US" sz="3499" dirty="0">
                          <a:solidFill>
                            <a:srgbClr val="000000"/>
                          </a:solidFill>
                          <a:latin typeface="Arial Black" pitchFamily="34" charset="0"/>
                        </a:rPr>
                        <a:t>Current EIA Reports</a:t>
                      </a:r>
                      <a:endParaRPr lang="en-US" sz="1100" dirty="0">
                        <a:latin typeface="Arial Black" pitchFamily="34" charset="0"/>
                      </a:endParaRPr>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r>
            </a:tbl>
          </a:graphicData>
        </a:graphic>
      </p:graphicFrame>
      <p:sp>
        <p:nvSpPr>
          <p:cNvPr id="11" name="TextBox 11"/>
          <p:cNvSpPr txBox="1"/>
          <p:nvPr/>
        </p:nvSpPr>
        <p:spPr>
          <a:xfrm>
            <a:off x="2568220" y="1903047"/>
            <a:ext cx="13151559" cy="939688"/>
          </a:xfrm>
          <a:prstGeom prst="rect">
            <a:avLst/>
          </a:prstGeom>
        </p:spPr>
        <p:txBody>
          <a:bodyPr lIns="0" tIns="0" rIns="0" bIns="0" rtlCol="0" anchor="t">
            <a:spAutoFit/>
          </a:bodyPr>
          <a:lstStyle/>
          <a:p>
            <a:pPr algn="ctr">
              <a:lnSpc>
                <a:spcPts val="6999"/>
              </a:lnSpc>
            </a:pPr>
            <a:r>
              <a:rPr lang="en-US" sz="6999" dirty="0">
                <a:solidFill>
                  <a:srgbClr val="000000"/>
                </a:solidFill>
                <a:latin typeface="Arial Black" pitchFamily="34" charset="0"/>
              </a:rPr>
              <a:t>TABLE OF CONTENT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203" y="3790380"/>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4285658" y="8539763"/>
            <a:ext cx="1591289" cy="1851682"/>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25673" y="433755"/>
            <a:ext cx="15126465" cy="8233023"/>
          </a:xfrm>
          <a:prstGeom prst="rect">
            <a:avLst/>
          </a:prstGeom>
        </p:spPr>
        <p:txBody>
          <a:bodyPr lIns="0" tIns="0" rIns="0" bIns="0" rtlCol="0" anchor="t">
            <a:spAutoFit/>
          </a:bodyPr>
          <a:lstStyle/>
          <a:p>
            <a:pPr marL="1122689" lvl="1" indent="-561345">
              <a:lnSpc>
                <a:spcPts val="5200"/>
              </a:lnSpc>
              <a:buFont typeface="Arial"/>
              <a:buChar char="•"/>
            </a:pPr>
            <a:r>
              <a:rPr lang="en-US" sz="5200" b="1" dirty="0" smtClean="0">
                <a:solidFill>
                  <a:srgbClr val="3146FF"/>
                </a:solidFill>
                <a:latin typeface="Arial Black" pitchFamily="34" charset="0"/>
              </a:rPr>
              <a:t>EIA</a:t>
            </a:r>
            <a:r>
              <a:rPr lang="en-US" sz="5200" b="1" dirty="0" smtClean="0">
                <a:solidFill>
                  <a:srgbClr val="FF3131"/>
                </a:solidFill>
                <a:latin typeface="Arial Black" pitchFamily="34" charset="0"/>
              </a:rPr>
              <a:t> full form is </a:t>
            </a:r>
            <a:r>
              <a:rPr lang="en-US" sz="5200" b="1" dirty="0" smtClean="0">
                <a:solidFill>
                  <a:srgbClr val="000000"/>
                </a:solidFill>
                <a:latin typeface="Arial Black" pitchFamily="34" charset="0"/>
              </a:rPr>
              <a:t>''Environmental Impact Assessment"</a:t>
            </a:r>
            <a:r>
              <a:rPr lang="en-US" sz="5200" b="1" dirty="0" smtClean="0">
                <a:solidFill>
                  <a:srgbClr val="FF3131"/>
                </a:solidFill>
                <a:latin typeface="Arial Black" pitchFamily="34" charset="0"/>
              </a:rPr>
              <a:t>.</a:t>
            </a:r>
            <a:r>
              <a:rPr lang="en-US" sz="5200" b="1" dirty="0" smtClean="0">
                <a:solidFill>
                  <a:srgbClr val="000000"/>
                </a:solidFill>
                <a:latin typeface="Arial Black" pitchFamily="34" charset="0"/>
              </a:rPr>
              <a:t> </a:t>
            </a:r>
          </a:p>
          <a:p>
            <a:pPr>
              <a:lnSpc>
                <a:spcPts val="5200"/>
              </a:lnSpc>
            </a:pPr>
            <a:endParaRPr lang="en-US" b="1" dirty="0" smtClean="0">
              <a:latin typeface="Arial Black" pitchFamily="34" charset="0"/>
            </a:endParaRPr>
          </a:p>
          <a:p>
            <a:pPr marL="1122689" lvl="1" indent="-561345">
              <a:lnSpc>
                <a:spcPts val="5200"/>
              </a:lnSpc>
              <a:buFont typeface="Arial"/>
              <a:buChar char="•"/>
            </a:pPr>
            <a:r>
              <a:rPr lang="en-US" sz="5200" b="1" dirty="0" smtClean="0">
                <a:solidFill>
                  <a:srgbClr val="5E17EB"/>
                </a:solidFill>
                <a:latin typeface="Arial Black" pitchFamily="34" charset="0"/>
              </a:rPr>
              <a:t>In simple terms, the meaning of EIA is that it is a process through which an environmental impact of a proposed development is evaluated.</a:t>
            </a:r>
          </a:p>
          <a:p>
            <a:pPr marL="561344" lvl="1">
              <a:lnSpc>
                <a:spcPts val="5200"/>
              </a:lnSpc>
            </a:pPr>
            <a:r>
              <a:rPr lang="en-US" sz="5200" b="1" dirty="0" smtClean="0">
                <a:solidFill>
                  <a:srgbClr val="000000"/>
                </a:solidFill>
                <a:latin typeface="Arial Black" pitchFamily="34" charset="0"/>
              </a:rPr>
              <a:t> </a:t>
            </a:r>
          </a:p>
          <a:p>
            <a:pPr>
              <a:lnSpc>
                <a:spcPts val="1800"/>
              </a:lnSpc>
            </a:pPr>
            <a:endParaRPr lang="en-US" b="1" dirty="0" smtClean="0">
              <a:latin typeface="Arial Black" pitchFamily="34" charset="0"/>
            </a:endParaRPr>
          </a:p>
          <a:p>
            <a:pPr marL="1122689" lvl="1" indent="-561345">
              <a:lnSpc>
                <a:spcPts val="5200"/>
              </a:lnSpc>
              <a:buFont typeface="Arial"/>
              <a:buChar char="•"/>
            </a:pPr>
            <a:r>
              <a:rPr lang="en-US" sz="5200" b="1" dirty="0" smtClean="0">
                <a:solidFill>
                  <a:srgbClr val="FF5757"/>
                </a:solidFill>
                <a:latin typeface="Arial Black" pitchFamily="34" charset="0"/>
              </a:rPr>
              <a:t>While undertaking environmental impact assessment (EIA), the inter-related socio-economic, cultural, and human-health impacts are considered.</a:t>
            </a:r>
            <a:endParaRPr lang="en-US" sz="5200" b="1" dirty="0">
              <a:solidFill>
                <a:srgbClr val="FF5757"/>
              </a:solidFill>
              <a:latin typeface="Arial Black" pitchFamily="34" charset="0"/>
            </a:endParaRPr>
          </a:p>
        </p:txBody>
      </p:sp>
      <p:grpSp>
        <p:nvGrpSpPr>
          <p:cNvPr id="7" name="Group 7"/>
          <p:cNvGrpSpPr/>
          <p:nvPr/>
        </p:nvGrpSpPr>
        <p:grpSpPr>
          <a:xfrm>
            <a:off x="16259272" y="6594489"/>
            <a:ext cx="2665836" cy="3102063"/>
            <a:chOff x="0" y="0"/>
            <a:chExt cx="698500" cy="812800"/>
          </a:xfrm>
        </p:grpSpPr>
        <p:sp>
          <p:nvSpPr>
            <p:cNvPr id="8" name="Freeform 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9" name="TextBox 9"/>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5852138" y="-874618"/>
            <a:ext cx="2814324" cy="3274850"/>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2" name="TextBox 12"/>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2070239">
            <a:off x="229936" y="381539"/>
            <a:ext cx="1057228" cy="1140148"/>
          </a:xfrm>
          <a:custGeom>
            <a:avLst/>
            <a:gdLst/>
            <a:ahLst/>
            <a:cxnLst/>
            <a:rect l="l" t="t" r="r" b="b"/>
            <a:pathLst>
              <a:path w="1057228" h="1140148">
                <a:moveTo>
                  <a:pt x="0" y="0"/>
                </a:moveTo>
                <a:lnTo>
                  <a:pt x="1057228" y="0"/>
                </a:lnTo>
                <a:lnTo>
                  <a:pt x="1057228" y="1140148"/>
                </a:lnTo>
                <a:lnTo>
                  <a:pt x="0" y="11401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55423" y="-407369"/>
            <a:ext cx="2929715" cy="3409123"/>
            <a:chOff x="0" y="0"/>
            <a:chExt cx="698500" cy="812800"/>
          </a:xfrm>
        </p:grpSpPr>
        <p:sp>
          <p:nvSpPr>
            <p:cNvPr id="3" name="Freeform 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4" name="TextBox 4"/>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94276" y="3362739"/>
            <a:ext cx="1530342" cy="1780761"/>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7" name="TextBox 7"/>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55423" y="9092729"/>
            <a:ext cx="3338390" cy="3344471"/>
          </a:xfrm>
          <a:custGeom>
            <a:avLst/>
            <a:gdLst/>
            <a:ahLst/>
            <a:cxnLst/>
            <a:rect l="l" t="t" r="r" b="b"/>
            <a:pathLst>
              <a:path w="3338390" h="3344471">
                <a:moveTo>
                  <a:pt x="0" y="0"/>
                </a:moveTo>
                <a:lnTo>
                  <a:pt x="3338390" y="0"/>
                </a:lnTo>
                <a:lnTo>
                  <a:pt x="3338390" y="3344471"/>
                </a:lnTo>
                <a:lnTo>
                  <a:pt x="0" y="33444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2312914">
            <a:off x="-2023114" y="1323321"/>
            <a:ext cx="3209938" cy="3678054"/>
          </a:xfrm>
          <a:custGeom>
            <a:avLst/>
            <a:gdLst/>
            <a:ahLst/>
            <a:cxnLst/>
            <a:rect l="l" t="t" r="r" b="b"/>
            <a:pathLst>
              <a:path w="3209938" h="3678054">
                <a:moveTo>
                  <a:pt x="0" y="0"/>
                </a:moveTo>
                <a:lnTo>
                  <a:pt x="3209938" y="0"/>
                </a:lnTo>
                <a:lnTo>
                  <a:pt x="3209938" y="3678054"/>
                </a:lnTo>
                <a:lnTo>
                  <a:pt x="0" y="36780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457200" y="328079"/>
            <a:ext cx="15506700" cy="9630842"/>
          </a:xfrm>
          <a:prstGeom prst="rect">
            <a:avLst/>
          </a:prstGeom>
        </p:spPr>
        <p:txBody>
          <a:bodyPr wrap="square" lIns="0" tIns="0" rIns="0" bIns="0" rtlCol="0" anchor="t">
            <a:spAutoFit/>
          </a:bodyPr>
          <a:lstStyle/>
          <a:p>
            <a:pPr algn="ctr">
              <a:lnSpc>
                <a:spcPts val="6859"/>
              </a:lnSpc>
              <a:spcBef>
                <a:spcPct val="0"/>
              </a:spcBef>
            </a:pPr>
            <a:r>
              <a:rPr lang="en-US" sz="4899" dirty="0">
                <a:solidFill>
                  <a:srgbClr val="004AAD"/>
                </a:solidFill>
                <a:latin typeface="Arial Black" pitchFamily="34" charset="0"/>
              </a:rPr>
              <a:t>What is Environmental Impact Assessments?</a:t>
            </a:r>
          </a:p>
          <a:p>
            <a:pPr algn="ctr">
              <a:lnSpc>
                <a:spcPts val="6159"/>
              </a:lnSpc>
              <a:spcBef>
                <a:spcPct val="0"/>
              </a:spcBef>
            </a:pPr>
            <a:r>
              <a:rPr lang="en-US" sz="4399" dirty="0">
                <a:solidFill>
                  <a:srgbClr val="000000"/>
                </a:solidFill>
                <a:latin typeface="Arial Black" pitchFamily="34" charset="0"/>
              </a:rPr>
              <a:t>It is a process of evaluating the likely environmental impacts of a proposed project or development, taking into account inter-related socio-economic, cultural, and human-health impacts, both beneficial and adverse. EIA is a tool used to assess the positive and negative environmental, economic, and social impacts of a project. This is used to predict the environmental impacts of a project in the pre-planning stage itself so that decisions can be taken to reduce the adverse impacts.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194960">
            <a:off x="897299" y="2520153"/>
            <a:ext cx="1367017" cy="2244356"/>
          </a:xfrm>
          <a:custGeom>
            <a:avLst/>
            <a:gdLst/>
            <a:ahLst/>
            <a:cxnLst/>
            <a:rect l="l" t="t" r="r" b="b"/>
            <a:pathLst>
              <a:path w="1367017" h="2244356">
                <a:moveTo>
                  <a:pt x="0" y="0"/>
                </a:moveTo>
                <a:lnTo>
                  <a:pt x="1367017" y="0"/>
                </a:lnTo>
                <a:lnTo>
                  <a:pt x="1367017" y="2244356"/>
                </a:lnTo>
                <a:lnTo>
                  <a:pt x="0" y="22443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593819" y="8073851"/>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449660" y="444618"/>
            <a:ext cx="790569" cy="852574"/>
          </a:xfrm>
          <a:custGeom>
            <a:avLst/>
            <a:gdLst/>
            <a:ahLst/>
            <a:cxnLst/>
            <a:rect l="l" t="t" r="r" b="b"/>
            <a:pathLst>
              <a:path w="790569" h="852574">
                <a:moveTo>
                  <a:pt x="0" y="0"/>
                </a:moveTo>
                <a:lnTo>
                  <a:pt x="790569" y="0"/>
                </a:lnTo>
                <a:lnTo>
                  <a:pt x="790569" y="852574"/>
                </a:lnTo>
                <a:lnTo>
                  <a:pt x="0" y="852574"/>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15506909" y="-911738"/>
            <a:ext cx="2398020" cy="2790423"/>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7" name="TextBox 7"/>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835210" y="1426302"/>
            <a:ext cx="2139439" cy="2489529"/>
            <a:chOff x="0" y="0"/>
            <a:chExt cx="698500" cy="812800"/>
          </a:xfrm>
        </p:grpSpPr>
        <p:sp>
          <p:nvSpPr>
            <p:cNvPr id="9" name="Freeform 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0" name="TextBox 10"/>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594561" y="3915831"/>
            <a:ext cx="1152637" cy="1341250"/>
            <a:chOff x="0" y="0"/>
            <a:chExt cx="698500" cy="812800"/>
          </a:xfrm>
        </p:grpSpPr>
        <p:sp>
          <p:nvSpPr>
            <p:cNvPr id="12" name="Freeform 1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3" name="TextBox 13"/>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133139" y="1297192"/>
            <a:ext cx="11480801" cy="8731357"/>
          </a:xfrm>
          <a:custGeom>
            <a:avLst/>
            <a:gdLst/>
            <a:ahLst/>
            <a:cxnLst/>
            <a:rect l="l" t="t" r="r" b="b"/>
            <a:pathLst>
              <a:path w="11480801" h="8731357">
                <a:moveTo>
                  <a:pt x="0" y="0"/>
                </a:moveTo>
                <a:lnTo>
                  <a:pt x="11480802" y="0"/>
                </a:lnTo>
                <a:lnTo>
                  <a:pt x="11480802" y="8731357"/>
                </a:lnTo>
                <a:lnTo>
                  <a:pt x="0" y="8731357"/>
                </a:lnTo>
                <a:lnTo>
                  <a:pt x="0" y="0"/>
                </a:lnTo>
                <a:close/>
              </a:path>
            </a:pathLst>
          </a:custGeom>
          <a:blipFill>
            <a:blip r:embed="rId8"/>
            <a:stretch>
              <a:fillRect t="-1067" r="-7777" b="-5220"/>
            </a:stretch>
          </a:blipFill>
        </p:spPr>
      </p:sp>
      <p:sp>
        <p:nvSpPr>
          <p:cNvPr id="15" name="TextBox 15"/>
          <p:cNvSpPr txBox="1"/>
          <p:nvPr/>
        </p:nvSpPr>
        <p:spPr>
          <a:xfrm>
            <a:off x="1139294" y="388224"/>
            <a:ext cx="10310366" cy="804547"/>
          </a:xfrm>
          <a:prstGeom prst="rect">
            <a:avLst/>
          </a:prstGeom>
        </p:spPr>
        <p:txBody>
          <a:bodyPr lIns="0" tIns="0" rIns="0" bIns="0" rtlCol="0" anchor="t">
            <a:spAutoFit/>
          </a:bodyPr>
          <a:lstStyle/>
          <a:p>
            <a:pPr algn="ctr">
              <a:lnSpc>
                <a:spcPts val="6579"/>
              </a:lnSpc>
              <a:spcBef>
                <a:spcPct val="0"/>
              </a:spcBef>
            </a:pPr>
            <a:r>
              <a:rPr lang="en-US" sz="4699">
                <a:solidFill>
                  <a:srgbClr val="000000"/>
                </a:solidFill>
                <a:latin typeface="Archivo Black"/>
              </a:rPr>
              <a:t>EVOLUTION &amp; HISTORY OF EIA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19368" y="550039"/>
            <a:ext cx="1444762" cy="1339688"/>
          </a:xfrm>
          <a:custGeom>
            <a:avLst/>
            <a:gdLst/>
            <a:ahLst/>
            <a:cxnLst/>
            <a:rect l="l" t="t" r="r" b="b"/>
            <a:pathLst>
              <a:path w="1444762" h="1339688">
                <a:moveTo>
                  <a:pt x="0" y="0"/>
                </a:moveTo>
                <a:lnTo>
                  <a:pt x="1444762" y="0"/>
                </a:lnTo>
                <a:lnTo>
                  <a:pt x="1444762" y="1339689"/>
                </a:lnTo>
                <a:lnTo>
                  <a:pt x="0" y="13396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904408" y="7029261"/>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7065754" y="3554548"/>
            <a:ext cx="1028700" cy="1197033"/>
            <a:chOff x="0" y="0"/>
            <a:chExt cx="698500" cy="812800"/>
          </a:xfrm>
        </p:grpSpPr>
        <p:sp>
          <p:nvSpPr>
            <p:cNvPr id="5" name="Freeform 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6" name="TextBox 6"/>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115247" y="4957177"/>
            <a:ext cx="2929715" cy="3117290"/>
            <a:chOff x="0" y="0"/>
            <a:chExt cx="698500" cy="743221"/>
          </a:xfrm>
        </p:grpSpPr>
        <p:sp>
          <p:nvSpPr>
            <p:cNvPr id="8" name="Freeform 8"/>
            <p:cNvSpPr/>
            <p:nvPr/>
          </p:nvSpPr>
          <p:spPr>
            <a:xfrm>
              <a:off x="0" y="0"/>
              <a:ext cx="698500" cy="743221"/>
            </a:xfrm>
            <a:custGeom>
              <a:avLst/>
              <a:gdLst/>
              <a:ahLst/>
              <a:cxnLst/>
              <a:rect l="l" t="t" r="r" b="b"/>
              <a:pathLst>
                <a:path w="698500" h="743221">
                  <a:moveTo>
                    <a:pt x="349250" y="0"/>
                  </a:moveTo>
                  <a:lnTo>
                    <a:pt x="698500" y="203200"/>
                  </a:lnTo>
                  <a:lnTo>
                    <a:pt x="698500" y="540021"/>
                  </a:lnTo>
                  <a:lnTo>
                    <a:pt x="349250" y="743221"/>
                  </a:lnTo>
                  <a:lnTo>
                    <a:pt x="0" y="540021"/>
                  </a:lnTo>
                  <a:lnTo>
                    <a:pt x="0" y="203200"/>
                  </a:lnTo>
                  <a:lnTo>
                    <a:pt x="349250" y="0"/>
                  </a:lnTo>
                  <a:close/>
                </a:path>
              </a:pathLst>
            </a:custGeom>
            <a:solidFill>
              <a:srgbClr val="000000"/>
            </a:solidFill>
          </p:spPr>
        </p:sp>
        <p:sp>
          <p:nvSpPr>
            <p:cNvPr id="9" name="TextBox 9"/>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5579196" y="7492633"/>
            <a:ext cx="1369867" cy="1594027"/>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12" name="TextBox 12"/>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2562398" y="-1391644"/>
            <a:ext cx="3591098" cy="4114800"/>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1028700" y="342900"/>
            <a:ext cx="14550496" cy="9788770"/>
          </a:xfrm>
          <a:prstGeom prst="rect">
            <a:avLst/>
          </a:prstGeom>
        </p:spPr>
        <p:txBody>
          <a:bodyPr lIns="0" tIns="0" rIns="0" bIns="0" rtlCol="0" anchor="t">
            <a:spAutoFit/>
          </a:bodyPr>
          <a:lstStyle/>
          <a:p>
            <a:pPr algn="ctr">
              <a:lnSpc>
                <a:spcPts val="5879"/>
              </a:lnSpc>
              <a:spcBef>
                <a:spcPct val="0"/>
              </a:spcBef>
            </a:pPr>
            <a:r>
              <a:rPr lang="en-US" sz="4199" dirty="0">
                <a:solidFill>
                  <a:srgbClr val="A5593C"/>
                </a:solidFill>
                <a:latin typeface="Arial Black" pitchFamily="34" charset="0"/>
              </a:rPr>
              <a:t>OBJECTIVES OF ENVIRONMENTAL IMPACT ASSESSMENT</a:t>
            </a:r>
          </a:p>
          <a:p>
            <a:pPr algn="ctr">
              <a:lnSpc>
                <a:spcPts val="5879"/>
              </a:lnSpc>
              <a:spcBef>
                <a:spcPct val="0"/>
              </a:spcBef>
            </a:pPr>
            <a:endParaRPr dirty="0">
              <a:latin typeface="Arial Black" pitchFamily="34" charset="0"/>
            </a:endParaRPr>
          </a:p>
          <a:p>
            <a:pPr algn="ctr">
              <a:lnSpc>
                <a:spcPts val="5879"/>
              </a:lnSpc>
            </a:pPr>
            <a:r>
              <a:rPr lang="en-US" sz="4199" dirty="0">
                <a:solidFill>
                  <a:srgbClr val="FF0000"/>
                </a:solidFill>
                <a:latin typeface="Arial Black" pitchFamily="34" charset="0"/>
              </a:rPr>
              <a:t>1.Identifying, predicting, and evaluating economic, environmental, and social impacts of development activities.</a:t>
            </a:r>
          </a:p>
          <a:p>
            <a:pPr algn="ctr">
              <a:lnSpc>
                <a:spcPts val="5879"/>
              </a:lnSpc>
            </a:pPr>
            <a:endParaRPr dirty="0">
              <a:solidFill>
                <a:srgbClr val="FF0000"/>
              </a:solidFill>
              <a:latin typeface="Arial Black" pitchFamily="34" charset="0"/>
            </a:endParaRPr>
          </a:p>
          <a:p>
            <a:pPr algn="ctr">
              <a:lnSpc>
                <a:spcPts val="5879"/>
              </a:lnSpc>
            </a:pPr>
            <a:r>
              <a:rPr lang="en-US" sz="4199" dirty="0">
                <a:solidFill>
                  <a:srgbClr val="0070C0"/>
                </a:solidFill>
                <a:latin typeface="Arial Black" pitchFamily="34" charset="0"/>
              </a:rPr>
              <a:t>2. Providing information on the environmental consequences for decision making.</a:t>
            </a:r>
          </a:p>
          <a:p>
            <a:pPr algn="ctr">
              <a:lnSpc>
                <a:spcPts val="5879"/>
              </a:lnSpc>
            </a:pPr>
            <a:endParaRPr dirty="0">
              <a:solidFill>
                <a:srgbClr val="0070C0"/>
              </a:solidFill>
              <a:latin typeface="Arial Black" pitchFamily="34" charset="0"/>
            </a:endParaRPr>
          </a:p>
          <a:p>
            <a:pPr algn="ctr">
              <a:lnSpc>
                <a:spcPts val="5879"/>
              </a:lnSpc>
            </a:pPr>
            <a:r>
              <a:rPr lang="en-US" sz="4199" dirty="0">
                <a:solidFill>
                  <a:srgbClr val="C00000"/>
                </a:solidFill>
                <a:latin typeface="Arial Black" pitchFamily="34" charset="0"/>
              </a:rPr>
              <a:t>3. Promoting environmentally sound and suitable development by identifying appropriate alternatives and mitigation measures.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49380" y="8644336"/>
            <a:ext cx="3591098" cy="4114800"/>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7344816" y="2302458"/>
            <a:ext cx="2652117" cy="3086100"/>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182691" y="566722"/>
            <a:ext cx="2005243" cy="2333374"/>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7259300" y="4893715"/>
            <a:ext cx="850512" cy="989687"/>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1" name="TextBox 11"/>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961749" y="-1867618"/>
            <a:ext cx="3338390" cy="3344471"/>
          </a:xfrm>
          <a:custGeom>
            <a:avLst/>
            <a:gdLst/>
            <a:ahLst/>
            <a:cxnLst/>
            <a:rect l="l" t="t" r="r" b="b"/>
            <a:pathLst>
              <a:path w="3338390" h="3344471">
                <a:moveTo>
                  <a:pt x="0" y="0"/>
                </a:moveTo>
                <a:lnTo>
                  <a:pt x="3338390" y="0"/>
                </a:lnTo>
                <a:lnTo>
                  <a:pt x="3338390" y="3344471"/>
                </a:lnTo>
                <a:lnTo>
                  <a:pt x="0" y="33444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1084589" y="5017426"/>
            <a:ext cx="3198796" cy="2662997"/>
          </a:xfrm>
          <a:custGeom>
            <a:avLst/>
            <a:gdLst/>
            <a:ahLst/>
            <a:cxnLst/>
            <a:rect l="l" t="t" r="r" b="b"/>
            <a:pathLst>
              <a:path w="3198796" h="2662997">
                <a:moveTo>
                  <a:pt x="0" y="0"/>
                </a:moveTo>
                <a:lnTo>
                  <a:pt x="3198795" y="0"/>
                </a:lnTo>
                <a:lnTo>
                  <a:pt x="3198795" y="2662998"/>
                </a:lnTo>
                <a:lnTo>
                  <a:pt x="0" y="26629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aphicFrame>
        <p:nvGraphicFramePr>
          <p:cNvPr id="14" name="Table 14"/>
          <p:cNvGraphicFramePr>
            <a:graphicFrameLocks noGrp="1"/>
          </p:cNvGraphicFramePr>
          <p:nvPr>
            <p:extLst>
              <p:ext uri="{D42A27DB-BD31-4B8C-83A1-F6EECF244321}">
                <p14:modId xmlns:p14="http://schemas.microsoft.com/office/powerpoint/2010/main" val="1539434065"/>
              </p:ext>
            </p:extLst>
          </p:nvPr>
        </p:nvGraphicFramePr>
        <p:xfrm>
          <a:off x="1376641" y="1037695"/>
          <a:ext cx="15117271" cy="9086803"/>
        </p:xfrm>
        <a:graphic>
          <a:graphicData uri="http://schemas.openxmlformats.org/drawingml/2006/table">
            <a:tbl>
              <a:tblPr/>
              <a:tblGrid>
                <a:gridCol w="3064153"/>
                <a:gridCol w="12053118"/>
              </a:tblGrid>
              <a:tr h="1052226">
                <a:tc>
                  <a:txBody>
                    <a:bodyPr/>
                    <a:lstStyle/>
                    <a:p>
                      <a:pPr algn="ctr">
                        <a:lnSpc>
                          <a:spcPts val="4479"/>
                        </a:lnSpc>
                        <a:defRPr/>
                      </a:pPr>
                      <a:r>
                        <a:rPr lang="en-US" sz="3199" b="1" dirty="0">
                          <a:solidFill>
                            <a:srgbClr val="000000"/>
                          </a:solidFill>
                          <a:latin typeface="Canva Sans Bold"/>
                        </a:rPr>
                        <a:t>Process</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479"/>
                        </a:lnSpc>
                        <a:defRPr/>
                      </a:pPr>
                      <a:r>
                        <a:rPr lang="en-US" sz="3199" dirty="0">
                          <a:solidFill>
                            <a:srgbClr val="000000"/>
                          </a:solidFill>
                          <a:latin typeface="Canva Sans Bold"/>
                        </a:rPr>
                        <a:t>Details in Brief</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73589">
                <a:tc>
                  <a:txBody>
                    <a:bodyPr/>
                    <a:lstStyle/>
                    <a:p>
                      <a:pPr algn="ctr">
                        <a:lnSpc>
                          <a:spcPts val="3779"/>
                        </a:lnSpc>
                        <a:defRPr/>
                      </a:pPr>
                      <a:r>
                        <a:rPr lang="en-US" sz="2699" b="1" dirty="0">
                          <a:solidFill>
                            <a:srgbClr val="000000"/>
                          </a:solidFill>
                          <a:latin typeface="Bobby Jones"/>
                        </a:rPr>
                        <a:t>Screening</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b="1">
                          <a:solidFill>
                            <a:srgbClr val="000000"/>
                          </a:solidFill>
                          <a:latin typeface="HK Grotesk Medium Bold"/>
                        </a:rPr>
                        <a:t>Which projects need a full or partial assessment study is decided in this stage</a:t>
                      </a:r>
                      <a:endParaRPr lang="en-US" sz="1100" b="1"/>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4161077">
                <a:tc>
                  <a:txBody>
                    <a:bodyPr/>
                    <a:lstStyle/>
                    <a:p>
                      <a:pPr algn="ctr">
                        <a:lnSpc>
                          <a:spcPts val="3499"/>
                        </a:lnSpc>
                        <a:defRPr/>
                      </a:pPr>
                      <a:r>
                        <a:rPr lang="en-US" sz="2499" b="1" dirty="0">
                          <a:solidFill>
                            <a:srgbClr val="000000"/>
                          </a:solidFill>
                          <a:latin typeface="Bobby Jones"/>
                        </a:rPr>
                        <a:t>Scoping</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561336" lvl="1" indent="-280668" algn="ctr">
                        <a:lnSpc>
                          <a:spcPts val="3639"/>
                        </a:lnSpc>
                        <a:buFont typeface="Arial"/>
                        <a:buChar char="•"/>
                        <a:defRPr/>
                      </a:pPr>
                      <a:r>
                        <a:rPr lang="en-US" sz="2599" b="1" dirty="0">
                          <a:solidFill>
                            <a:srgbClr val="000000"/>
                          </a:solidFill>
                          <a:latin typeface="HK Grotesk Medium Bold"/>
                        </a:rPr>
                        <a:t>Which impacts are necessary to be assessed is decided in this stage. While doing so, legal requirements, international conventions, expert knowledge, and public engagement are also considered.</a:t>
                      </a:r>
                      <a:endParaRPr lang="en-US" sz="1100" b="1" dirty="0"/>
                    </a:p>
                    <a:p>
                      <a:pPr marL="561336" lvl="1" indent="-280668" algn="ctr">
                        <a:lnSpc>
                          <a:spcPts val="3639"/>
                        </a:lnSpc>
                        <a:buFont typeface="Arial"/>
                        <a:buChar char="•"/>
                      </a:pPr>
                      <a:r>
                        <a:rPr lang="en-US" sz="2599" b="1" dirty="0">
                          <a:solidFill>
                            <a:srgbClr val="000000"/>
                          </a:solidFill>
                          <a:latin typeface="HK Grotesk Medium Bold"/>
                        </a:rPr>
                        <a:t>Alternative solutions that avoid or at least reduce the adverse impacts of the project are also studied in this stage</a:t>
                      </a:r>
                    </a:p>
                    <a:p>
                      <a:pPr marL="561336" lvl="1" indent="-280668" algn="ctr">
                        <a:lnSpc>
                          <a:spcPts val="3639"/>
                        </a:lnSpc>
                        <a:buFont typeface="Arial"/>
                        <a:buChar char="•"/>
                      </a:pPr>
                      <a:r>
                        <a:rPr lang="en-US" sz="2599" b="1" dirty="0">
                          <a:solidFill>
                            <a:srgbClr val="000000"/>
                          </a:solidFill>
                          <a:latin typeface="HK Grotesk Medium Bold"/>
                        </a:rPr>
                        <a:t>Investigation of alternate designs or sites that avoid or mitigate impact takes place</a:t>
                      </a:r>
                    </a:p>
                    <a:p>
                      <a:pPr algn="ctr">
                        <a:lnSpc>
                          <a:spcPts val="3639"/>
                        </a:lnSpc>
                      </a:pPr>
                      <a:endParaRPr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422572">
                <a:tc>
                  <a:txBody>
                    <a:bodyPr/>
                    <a:lstStyle/>
                    <a:p>
                      <a:pPr algn="ctr">
                        <a:lnSpc>
                          <a:spcPts val="3499"/>
                        </a:lnSpc>
                        <a:defRPr/>
                      </a:pPr>
                      <a:r>
                        <a:rPr lang="en-US" sz="2499" b="1">
                          <a:solidFill>
                            <a:srgbClr val="000000"/>
                          </a:solidFill>
                          <a:latin typeface="Bobby Jones"/>
                        </a:rPr>
                        <a:t>Assessment &amp; Evaluation of Impacts and Development of Alternatives</a:t>
                      </a:r>
                      <a:endParaRPr lang="en-US" sz="1100" b="1"/>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b="1" dirty="0">
                          <a:solidFill>
                            <a:srgbClr val="000000"/>
                          </a:solidFill>
                          <a:latin typeface="Canva Sans Bold"/>
                        </a:rPr>
                        <a:t>Environmental impacts of the proposed project are analyzed and light is thrown upon the alternatives present to such projects</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5" name="TextBox 15"/>
          <p:cNvSpPr txBox="1"/>
          <p:nvPr/>
        </p:nvSpPr>
        <p:spPr>
          <a:xfrm>
            <a:off x="1981201" y="146351"/>
            <a:ext cx="13946178" cy="741998"/>
          </a:xfrm>
          <a:prstGeom prst="rect">
            <a:avLst/>
          </a:prstGeom>
        </p:spPr>
        <p:txBody>
          <a:bodyPr wrap="square" lIns="0" tIns="0" rIns="0" bIns="0" rtlCol="0" anchor="t">
            <a:spAutoFit/>
          </a:bodyPr>
          <a:lstStyle/>
          <a:p>
            <a:pPr algn="ctr">
              <a:lnSpc>
                <a:spcPts val="6159"/>
              </a:lnSpc>
              <a:spcBef>
                <a:spcPct val="0"/>
              </a:spcBef>
            </a:pPr>
            <a:r>
              <a:rPr lang="en-US" sz="4399" b="1" dirty="0">
                <a:solidFill>
                  <a:srgbClr val="5E17EB"/>
                </a:solidFill>
                <a:effectLst>
                  <a:outerShdw blurRad="38100" dist="38100" dir="2700000" algn="tl">
                    <a:srgbClr val="000000">
                      <a:alpha val="43137"/>
                    </a:srgbClr>
                  </a:outerShdw>
                </a:effectLst>
                <a:latin typeface="Canva Sans Bold"/>
              </a:rPr>
              <a:t>Environmental Impact Assessment (EIA)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49380" y="8644336"/>
            <a:ext cx="3591098" cy="4114800"/>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7344816" y="2302458"/>
            <a:ext cx="2652117" cy="3086100"/>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5" name="TextBox 5"/>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535400" y="266700"/>
            <a:ext cx="2005243" cy="2333374"/>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7259300" y="4893715"/>
            <a:ext cx="850512" cy="989687"/>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11" name="TextBox 11"/>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961749" y="-1867618"/>
            <a:ext cx="3338390" cy="3344471"/>
          </a:xfrm>
          <a:custGeom>
            <a:avLst/>
            <a:gdLst/>
            <a:ahLst/>
            <a:cxnLst/>
            <a:rect l="l" t="t" r="r" b="b"/>
            <a:pathLst>
              <a:path w="3338390" h="3344471">
                <a:moveTo>
                  <a:pt x="0" y="0"/>
                </a:moveTo>
                <a:lnTo>
                  <a:pt x="3338390" y="0"/>
                </a:lnTo>
                <a:lnTo>
                  <a:pt x="3338390" y="3344471"/>
                </a:lnTo>
                <a:lnTo>
                  <a:pt x="0" y="33444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3" name="Table 13"/>
          <p:cNvGraphicFramePr>
            <a:graphicFrameLocks noGrp="1"/>
          </p:cNvGraphicFramePr>
          <p:nvPr>
            <p:extLst>
              <p:ext uri="{D42A27DB-BD31-4B8C-83A1-F6EECF244321}">
                <p14:modId xmlns:p14="http://schemas.microsoft.com/office/powerpoint/2010/main" val="2916769003"/>
              </p:ext>
            </p:extLst>
          </p:nvPr>
        </p:nvGraphicFramePr>
        <p:xfrm>
          <a:off x="1028700" y="367145"/>
          <a:ext cx="15503006" cy="9835533"/>
        </p:xfrm>
        <a:graphic>
          <a:graphicData uri="http://schemas.openxmlformats.org/drawingml/2006/table">
            <a:tbl>
              <a:tblPr/>
              <a:tblGrid>
                <a:gridCol w="3732263"/>
                <a:gridCol w="11770743"/>
              </a:tblGrid>
              <a:tr h="1015301">
                <a:tc>
                  <a:txBody>
                    <a:bodyPr/>
                    <a:lstStyle/>
                    <a:p>
                      <a:pPr algn="ctr">
                        <a:lnSpc>
                          <a:spcPts val="4479"/>
                        </a:lnSpc>
                        <a:defRPr/>
                      </a:pPr>
                      <a:r>
                        <a:rPr lang="en-US" sz="3199" b="1" dirty="0">
                          <a:solidFill>
                            <a:srgbClr val="000000"/>
                          </a:solidFill>
                          <a:latin typeface="Canva Sans Bold"/>
                        </a:rPr>
                        <a:t>Process</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479"/>
                        </a:lnSpc>
                        <a:defRPr/>
                      </a:pPr>
                      <a:r>
                        <a:rPr lang="en-US" sz="3199" b="1" dirty="0">
                          <a:solidFill>
                            <a:srgbClr val="000000"/>
                          </a:solidFill>
                          <a:latin typeface="Canva Sans Bold"/>
                        </a:rPr>
                        <a:t>Details in Brief</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635374">
                <a:tc>
                  <a:txBody>
                    <a:bodyPr/>
                    <a:lstStyle/>
                    <a:p>
                      <a:pPr algn="ctr">
                        <a:lnSpc>
                          <a:spcPts val="3779"/>
                        </a:lnSpc>
                        <a:defRPr/>
                      </a:pPr>
                      <a:r>
                        <a:rPr lang="en-US" sz="2699" b="1" dirty="0">
                          <a:solidFill>
                            <a:srgbClr val="000000"/>
                          </a:solidFill>
                          <a:latin typeface="Bobby Jones"/>
                        </a:rPr>
                        <a:t>EIA Report also called Environmental Impact Statement (EIS)</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b="1">
                          <a:solidFill>
                            <a:srgbClr val="000000"/>
                          </a:solidFill>
                          <a:latin typeface="HK Grotesk Medium Bold"/>
                        </a:rPr>
                        <a:t>An environmental management plan (EMP) and also a non-technical summary of the project’s impact is prepared for the general public in this stage</a:t>
                      </a:r>
                      <a:endParaRPr lang="en-US" sz="1100" b="1"/>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232232">
                <a:tc>
                  <a:txBody>
                    <a:bodyPr/>
                    <a:lstStyle/>
                    <a:p>
                      <a:pPr algn="ctr">
                        <a:lnSpc>
                          <a:spcPts val="3779"/>
                        </a:lnSpc>
                        <a:defRPr/>
                      </a:pPr>
                      <a:r>
                        <a:rPr lang="en-US" sz="2699" b="1" dirty="0">
                          <a:solidFill>
                            <a:srgbClr val="000000"/>
                          </a:solidFill>
                          <a:latin typeface="Bobby Jones"/>
                        </a:rPr>
                        <a:t>Decision Making</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b="1" dirty="0">
                          <a:solidFill>
                            <a:srgbClr val="000000"/>
                          </a:solidFill>
                          <a:latin typeface="HK Grotesk Medium Bold"/>
                        </a:rPr>
                        <a:t>The fate of the project is decided. Whether the project is to be given approval or not and if it is to be given, under what conditions</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665573">
                <a:tc>
                  <a:txBody>
                    <a:bodyPr/>
                    <a:lstStyle/>
                    <a:p>
                      <a:pPr algn="ctr">
                        <a:lnSpc>
                          <a:spcPts val="3779"/>
                        </a:lnSpc>
                        <a:defRPr/>
                      </a:pPr>
                      <a:r>
                        <a:rPr lang="en-US" sz="2699" b="1" dirty="0">
                          <a:solidFill>
                            <a:srgbClr val="000000"/>
                          </a:solidFill>
                          <a:latin typeface="Bobby Jones"/>
                        </a:rPr>
                        <a:t>Monitoring, compliance, enforcement and environmental auditing</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639"/>
                        </a:lnSpc>
                        <a:defRPr/>
                      </a:pPr>
                      <a:r>
                        <a:rPr lang="en-US" sz="2599" b="1" dirty="0">
                          <a:solidFill>
                            <a:srgbClr val="000000"/>
                          </a:solidFill>
                          <a:latin typeface="Canva Sans Bold"/>
                        </a:rPr>
                        <a:t>Monitoring whether the predicted impacts and the mitigation efforts happen as per the EMP</a:t>
                      </a:r>
                      <a:endParaRPr lang="en-US" sz="1100" b="1"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4" name="Freeform 14"/>
          <p:cNvSpPr/>
          <p:nvPr/>
        </p:nvSpPr>
        <p:spPr>
          <a:xfrm>
            <a:off x="-2170096" y="10287000"/>
            <a:ext cx="3198796" cy="2662997"/>
          </a:xfrm>
          <a:custGeom>
            <a:avLst/>
            <a:gdLst/>
            <a:ahLst/>
            <a:cxnLst/>
            <a:rect l="l" t="t" r="r" b="b"/>
            <a:pathLst>
              <a:path w="3198796" h="2662997">
                <a:moveTo>
                  <a:pt x="0" y="0"/>
                </a:moveTo>
                <a:lnTo>
                  <a:pt x="3198796" y="0"/>
                </a:lnTo>
                <a:lnTo>
                  <a:pt x="3198796" y="2662997"/>
                </a:lnTo>
                <a:lnTo>
                  <a:pt x="0" y="266299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84759" y="8440566"/>
            <a:ext cx="2652117" cy="3086100"/>
            <a:chOff x="0" y="0"/>
            <a:chExt cx="698500" cy="812800"/>
          </a:xfrm>
        </p:grpSpPr>
        <p:sp>
          <p:nvSpPr>
            <p:cNvPr id="3" name="Freeform 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5593C"/>
            </a:solidFill>
          </p:spPr>
        </p:sp>
        <p:sp>
          <p:nvSpPr>
            <p:cNvPr id="4" name="TextBox 4"/>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914236" y="9431423"/>
            <a:ext cx="1470523" cy="1711154"/>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solidFill>
          </p:spPr>
        </p:sp>
        <p:sp>
          <p:nvSpPr>
            <p:cNvPr id="7" name="TextBox 7"/>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028393" y="-2583228"/>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259634" y="199315"/>
            <a:ext cx="769066" cy="829385"/>
          </a:xfrm>
          <a:custGeom>
            <a:avLst/>
            <a:gdLst/>
            <a:ahLst/>
            <a:cxnLst/>
            <a:rect l="l" t="t" r="r" b="b"/>
            <a:pathLst>
              <a:path w="769066" h="829385">
                <a:moveTo>
                  <a:pt x="0" y="0"/>
                </a:moveTo>
                <a:lnTo>
                  <a:pt x="769066" y="0"/>
                </a:lnTo>
                <a:lnTo>
                  <a:pt x="769066" y="829385"/>
                </a:lnTo>
                <a:lnTo>
                  <a:pt x="0" y="829385"/>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2946931" y="1028700"/>
            <a:ext cx="3591098" cy="4114800"/>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259634" y="593051"/>
            <a:ext cx="17729568" cy="7938007"/>
          </a:xfrm>
          <a:prstGeom prst="rect">
            <a:avLst/>
          </a:prstGeom>
        </p:spPr>
        <p:txBody>
          <a:bodyPr lIns="0" tIns="0" rIns="0" bIns="0" rtlCol="0" anchor="t">
            <a:spAutoFit/>
          </a:bodyPr>
          <a:lstStyle/>
          <a:p>
            <a:pPr algn="ctr">
              <a:lnSpc>
                <a:spcPts val="8144"/>
              </a:lnSpc>
              <a:spcBef>
                <a:spcPct val="0"/>
              </a:spcBef>
            </a:pPr>
            <a:r>
              <a:rPr lang="en-US" sz="5817" b="1" dirty="0">
                <a:solidFill>
                  <a:srgbClr val="FF3131"/>
                </a:solidFill>
                <a:latin typeface="Arial Black" pitchFamily="34" charset="0"/>
              </a:rPr>
              <a:t>Importance of Environmental Impact Assessment</a:t>
            </a:r>
          </a:p>
          <a:p>
            <a:pPr algn="ctr">
              <a:lnSpc>
                <a:spcPts val="7724"/>
              </a:lnSpc>
              <a:spcBef>
                <a:spcPct val="0"/>
              </a:spcBef>
            </a:pPr>
            <a:r>
              <a:rPr lang="en-US" sz="5517" b="1" dirty="0">
                <a:solidFill>
                  <a:srgbClr val="000000"/>
                </a:solidFill>
                <a:latin typeface="Arial Black" pitchFamily="34" charset="0"/>
              </a:rPr>
              <a:t>1. EIA is a good tool for prudent environment management.</a:t>
            </a:r>
          </a:p>
          <a:p>
            <a:pPr algn="ctr">
              <a:lnSpc>
                <a:spcPts val="7724"/>
              </a:lnSpc>
              <a:spcBef>
                <a:spcPct val="0"/>
              </a:spcBef>
            </a:pPr>
            <a:r>
              <a:rPr lang="en-US" sz="5517" b="1" dirty="0">
                <a:solidFill>
                  <a:srgbClr val="000000"/>
                </a:solidFill>
                <a:latin typeface="Arial Black" pitchFamily="34" charset="0"/>
              </a:rPr>
              <a:t>2. It is government-policy that any industrial project in India has to secure EIA clearance from the Environment Ministry before approval for the project itself.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1079</Words>
  <Application>Microsoft Office PowerPoint</Application>
  <PresentationFormat>Custom</PresentationFormat>
  <Paragraphs>80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Archivo Black</vt:lpstr>
      <vt:lpstr>HK Grotesk Medium Bold</vt:lpstr>
      <vt:lpstr>Arial Black</vt:lpstr>
      <vt:lpstr>Canva Sans Bold</vt:lpstr>
      <vt:lpstr>Calibri</vt:lpstr>
      <vt:lpstr>Bobby Jones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and Elegant Creative Portfolio Presentation</dc:title>
  <cp:lastModifiedBy>HP</cp:lastModifiedBy>
  <cp:revision>9</cp:revision>
  <dcterms:created xsi:type="dcterms:W3CDTF">2006-08-16T00:00:00Z</dcterms:created>
  <dcterms:modified xsi:type="dcterms:W3CDTF">2024-02-18T14:30:38Z</dcterms:modified>
  <dc:identifier>DAFm5t8Bm1g</dc:identifier>
</cp:coreProperties>
</file>